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77" r:id="rId1"/>
  </p:sldMasterIdLst>
  <p:notesMasterIdLst>
    <p:notesMasterId r:id="rId25"/>
  </p:notesMasterIdLst>
  <p:handoutMasterIdLst>
    <p:handoutMasterId r:id="rId26"/>
  </p:handoutMasterIdLst>
  <p:sldIdLst>
    <p:sldId id="975" r:id="rId2"/>
    <p:sldId id="1237" r:id="rId3"/>
    <p:sldId id="1244" r:id="rId4"/>
    <p:sldId id="1245" r:id="rId5"/>
    <p:sldId id="1246" r:id="rId6"/>
    <p:sldId id="1247" r:id="rId7"/>
    <p:sldId id="1248" r:id="rId8"/>
    <p:sldId id="1249" r:id="rId9"/>
    <p:sldId id="1250" r:id="rId10"/>
    <p:sldId id="1251" r:id="rId11"/>
    <p:sldId id="1252" r:id="rId12"/>
    <p:sldId id="1253" r:id="rId13"/>
    <p:sldId id="1254" r:id="rId14"/>
    <p:sldId id="1255" r:id="rId15"/>
    <p:sldId id="1256" r:id="rId16"/>
    <p:sldId id="1238" r:id="rId17"/>
    <p:sldId id="1257" r:id="rId18"/>
    <p:sldId id="1239" r:id="rId19"/>
    <p:sldId id="1240" r:id="rId20"/>
    <p:sldId id="1241" r:id="rId21"/>
    <p:sldId id="1242" r:id="rId22"/>
    <p:sldId id="1243" r:id="rId23"/>
    <p:sldId id="1207" r:id="rId24"/>
  </p:sldIdLst>
  <p:sldSz cx="9144000" cy="6858000" type="screen4x3"/>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6"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9CEE"/>
    <a:srgbClr val="192F3C"/>
    <a:srgbClr val="FFFFFF"/>
    <a:srgbClr val="137861"/>
    <a:srgbClr val="7EFF76"/>
    <a:srgbClr val="548D65"/>
    <a:srgbClr val="FCFDFE"/>
    <a:srgbClr val="D4D3D2"/>
    <a:srgbClr val="F4F7F7"/>
    <a:srgbClr val="6E67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545" autoAdjust="0"/>
    <p:restoredTop sz="96323" autoAdjust="0"/>
  </p:normalViewPr>
  <p:slideViewPr>
    <p:cSldViewPr>
      <p:cViewPr varScale="1">
        <p:scale>
          <a:sx n="113" d="100"/>
          <a:sy n="113" d="100"/>
        </p:scale>
        <p:origin x="2124" y="102"/>
      </p:cViewPr>
      <p:guideLst>
        <p:guide orient="horz" pos="2266"/>
        <p:guide pos="2880"/>
      </p:guideLst>
    </p:cSldViewPr>
  </p:slideViewPr>
  <p:notesTextViewPr>
    <p:cViewPr>
      <p:scale>
        <a:sx n="100" d="100"/>
        <a:sy n="100" d="100"/>
      </p:scale>
      <p:origin x="0" y="0"/>
    </p:cViewPr>
  </p:notesTextViewPr>
  <p:sorterViewPr>
    <p:cViewPr>
      <p:scale>
        <a:sx n="100" d="100"/>
        <a:sy n="100" d="100"/>
      </p:scale>
      <p:origin x="0" y="-618"/>
    </p:cViewPr>
  </p:sorterViewPr>
  <p:notesViewPr>
    <p:cSldViewPr>
      <p:cViewPr varScale="1">
        <p:scale>
          <a:sx n="114" d="100"/>
          <a:sy n="114" d="100"/>
        </p:scale>
        <p:origin x="244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945659" cy="496412"/>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50837" y="0"/>
            <a:ext cx="2945659" cy="496412"/>
          </a:xfrm>
          <a:prstGeom prst="rect">
            <a:avLst/>
          </a:prstGeom>
        </p:spPr>
        <p:txBody>
          <a:bodyPr vert="horz" lIns="91440" tIns="45720" rIns="91440" bIns="45720" rtlCol="0"/>
          <a:lstStyle>
            <a:lvl1pPr algn="r">
              <a:defRPr sz="1200"/>
            </a:lvl1pPr>
          </a:lstStyle>
          <a:p>
            <a:pPr>
              <a:defRPr/>
            </a:pPr>
            <a:fld id="{F5717A08-4EFF-4E1F-9428-32B3E8AA5BBF}" type="datetimeFigureOut">
              <a:rPr lang="zh-CN" altLang="en-US"/>
              <a:t>2022/6/16</a:t>
            </a:fld>
            <a:endParaRPr lang="zh-CN" altLang="en-US"/>
          </a:p>
        </p:txBody>
      </p:sp>
      <p:sp>
        <p:nvSpPr>
          <p:cNvPr id="4" name="页脚占位符 3"/>
          <p:cNvSpPr>
            <a:spLocks noGrp="1"/>
          </p:cNvSpPr>
          <p:nvPr>
            <p:ph type="ftr" sz="quarter" idx="2"/>
          </p:nvPr>
        </p:nvSpPr>
        <p:spPr>
          <a:xfrm>
            <a:off x="1" y="9429516"/>
            <a:ext cx="2945659" cy="496412"/>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50837" y="9429516"/>
            <a:ext cx="2945659" cy="496412"/>
          </a:xfrm>
          <a:prstGeom prst="rect">
            <a:avLst/>
          </a:prstGeom>
        </p:spPr>
        <p:txBody>
          <a:bodyPr vert="horz" wrap="square" lIns="91440" tIns="45720" rIns="91440" bIns="45720" numCol="1" anchor="b" anchorCtr="0" compatLnSpc="1"/>
          <a:lstStyle>
            <a:lvl1pPr algn="r">
              <a:defRPr sz="1200"/>
            </a:lvl1pPr>
          </a:lstStyle>
          <a:p>
            <a:fld id="{E6EAC048-E547-47CB-AD87-3FAD1B682181}" type="slidenum">
              <a:rPr lang="zh-CN" altLang="en-US"/>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945659" cy="496412"/>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50837" y="0"/>
            <a:ext cx="2945659" cy="496412"/>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38F86A1-69B5-4E18-BFA8-3F70A1ECBA97}" type="datetimeFigureOut">
              <a:rPr lang="zh-CN" altLang="en-US"/>
              <a:t>2022/6/16</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9768" y="4715907"/>
            <a:ext cx="5438140" cy="4467702"/>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1" y="9429516"/>
            <a:ext cx="2945659" cy="496412"/>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50837" y="9429516"/>
            <a:ext cx="2945659" cy="496412"/>
          </a:xfrm>
          <a:prstGeom prst="rect">
            <a:avLst/>
          </a:prstGeom>
        </p:spPr>
        <p:txBody>
          <a:bodyPr vert="horz" wrap="square" lIns="91440" tIns="45720" rIns="91440" bIns="45720" numCol="1" anchor="b" anchorCtr="0" compatLnSpc="1"/>
          <a:lstStyle>
            <a:lvl1pPr algn="r">
              <a:defRPr sz="1200">
                <a:latin typeface="Calibri" panose="020F0502020204030204" pitchFamily="34" charset="0"/>
              </a:defRPr>
            </a:lvl1pPr>
          </a:lstStyle>
          <a:p>
            <a:fld id="{178C7A2D-8CC7-4A6A-8E6B-F00CC693A825}" type="slidenum">
              <a:rPr lang="zh-CN" altLang="en-US"/>
              <a:t>‹#›</a:t>
            </a:fld>
            <a:endParaRPr lang="en-US" altLang="zh-CN"/>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2283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142014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1147911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541404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1457188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3968251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2157944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3336283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2897469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3256256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3203185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2729841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28842951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38943724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2717984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Tree>
    <p:extLst>
      <p:ext uri="{BB962C8B-B14F-4D97-AF65-F5344CB8AC3E}">
        <p14:creationId xmlns:p14="http://schemas.microsoft.com/office/powerpoint/2010/main" val="3520569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560656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3176565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669389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3147230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882827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1185582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2959477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baseline="0"/>
            </a:lvl1p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baseline="0"/>
            </a:lvl1pPr>
          </a:lstStyle>
          <a:p>
            <a:pPr>
              <a:defRPr/>
            </a:pPr>
            <a:fld id="{68D37E90-135C-4921-BC1B-4A2FD2335E7A}" type="datetime1">
              <a:rPr lang="zh-CN" altLang="en-US" smtClean="0"/>
              <a:pPr>
                <a:defRPr/>
              </a:pPr>
              <a:t>2022/6/16</a:t>
            </a:fld>
            <a:endParaRPr lang="zh-CN" altLang="en-US"/>
          </a:p>
        </p:txBody>
      </p:sp>
      <p:sp>
        <p:nvSpPr>
          <p:cNvPr id="5" name="页脚占位符 4"/>
          <p:cNvSpPr>
            <a:spLocks noGrp="1"/>
          </p:cNvSpPr>
          <p:nvPr>
            <p:ph type="ftr" sz="quarter" idx="11"/>
          </p:nvPr>
        </p:nvSpPr>
        <p:spPr/>
        <p:txBody>
          <a:bodyPr/>
          <a:lstStyle>
            <a:lvl1pPr>
              <a:defRPr baseline="0"/>
            </a:lvl1pPr>
          </a:lstStyle>
          <a:p>
            <a:pPr>
              <a:defRPr/>
            </a:pPr>
            <a:endParaRPr lang="zh-CN" altLang="en-US"/>
          </a:p>
        </p:txBody>
      </p:sp>
      <p:sp>
        <p:nvSpPr>
          <p:cNvPr id="6" name="灯片编号占位符 5"/>
          <p:cNvSpPr>
            <a:spLocks noGrp="1"/>
          </p:cNvSpPr>
          <p:nvPr>
            <p:ph type="sldNum" sz="quarter" idx="12"/>
          </p:nvPr>
        </p:nvSpPr>
        <p:spPr/>
        <p:txBody>
          <a:bodyPr/>
          <a:lstStyle>
            <a:lvl1pPr>
              <a:defRPr baseline="0"/>
            </a:lvl1pPr>
          </a:lstStyle>
          <a:p>
            <a:fld id="{C537FACC-D014-47B5-A30C-82A44384C306}" type="slidenum">
              <a:rPr lang="zh-CN" altLang="en-US" smtClean="0"/>
              <a:pPr/>
              <a:t>‹#›</a:t>
            </a:fld>
            <a:endParaRPr lang="en-US" altLang="zh-CN"/>
          </a:p>
        </p:txBody>
      </p:sp>
    </p:spTree>
    <p:extLst>
      <p:ext uri="{BB962C8B-B14F-4D97-AF65-F5344CB8AC3E}">
        <p14:creationId xmlns:p14="http://schemas.microsoft.com/office/powerpoint/2010/main" val="1285142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vl1pPr>
          </a:lstStyle>
          <a:p>
            <a:r>
              <a:rPr lang="zh-CN" altLang="en-US"/>
              <a:t>单击此处编辑母版标题样式</a:t>
            </a:r>
          </a:p>
        </p:txBody>
      </p:sp>
      <p:sp>
        <p:nvSpPr>
          <p:cNvPr id="3" name="内容占位符 2"/>
          <p:cNvSpPr>
            <a:spLocks noGrp="1"/>
          </p:cNvSpPr>
          <p:nvPr>
            <p:ph idx="1"/>
          </p:nvPr>
        </p:nvSpPr>
        <p:spPr/>
        <p:txBody>
          <a:bodyPr/>
          <a:lstStyle>
            <a:lvl1pPr>
              <a:defRPr baseline="0"/>
            </a:lvl1pPr>
            <a:lvl2pPr>
              <a:defRPr baseline="0"/>
            </a:lvl2pPr>
            <a:lvl3pPr>
              <a:defRPr baseline="0"/>
            </a:lvl3pPr>
            <a:lvl4pPr>
              <a:defRPr baseline="0"/>
            </a:lvl4pPr>
            <a:lvl5pPr>
              <a:defRPr baseline="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baseline="0"/>
            </a:lvl1pPr>
          </a:lstStyle>
          <a:p>
            <a:pPr>
              <a:defRPr/>
            </a:pPr>
            <a:fld id="{EFDC3540-BAF8-4B99-8FE0-A863CE49D274}" type="datetime1">
              <a:rPr lang="zh-CN" altLang="en-US" smtClean="0"/>
              <a:pPr>
                <a:defRPr/>
              </a:pPr>
              <a:t>2022/6/16</a:t>
            </a:fld>
            <a:endParaRPr lang="zh-CN" altLang="en-US"/>
          </a:p>
        </p:txBody>
      </p:sp>
      <p:sp>
        <p:nvSpPr>
          <p:cNvPr id="5" name="页脚占位符 4"/>
          <p:cNvSpPr>
            <a:spLocks noGrp="1"/>
          </p:cNvSpPr>
          <p:nvPr>
            <p:ph type="ftr" sz="quarter" idx="11"/>
          </p:nvPr>
        </p:nvSpPr>
        <p:spPr/>
        <p:txBody>
          <a:bodyPr/>
          <a:lstStyle>
            <a:lvl1pPr>
              <a:defRPr baseline="0"/>
            </a:lvl1pPr>
          </a:lstStyle>
          <a:p>
            <a:pPr>
              <a:defRPr/>
            </a:pPr>
            <a:endParaRPr lang="zh-CN" altLang="en-US"/>
          </a:p>
        </p:txBody>
      </p:sp>
      <p:sp>
        <p:nvSpPr>
          <p:cNvPr id="6" name="灯片编号占位符 5"/>
          <p:cNvSpPr>
            <a:spLocks noGrp="1"/>
          </p:cNvSpPr>
          <p:nvPr>
            <p:ph type="sldNum" sz="quarter" idx="12"/>
          </p:nvPr>
        </p:nvSpPr>
        <p:spPr/>
        <p:txBody>
          <a:bodyPr/>
          <a:lstStyle>
            <a:lvl1pPr>
              <a:defRPr baseline="0"/>
            </a:lvl1pPr>
          </a:lstStyle>
          <a:p>
            <a:fld id="{44F5953E-B3A8-45A7-88F1-C9BDD8F63004}" type="slidenum">
              <a:rPr lang="zh-CN" altLang="en-US" smtClean="0"/>
              <a:pPr/>
              <a:t>‹#›</a:t>
            </a:fld>
            <a:endParaRPr lang="en-US" altLang="zh-CN"/>
          </a:p>
        </p:txBody>
      </p:sp>
    </p:spTree>
    <p:extLst>
      <p:ext uri="{BB962C8B-B14F-4D97-AF65-F5344CB8AC3E}">
        <p14:creationId xmlns:p14="http://schemas.microsoft.com/office/powerpoint/2010/main" val="2041254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xfrm>
            <a:off x="1313" y="6490369"/>
            <a:ext cx="2133600" cy="365125"/>
          </a:xfrm>
        </p:spPr>
        <p:txBody>
          <a:bodyPr/>
          <a:lstStyle>
            <a:lvl1pPr>
              <a:defRPr/>
            </a:lvl1pPr>
          </a:lstStyle>
          <a:p>
            <a:pPr>
              <a:defRPr/>
            </a:pPr>
            <a:fld id="{1853FC90-6BBA-44C2-9893-E798A4B97E17}" type="datetime1">
              <a:rPr lang="zh-CN" altLang="en-US" smtClean="0"/>
              <a:t>2022/6/16</a:t>
            </a:fld>
            <a:endParaRPr lang="zh-CN" altLang="en-US"/>
          </a:p>
        </p:txBody>
      </p:sp>
      <p:sp>
        <p:nvSpPr>
          <p:cNvPr id="3" name="页脚占位符 4"/>
          <p:cNvSpPr>
            <a:spLocks noGrp="1"/>
          </p:cNvSpPr>
          <p:nvPr>
            <p:ph type="ftr" sz="quarter" idx="11"/>
          </p:nvPr>
        </p:nvSpPr>
        <p:spPr>
          <a:xfrm>
            <a:off x="3124200" y="6490368"/>
            <a:ext cx="2895600" cy="365125"/>
          </a:xfrm>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a:xfrm>
            <a:off x="6978367" y="6490370"/>
            <a:ext cx="2133600" cy="365125"/>
          </a:xfrm>
        </p:spPr>
        <p:txBody>
          <a:bodyPr/>
          <a:lstStyle>
            <a:lvl1pPr>
              <a:defRPr b="0">
                <a:solidFill>
                  <a:srgbClr val="C00000"/>
                </a:solidFill>
              </a:defRPr>
            </a:lvl1pPr>
          </a:lstStyle>
          <a:p>
            <a:r>
              <a:rPr lang="en-US" altLang="zh-CN" dirty="0"/>
              <a:t>Page </a:t>
            </a:r>
            <a:fld id="{AFB9E909-1E1D-4726-9675-978F608919A4}" type="slidenum">
              <a:rPr lang="zh-CN" altLang="en-US" smtClean="0"/>
              <a:pPr/>
              <a:t>‹#›</a:t>
            </a:fld>
            <a:endParaRPr lang="en-US" altLang="zh-CN" b="0" dirty="0"/>
          </a:p>
        </p:txBody>
      </p:sp>
    </p:spTree>
    <p:extLst>
      <p:ext uri="{BB962C8B-B14F-4D97-AF65-F5344CB8AC3E}">
        <p14:creationId xmlns:p14="http://schemas.microsoft.com/office/powerpoint/2010/main" val="3483214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p:txBody>
          <a:bodyPr/>
          <a:lstStyle>
            <a:lvl1pPr>
              <a:defRPr smtClean="0"/>
            </a:lvl1pPr>
          </a:lstStyle>
          <a:p>
            <a:pPr>
              <a:defRPr/>
            </a:pPr>
            <a:fld id="{5A2B256E-292F-4D23-A28C-376327F0AEFF}" type="datetime1">
              <a:rPr lang="zh-CN" altLang="en-US" smtClean="0"/>
              <a:t>2022/6/16</a:t>
            </a:fld>
            <a:endParaRPr lang="en-US" altLang="zh-CN"/>
          </a:p>
        </p:txBody>
      </p:sp>
      <p:sp>
        <p:nvSpPr>
          <p:cNvPr id="4" name="Rectangle 12"/>
          <p:cNvSpPr>
            <a:spLocks noGrp="1" noChangeArrowheads="1"/>
          </p:cNvSpPr>
          <p:nvPr>
            <p:ph type="ftr" sz="quarter" idx="11"/>
          </p:nvPr>
        </p:nvSpPr>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xfrm>
            <a:off x="7235825" y="6324600"/>
            <a:ext cx="1905000" cy="457200"/>
          </a:xfrm>
        </p:spPr>
        <p:txBody>
          <a:bodyPr/>
          <a:lstStyle>
            <a:lvl1pPr>
              <a:defRPr sz="1600" b="1">
                <a:solidFill>
                  <a:srgbClr val="0000FF"/>
                </a:solidFill>
                <a:latin typeface="Times New Roman" panose="02020603050405020304" pitchFamily="18" charset="0"/>
              </a:defRPr>
            </a:lvl1pPr>
          </a:lstStyle>
          <a:p>
            <a:fld id="{E5190028-3255-4271-BAA0-8BC7E691A70B}" type="slidenum">
              <a:rPr lang="en-US" altLang="zh-CN"/>
              <a:t>‹#›</a:t>
            </a:fld>
            <a:endParaRPr lang="en-US" altLang="zh-CN"/>
          </a:p>
        </p:txBody>
      </p:sp>
    </p:spTree>
    <p:extLst>
      <p:ext uri="{BB962C8B-B14F-4D97-AF65-F5344CB8AC3E}">
        <p14:creationId xmlns:p14="http://schemas.microsoft.com/office/powerpoint/2010/main" val="2998883150"/>
      </p:ext>
    </p:extLst>
  </p:cSld>
  <p:clrMapOvr>
    <a:masterClrMapping/>
  </p:clrMapOvr>
  <p:transition advTm="4200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baseline="0">
                <a:solidFill>
                  <a:schemeClr val="tx1">
                    <a:tint val="75000"/>
                  </a:schemeClr>
                </a:solidFill>
                <a:latin typeface="Times New Roman" panose="02020603050405020304" pitchFamily="18" charset="0"/>
                <a:ea typeface="微软雅黑" panose="020B0503020204020204" pitchFamily="34" charset="-122"/>
              </a:defRPr>
            </a:lvl1pPr>
          </a:lstStyle>
          <a:p>
            <a:pPr>
              <a:defRPr/>
            </a:pPr>
            <a:fld id="{0F0D77CF-62E8-4926-A48B-FDE8523AB173}" type="datetime1">
              <a:rPr lang="zh-CN" altLang="en-US" smtClean="0"/>
              <a:pPr>
                <a:defRPr/>
              </a:pPr>
              <a:t>2022/6/16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baseline="0">
                <a:solidFill>
                  <a:schemeClr val="tx1">
                    <a:tint val="75000"/>
                  </a:schemeClr>
                </a:solidFill>
                <a:latin typeface="Times New Roman" panose="02020603050405020304" pitchFamily="18" charset="0"/>
                <a:ea typeface="微软雅黑" panose="020B0503020204020204" pitchFamily="34" charset="-122"/>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baseline="0">
                <a:solidFill>
                  <a:srgbClr val="898989"/>
                </a:solidFill>
                <a:latin typeface="Times New Roman" panose="02020603050405020304" pitchFamily="18" charset="0"/>
                <a:ea typeface="微软雅黑" panose="020B0503020204020204" pitchFamily="34" charset="-122"/>
              </a:defRPr>
            </a:lvl1pPr>
          </a:lstStyle>
          <a:p>
            <a:fld id="{746FFBFF-1A94-4112-9962-6DC4E97A93A0}" type="slidenum">
              <a:rPr lang="zh-CN" altLang="en-US" smtClean="0"/>
              <a:pPr/>
              <a:t>‹#›</a:t>
            </a:fld>
            <a:endParaRPr lang="en-US" altLang="zh-CN"/>
          </a:p>
        </p:txBody>
      </p:sp>
    </p:spTree>
    <p:extLst>
      <p:ext uri="{BB962C8B-B14F-4D97-AF65-F5344CB8AC3E}">
        <p14:creationId xmlns:p14="http://schemas.microsoft.com/office/powerpoint/2010/main" val="398363422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Lst>
  <p:hf hdr="0" ftr="0" dt="0"/>
  <p:txStyles>
    <p:titleStyle>
      <a:lvl1pPr algn="ctr" rtl="0" eaLnBrk="0" fontAlgn="base" hangingPunct="0">
        <a:spcBef>
          <a:spcPct val="0"/>
        </a:spcBef>
        <a:spcAft>
          <a:spcPct val="0"/>
        </a:spcAft>
        <a:defRPr sz="4400" kern="1200" baseline="0">
          <a:solidFill>
            <a:schemeClr val="tx1"/>
          </a:solidFill>
          <a:latin typeface="Times New Roman" panose="02020603050405020304" pitchFamily="18" charset="0"/>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微软雅黑" panose="020B0503020204020204"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微软雅黑" panose="020B0503020204020204"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微软雅黑" panose="020B0503020204020204"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hyperlink" Target="https://slideslive.com/38968724/training-certifiably-robust-neural-networks-with-efficient-local-lipschitz-bounds?ref=search-presentations-Training+Certifiably+Robust+Neural+Networks+with+Efficient+Local+Lipschitz+Bounds"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23.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228A1FB-5099-478A-BB47-CA92B622DDF5}"/>
              </a:ext>
            </a:extLst>
          </p:cNvPr>
          <p:cNvSpPr>
            <a:spLocks noGrp="1"/>
          </p:cNvSpPr>
          <p:nvPr>
            <p:ph type="sldNum" sz="quarter" idx="12"/>
          </p:nvPr>
        </p:nvSpPr>
        <p:spPr/>
        <p:txBody>
          <a:bodyPr/>
          <a:lstStyle/>
          <a:p>
            <a:r>
              <a:rPr lang="en-US" altLang="zh-CN"/>
              <a:t>Page </a:t>
            </a:r>
            <a:fld id="{AFB9E909-1E1D-4726-9675-978F608919A4}" type="slidenum">
              <a:rPr lang="zh-CN" altLang="en-US" smtClean="0"/>
              <a:pPr/>
              <a:t>1</a:t>
            </a:fld>
            <a:endParaRPr lang="en-US" altLang="zh-CN" b="0" dirty="0"/>
          </a:p>
        </p:txBody>
      </p:sp>
      <p:pic>
        <p:nvPicPr>
          <p:cNvPr id="3" name="Picture 2" descr="a1">
            <a:extLst>
              <a:ext uri="{FF2B5EF4-FFF2-40B4-BE49-F238E27FC236}">
                <a16:creationId xmlns:a16="http://schemas.microsoft.com/office/drawing/2014/main" id="{2FF8581D-A5A4-46A7-8423-7C7CE7373F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1" t="71016" r="95958" b="5880"/>
          <a:stretch/>
        </p:blipFill>
        <p:spPr bwMode="auto">
          <a:xfrm>
            <a:off x="-108520" y="4869161"/>
            <a:ext cx="477587"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a:extLst>
              <a:ext uri="{FF2B5EF4-FFF2-40B4-BE49-F238E27FC236}">
                <a16:creationId xmlns:a16="http://schemas.microsoft.com/office/drawing/2014/main" id="{6189E487-B395-4464-A9DA-DA3D2C4DEC11}"/>
              </a:ext>
            </a:extLst>
          </p:cNvPr>
          <p:cNvSpPr txBox="1"/>
          <p:nvPr/>
        </p:nvSpPr>
        <p:spPr bwMode="auto">
          <a:xfrm>
            <a:off x="179512" y="1892826"/>
            <a:ext cx="8784976" cy="1985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lgn="ctr">
              <a:lnSpc>
                <a:spcPct val="150000"/>
              </a:lnSpc>
              <a:defRPr/>
            </a:pPr>
            <a:r>
              <a:rPr lang="en-US" altLang="zh-CN" sz="3200" b="1" dirty="0">
                <a:latin typeface="Times New Roman" panose="02020603050405020304" pitchFamily="18" charset="0"/>
                <a:ea typeface="微软雅黑" panose="020B0503020204020204" pitchFamily="34" charset="-122"/>
                <a:cs typeface="+mj-cs"/>
              </a:rPr>
              <a:t>Training Certifiably Robust Neural Networks with Efficient Local Lipschitz Bounds</a:t>
            </a:r>
          </a:p>
          <a:p>
            <a:pPr lvl="0" algn="ctr">
              <a:lnSpc>
                <a:spcPct val="150000"/>
              </a:lnSpc>
              <a:defRPr/>
            </a:pPr>
            <a:r>
              <a:rPr lang="en-US" altLang="zh-CN" sz="3200" b="1" dirty="0">
                <a:solidFill>
                  <a:srgbClr val="0070C0"/>
                </a:solidFill>
                <a:latin typeface="Times New Roman" panose="02020603050405020304" pitchFamily="18" charset="0"/>
                <a:ea typeface="微软雅黑" panose="020B0503020204020204" pitchFamily="34" charset="-122"/>
                <a:cs typeface="+mj-cs"/>
              </a:rPr>
              <a:t>(Local Lipschitz Constant )</a:t>
            </a:r>
          </a:p>
        </p:txBody>
      </p:sp>
      <p:sp>
        <p:nvSpPr>
          <p:cNvPr id="6" name="星形: 八角 5">
            <a:extLst>
              <a:ext uri="{FF2B5EF4-FFF2-40B4-BE49-F238E27FC236}">
                <a16:creationId xmlns:a16="http://schemas.microsoft.com/office/drawing/2014/main" id="{A392783C-B405-429E-8CBB-6763521FC782}"/>
              </a:ext>
            </a:extLst>
          </p:cNvPr>
          <p:cNvSpPr/>
          <p:nvPr/>
        </p:nvSpPr>
        <p:spPr>
          <a:xfrm>
            <a:off x="7776804" y="886851"/>
            <a:ext cx="1008112" cy="1008112"/>
          </a:xfrm>
          <a:prstGeom prst="star8">
            <a:avLst/>
          </a:prstGeom>
          <a:solidFill>
            <a:srgbClr val="FFC000">
              <a:alpha val="20000"/>
            </a:srgbClr>
          </a:solidFill>
          <a:ln>
            <a:noFill/>
          </a:ln>
        </p:spPr>
        <p:txBody>
          <a:bodyPr wrap="square" rtlCol="0" anchor="ctr">
            <a:noAutofit/>
          </a:bodyPr>
          <a:lstStyle/>
          <a:p>
            <a:pPr algn="ctr"/>
            <a:r>
              <a:rPr lang="en-US" altLang="zh-CN" sz="2000" dirty="0">
                <a:latin typeface="Times New Roman" panose="02020603050405020304" pitchFamily="18" charset="0"/>
                <a:ea typeface="宋体" panose="02010600030101010101" pitchFamily="2" charset="-122"/>
              </a:rPr>
              <a:t>7th</a:t>
            </a:r>
            <a:endParaRPr lang="zh-CN" altLang="en-US" sz="2000" dirty="0">
              <a:latin typeface="Times New Roman" panose="02020603050405020304" pitchFamily="18" charset="0"/>
              <a:ea typeface="宋体" panose="02010600030101010101" pitchFamily="2" charset="-122"/>
            </a:endParaRPr>
          </a:p>
        </p:txBody>
      </p:sp>
      <p:grpSp>
        <p:nvGrpSpPr>
          <p:cNvPr id="17" name="组合 16">
            <a:extLst>
              <a:ext uri="{FF2B5EF4-FFF2-40B4-BE49-F238E27FC236}">
                <a16:creationId xmlns:a16="http://schemas.microsoft.com/office/drawing/2014/main" id="{DAB4E16A-052A-4647-B677-7B9A633E3CA8}"/>
              </a:ext>
            </a:extLst>
          </p:cNvPr>
          <p:cNvGrpSpPr/>
          <p:nvPr/>
        </p:nvGrpSpPr>
        <p:grpSpPr>
          <a:xfrm>
            <a:off x="886358" y="5008694"/>
            <a:ext cx="7371285" cy="1166122"/>
            <a:chOff x="369067" y="5008694"/>
            <a:chExt cx="7371285" cy="1166122"/>
          </a:xfrm>
        </p:grpSpPr>
        <p:grpSp>
          <p:nvGrpSpPr>
            <p:cNvPr id="10" name="组合 9">
              <a:extLst>
                <a:ext uri="{FF2B5EF4-FFF2-40B4-BE49-F238E27FC236}">
                  <a16:creationId xmlns:a16="http://schemas.microsoft.com/office/drawing/2014/main" id="{AF0E7756-7A6F-49A4-A716-CC8E25017A51}"/>
                </a:ext>
              </a:extLst>
            </p:cNvPr>
            <p:cNvGrpSpPr/>
            <p:nvPr/>
          </p:nvGrpSpPr>
          <p:grpSpPr>
            <a:xfrm>
              <a:off x="3918712" y="5013721"/>
              <a:ext cx="3821640" cy="1152127"/>
              <a:chOff x="3491880" y="5013721"/>
              <a:chExt cx="3821640" cy="1152127"/>
            </a:xfrm>
          </p:grpSpPr>
          <p:sp>
            <p:nvSpPr>
              <p:cNvPr id="5" name="副标题 2">
                <a:extLst>
                  <a:ext uri="{FF2B5EF4-FFF2-40B4-BE49-F238E27FC236}">
                    <a16:creationId xmlns:a16="http://schemas.microsoft.com/office/drawing/2014/main" id="{0FBAE272-329B-4EDA-A87E-7AEF0F98134B}"/>
                  </a:ext>
                </a:extLst>
              </p:cNvPr>
              <p:cNvSpPr txBox="1"/>
              <p:nvPr/>
            </p:nvSpPr>
            <p:spPr bwMode="auto">
              <a:xfrm>
                <a:off x="3548206" y="5013931"/>
                <a:ext cx="3765314" cy="1151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20000"/>
                  </a:spcBef>
                  <a:defRPr/>
                </a:pPr>
                <a:r>
                  <a:rPr lang="sv-SE" altLang="zh-CN" sz="2000" dirty="0">
                    <a:latin typeface="Times New Roman" panose="02020603050405020304" pitchFamily="18" charset="0"/>
                    <a:ea typeface="微软雅黑" panose="020B0503020204020204" pitchFamily="34" charset="-122"/>
                    <a:cs typeface="Times New Roman" panose="02020603050405020304" pitchFamily="18" charset="0"/>
                  </a:rPr>
                  <a:t>Yujia Huang</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sv-SE"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sv-SE" altLang="zh-CN"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J. Zico Kolter</a:t>
                </a:r>
                <a:endParaRPr lang="sv-SE"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ct val="20000"/>
                  </a:spcBef>
                  <a:defRP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California Institute of Technology </a:t>
                </a:r>
              </a:p>
              <a:p>
                <a:pPr>
                  <a:spcBef>
                    <a:spcPct val="20000"/>
                  </a:spcBef>
                  <a:defRP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NIPS 2021</a:t>
                </a:r>
              </a:p>
            </p:txBody>
          </p:sp>
          <p:cxnSp>
            <p:nvCxnSpPr>
              <p:cNvPr id="9" name="直接连接符 8">
                <a:extLst>
                  <a:ext uri="{FF2B5EF4-FFF2-40B4-BE49-F238E27FC236}">
                    <a16:creationId xmlns:a16="http://schemas.microsoft.com/office/drawing/2014/main" id="{C7ED9D11-0027-45E3-AC4C-84BDF4A2A7BA}"/>
                  </a:ext>
                </a:extLst>
              </p:cNvPr>
              <p:cNvCxnSpPr/>
              <p:nvPr/>
            </p:nvCxnSpPr>
            <p:spPr>
              <a:xfrm>
                <a:off x="3491880" y="5013721"/>
                <a:ext cx="0" cy="115212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DF30940A-6819-44BE-B924-84A56005DFA2}"/>
                </a:ext>
              </a:extLst>
            </p:cNvPr>
            <p:cNvGrpSpPr/>
            <p:nvPr/>
          </p:nvGrpSpPr>
          <p:grpSpPr>
            <a:xfrm>
              <a:off x="369067" y="5008694"/>
              <a:ext cx="3485574" cy="1166122"/>
              <a:chOff x="706338" y="3844789"/>
              <a:chExt cx="3485574" cy="1166122"/>
            </a:xfrm>
          </p:grpSpPr>
          <p:pic>
            <p:nvPicPr>
              <p:cNvPr id="14" name="图片 13">
                <a:extLst>
                  <a:ext uri="{FF2B5EF4-FFF2-40B4-BE49-F238E27FC236}">
                    <a16:creationId xmlns:a16="http://schemas.microsoft.com/office/drawing/2014/main" id="{13B88B48-EF6A-4E66-92F7-0C83E25ECE7F}"/>
                  </a:ext>
                </a:extLst>
              </p:cNvPr>
              <p:cNvPicPr>
                <a:picLocks noChangeAspect="1"/>
              </p:cNvPicPr>
              <p:nvPr/>
            </p:nvPicPr>
            <p:blipFill rotWithShape="1">
              <a:blip r:embed="rId4"/>
              <a:srcRect l="6702" r="59067"/>
              <a:stretch/>
            </p:blipFill>
            <p:spPr>
              <a:xfrm>
                <a:off x="706338" y="3844789"/>
                <a:ext cx="1434944" cy="1166122"/>
              </a:xfrm>
              <a:prstGeom prst="rect">
                <a:avLst/>
              </a:prstGeom>
            </p:spPr>
          </p:pic>
          <p:pic>
            <p:nvPicPr>
              <p:cNvPr id="15" name="图片 14">
                <a:extLst>
                  <a:ext uri="{FF2B5EF4-FFF2-40B4-BE49-F238E27FC236}">
                    <a16:creationId xmlns:a16="http://schemas.microsoft.com/office/drawing/2014/main" id="{B0EACFFB-291D-4D40-B59F-57C4E42D02D0}"/>
                  </a:ext>
                </a:extLst>
              </p:cNvPr>
              <p:cNvPicPr>
                <a:picLocks noChangeAspect="1"/>
              </p:cNvPicPr>
              <p:nvPr/>
            </p:nvPicPr>
            <p:blipFill rotWithShape="1">
              <a:blip r:embed="rId4"/>
              <a:srcRect l="51081"/>
              <a:stretch/>
            </p:blipFill>
            <p:spPr>
              <a:xfrm>
                <a:off x="2141282" y="3844789"/>
                <a:ext cx="2050630" cy="1166122"/>
              </a:xfrm>
              <a:prstGeom prst="rect">
                <a:avLst/>
              </a:prstGeom>
            </p:spPr>
          </p:pic>
        </p:grpSp>
      </p:grpSp>
      <p:sp>
        <p:nvSpPr>
          <p:cNvPr id="19" name="文本框 18">
            <a:extLst>
              <a:ext uri="{FF2B5EF4-FFF2-40B4-BE49-F238E27FC236}">
                <a16:creationId xmlns:a16="http://schemas.microsoft.com/office/drawing/2014/main" id="{7A049C14-C2DD-4328-B7D6-84B7B855F4D5}"/>
              </a:ext>
            </a:extLst>
          </p:cNvPr>
          <p:cNvSpPr txBox="1"/>
          <p:nvPr/>
        </p:nvSpPr>
        <p:spPr>
          <a:xfrm>
            <a:off x="811920" y="6243470"/>
            <a:ext cx="7200800" cy="169277"/>
          </a:xfrm>
          <a:prstGeom prst="rect">
            <a:avLst/>
          </a:prstGeom>
          <a:noFill/>
        </p:spPr>
        <p:txBody>
          <a:bodyPr wrap="square">
            <a:spAutoFit/>
          </a:bodyPr>
          <a:lstStyle/>
          <a:p>
            <a:r>
              <a:rPr lang="zh-CN" altLang="en-US" sz="500" dirty="0">
                <a:hlinkClick r:id="rId5"/>
              </a:rPr>
              <a:t>https://slideslive.com/38968724/training-certifiably-robust-neural-networks-with-efficient-local-lipschitz-bounds?ref=search-presentations-Training+Certifiably+Robust+Neural+Networks+with+Efficient+Local+Lipschitz+Bounds</a:t>
            </a:r>
            <a:r>
              <a:rPr lang="zh-CN" altLang="en-US" sz="500" dirty="0"/>
              <a:t> </a:t>
            </a:r>
          </a:p>
        </p:txBody>
      </p:sp>
    </p:spTree>
    <p:extLst>
      <p:ext uri="{BB962C8B-B14F-4D97-AF65-F5344CB8AC3E}">
        <p14:creationId xmlns:p14="http://schemas.microsoft.com/office/powerpoint/2010/main" val="1804622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10</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7BFD0B64-23DC-4A8A-AB5C-81078D82388B}"/>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Huang, Yujia, J. Zico Kolter. Training Certifiably Robust Neural Networks with Efficient Local Lipschitz Bounds. NIPS. 2021.</a:t>
            </a:r>
            <a:endPar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5225148"/>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Notation</a:t>
                </a:r>
              </a:p>
              <a:p>
                <a:pPr marL="342900" indent="-342900">
                  <a:lnSpc>
                    <a:spcPts val="2200"/>
                  </a:lnSpc>
                  <a:spcAft>
                    <a:spcPts val="600"/>
                  </a:spcAft>
                  <a:buFont typeface="Wingdings" panose="05000000000000000000" pitchFamily="2" charset="2"/>
                  <a:buChar char="Ø"/>
                </a:pPr>
                <a:endPar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endPar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对角矩阵 </a:t>
                </a:r>
                <a14:m>
                  <m:oMath xmlns:m="http://schemas.openxmlformats.org/officeDocument/2006/math">
                    <m:sSub>
                      <m:sSubPr>
                        <m:ctrlPr>
                          <a:rPr lang="en-US" altLang="zh-CN" sz="1600" b="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𝐷</m:t>
                        </m:r>
                      </m:e>
                      <m:sub>
                        <m:r>
                          <a:rPr lang="en-US" altLang="zh-CN" sz="160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sub>
                    </m:sSub>
                    <m:r>
                      <m:rPr>
                        <m:nor/>
                      </m:rPr>
                      <a:rPr lang="zh-CN" altLang="en-US" sz="1600" dirty="0">
                        <a:solidFill>
                          <a:schemeClr val="tx1"/>
                        </a:solidFill>
                        <a:latin typeface="Times New Roman" panose="02020603050405020304" pitchFamily="18" charset="0"/>
                        <a:cs typeface="Times New Roman" panose="02020603050405020304" pitchFamily="18" charset="0"/>
                      </a:rPr>
                      <m:t>表示变化的 </m:t>
                    </m:r>
                    <m:r>
                      <m:rPr>
                        <m:nor/>
                      </m:rPr>
                      <a:rPr lang="en-US" altLang="zh-CN" sz="1600" dirty="0">
                        <a:solidFill>
                          <a:schemeClr val="tx1"/>
                        </a:solidFill>
                        <a:latin typeface="Times New Roman" panose="02020603050405020304" pitchFamily="18" charset="0"/>
                        <a:cs typeface="Times New Roman" panose="02020603050405020304" pitchFamily="18" charset="0"/>
                      </a:rPr>
                      <m:t>ReLU</m:t>
                    </m:r>
                    <m:r>
                      <m:rPr>
                        <m:nor/>
                      </m:rPr>
                      <a:rPr lang="en-US" altLang="zh-CN" sz="1600" dirty="0">
                        <a:solidFill>
                          <a:schemeClr val="tx1"/>
                        </a:solidFill>
                        <a:latin typeface="Times New Roman" panose="02020603050405020304" pitchFamily="18" charset="0"/>
                        <a:cs typeface="Times New Roman" panose="02020603050405020304" pitchFamily="18" charset="0"/>
                      </a:rPr>
                      <m:t> </m:t>
                    </m:r>
                    <m:r>
                      <m:rPr>
                        <m:nor/>
                      </m:rPr>
                      <a:rPr lang="zh-CN" altLang="en-US" sz="1600" dirty="0">
                        <a:solidFill>
                          <a:schemeClr val="tx1"/>
                        </a:solidFill>
                        <a:latin typeface="Times New Roman" panose="02020603050405020304" pitchFamily="18" charset="0"/>
                        <a:cs typeface="Times New Roman" panose="02020603050405020304" pitchFamily="18" charset="0"/>
                      </a:rPr>
                      <m:t>输出</m:t>
                    </m:r>
                  </m:oMath>
                </a14:m>
                <a:endPar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一个神经网络函数</a:t>
                </a:r>
                <a14:m>
                  <m:oMath xmlns:m="http://schemas.openxmlformats.org/officeDocument/2006/math">
                    <m:r>
                      <a:rPr lang="en-US" altLang="zh-CN" sz="160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𝐹</m:t>
                    </m:r>
                    <m:r>
                      <a:rPr lang="en-US" altLang="zh-CN" sz="160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160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𝑥</m:t>
                    </m:r>
                    <m:r>
                      <a:rPr lang="en-US" altLang="zh-CN" sz="160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r>
                      <a:rPr lang="en-US" altLang="zh-CN" sz="160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𝑊</m:t>
                    </m:r>
                    <m:r>
                      <a:rPr lang="en-US" altLang="zh-CN" sz="160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可以重写为：</a:t>
                </a:r>
                <a:endPar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endPar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endPar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endPar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endPar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通过将 </a:t>
                </a:r>
                <a:r>
                  <a:rPr lang="en-US" altLang="zh-CN" sz="16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ReLU</a:t>
                </a:r>
                <a:r>
                  <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函数与权重矩阵相</a:t>
                </a:r>
                <a:r>
                  <a:rPr lang="zh-CN" altLang="en-US" sz="1600" dirty="0">
                    <a:solidFill>
                      <a:schemeClr val="tx1"/>
                    </a:solidFill>
                    <a:latin typeface="Times New Roman" panose="02020603050405020304" pitchFamily="18" charset="0"/>
                    <a:cs typeface="Times New Roman" panose="02020603050405020304" pitchFamily="18" charset="0"/>
                  </a:rPr>
                  <a:t>结合，根据在扰动下是否存在 固定</a:t>
                </a:r>
                <a:r>
                  <a:rPr lang="en-US" altLang="zh-CN" sz="1600" dirty="0" err="1">
                    <a:solidFill>
                      <a:schemeClr val="tx1"/>
                    </a:solidFill>
                    <a:latin typeface="Times New Roman" panose="02020603050405020304" pitchFamily="18" charset="0"/>
                    <a:cs typeface="Times New Roman" panose="02020603050405020304" pitchFamily="18" charset="0"/>
                  </a:rPr>
                  <a:t>ReLU</a:t>
                </a:r>
                <a:r>
                  <a:rPr lang="en-US" altLang="zh-CN" sz="1600" dirty="0">
                    <a:solidFill>
                      <a:schemeClr val="tx1"/>
                    </a:solidFill>
                    <a:latin typeface="Times New Roman" panose="02020603050405020304" pitchFamily="18" charset="0"/>
                    <a:cs typeface="Times New Roman" panose="02020603050405020304" pitchFamily="18" charset="0"/>
                  </a:rPr>
                  <a:t> </a:t>
                </a:r>
                <a:r>
                  <a:rPr lang="zh-CN" altLang="en-US" sz="1600" dirty="0">
                    <a:solidFill>
                      <a:schemeClr val="tx1"/>
                    </a:solidFill>
                    <a:latin typeface="Times New Roman" panose="02020603050405020304" pitchFamily="18" charset="0"/>
                    <a:cs typeface="Times New Roman" panose="02020603050405020304" pitchFamily="18" charset="0"/>
                  </a:rPr>
                  <a:t>输出，我们有机会将 </a:t>
                </a:r>
                <a14:m>
                  <m:oMath xmlns:m="http://schemas.openxmlformats.org/officeDocument/2006/math">
                    <m:sSubSup>
                      <m:sSubSupPr>
                        <m:ctrlPr>
                          <a:rPr lang="en-US" altLang="zh-CN" sz="1600" b="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1600" b="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1600" b="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sub>
                      <m:sup>
                        <m:r>
                          <a:rPr lang="en-US" altLang="zh-CN" sz="1600" b="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𝑙</m:t>
                        </m:r>
                      </m:sup>
                    </m:sSubSup>
                    <m:sSup>
                      <m:sSupPr>
                        <m:ctrlPr>
                          <a:rPr lang="en-US" altLang="zh-CN" sz="1600" b="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600" b="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𝑊</m:t>
                        </m:r>
                      </m:e>
                      <m:sup>
                        <m:r>
                          <a:rPr lang="en-US" altLang="zh-CN" sz="1600" b="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𝑙</m:t>
                        </m:r>
                      </m:sup>
                    </m:sSup>
                    <m:sSubSup>
                      <m:sSubSupPr>
                        <m:ctrlPr>
                          <a:rPr lang="en-US" altLang="zh-CN" sz="1600" b="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1600" b="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1600" b="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sub>
                      <m:sup>
                        <m:r>
                          <a:rPr lang="en-US" altLang="zh-CN" sz="1600" b="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𝑙</m:t>
                        </m:r>
                        <m:r>
                          <a:rPr lang="en-US" altLang="zh-CN" sz="1600" b="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sup>
                    </m:sSubSup>
                  </m:oMath>
                </a14:m>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视为一个整体来收紧 </a:t>
                </a:r>
                <a:r>
                  <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Lipschitz </a:t>
                </a: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界限 。</a:t>
                </a:r>
                <a:endPar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由于 </a:t>
                </a:r>
                <a14:m>
                  <m:oMath xmlns:m="http://schemas.openxmlformats.org/officeDocument/2006/math">
                    <m:sSubSup>
                      <m:sSubSupPr>
                        <m:ctrlPr>
                          <a:rPr lang="en-US" altLang="zh-CN" sz="1600" b="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160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𝐷</m:t>
                        </m:r>
                      </m:e>
                      <m:sub>
                        <m:r>
                          <a:rPr lang="en-US" altLang="zh-CN" sz="160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sub>
                      <m:sup>
                        <m:r>
                          <a:rPr lang="en-US" altLang="zh-CN" sz="160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𝑙</m:t>
                        </m:r>
                      </m:sup>
                    </m:sSubSup>
                    <m:r>
                      <a:rPr lang="en-US" altLang="zh-CN" sz="160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依赖于 </a:t>
                </a:r>
                <a14:m>
                  <m:oMath xmlns:m="http://schemas.openxmlformats.org/officeDocument/2006/math">
                    <m:r>
                      <a:rPr lang="en-US" altLang="zh-CN" sz="160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𝑈𝐵</m:t>
                    </m:r>
                  </m:oMath>
                </a14:m>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，所以 </a:t>
                </a:r>
                <a:r>
                  <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 </a:t>
                </a: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仅适用于</a:t>
                </a:r>
                <a14:m>
                  <m:oMath xmlns:m="http://schemas.openxmlformats.org/officeDocument/2006/math">
                    <m:r>
                      <a:rPr lang="zh-CN" altLang="en-US" sz="160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r>
                      <a:rPr lang="en-US" altLang="zh-CN" sz="160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𝑥</m:t>
                    </m:r>
                    <m:r>
                      <a:rPr lang="en-US" altLang="zh-CN" sz="160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的局部区域，可得输入 </a:t>
                </a:r>
                <a14:m>
                  <m:oMath xmlns:m="http://schemas.openxmlformats.org/officeDocument/2006/math">
                    <m:r>
                      <a:rPr lang="en-US" altLang="zh-CN" sz="160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𝑥</m:t>
                    </m:r>
                  </m:oMath>
                </a14:m>
                <a:r>
                  <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处的局部 </a:t>
                </a:r>
                <a:r>
                  <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Lipschitz </a:t>
                </a: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常数界如下：</a:t>
                </a:r>
                <a:endPar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l"/>
                </a:pPr>
                <a:endPar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endPar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2" name="文本框 11">
                <a:extLst>
                  <a:ext uri="{FF2B5EF4-FFF2-40B4-BE49-F238E27FC236}">
                    <a16:creationId xmlns:a16="http://schemas.microsoft.com/office/drawing/2014/main" id="{5F442098-994D-4399-BFD4-AA51DCF78EC3}"/>
                  </a:ext>
                </a:extLst>
              </p:cNvPr>
              <p:cNvSpPr txBox="1">
                <a:spLocks noRot="1" noChangeAspect="1" noMove="1" noResize="1" noEditPoints="1" noAdjustHandles="1" noChangeArrowheads="1" noChangeShapeType="1" noTextEdit="1"/>
              </p:cNvSpPr>
              <p:nvPr/>
            </p:nvSpPr>
            <p:spPr>
              <a:xfrm>
                <a:off x="564617" y="1574790"/>
                <a:ext cx="7967823" cy="5225148"/>
              </a:xfrm>
              <a:prstGeom prst="rect">
                <a:avLst/>
              </a:prstGeom>
              <a:blipFill>
                <a:blip r:embed="rId3"/>
                <a:stretch>
                  <a:fillRect l="-306" t="-117"/>
                </a:stretch>
              </a:blipFill>
            </p:spPr>
            <p:txBody>
              <a:bodyPr/>
              <a:lstStyle/>
              <a:p>
                <a:r>
                  <a:rPr lang="zh-CN" altLang="en-US">
                    <a:noFill/>
                  </a:rPr>
                  <a:t> </a:t>
                </a:r>
              </a:p>
            </p:txBody>
          </p:sp>
        </mc:Fallback>
      </mc:AlternateContent>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Method</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p:pic>
        <p:nvPicPr>
          <p:cNvPr id="5" name="图片 4">
            <a:extLst>
              <a:ext uri="{FF2B5EF4-FFF2-40B4-BE49-F238E27FC236}">
                <a16:creationId xmlns:a16="http://schemas.microsoft.com/office/drawing/2014/main" id="{FBE665F5-84F6-4992-BD42-0BF128228722}"/>
              </a:ext>
            </a:extLst>
          </p:cNvPr>
          <p:cNvPicPr>
            <a:picLocks noChangeAspect="1"/>
          </p:cNvPicPr>
          <p:nvPr/>
        </p:nvPicPr>
        <p:blipFill>
          <a:blip r:embed="rId4"/>
          <a:stretch>
            <a:fillRect/>
          </a:stretch>
        </p:blipFill>
        <p:spPr>
          <a:xfrm>
            <a:off x="2376264" y="3491720"/>
            <a:ext cx="6156176" cy="588053"/>
          </a:xfrm>
          <a:prstGeom prst="rect">
            <a:avLst/>
          </a:prstGeom>
        </p:spPr>
      </p:pic>
      <p:pic>
        <p:nvPicPr>
          <p:cNvPr id="8" name="图片 7">
            <a:extLst>
              <a:ext uri="{FF2B5EF4-FFF2-40B4-BE49-F238E27FC236}">
                <a16:creationId xmlns:a16="http://schemas.microsoft.com/office/drawing/2014/main" id="{D8BD749B-B8C2-4E60-8D38-38F19E07DDBF}"/>
              </a:ext>
            </a:extLst>
          </p:cNvPr>
          <p:cNvPicPr>
            <a:picLocks noChangeAspect="1"/>
          </p:cNvPicPr>
          <p:nvPr/>
        </p:nvPicPr>
        <p:blipFill>
          <a:blip r:embed="rId5"/>
          <a:stretch>
            <a:fillRect/>
          </a:stretch>
        </p:blipFill>
        <p:spPr>
          <a:xfrm>
            <a:off x="2699792" y="4218618"/>
            <a:ext cx="5823893" cy="578533"/>
          </a:xfrm>
          <a:prstGeom prst="rect">
            <a:avLst/>
          </a:prstGeom>
        </p:spPr>
      </p:pic>
      <mc:AlternateContent xmlns:mc="http://schemas.openxmlformats.org/markup-compatibility/2006" xmlns:a14="http://schemas.microsoft.com/office/drawing/2010/main">
        <mc:Choice Requires="a14">
          <p:graphicFrame>
            <p:nvGraphicFramePr>
              <p:cNvPr id="15" name="表格 4">
                <a:extLst>
                  <a:ext uri="{FF2B5EF4-FFF2-40B4-BE49-F238E27FC236}">
                    <a16:creationId xmlns:a16="http://schemas.microsoft.com/office/drawing/2014/main" id="{3D240AA5-19FB-4678-B0CE-2451DD72489D}"/>
                  </a:ext>
                </a:extLst>
              </p:cNvPr>
              <p:cNvGraphicFramePr>
                <a:graphicFrameLocks noGrp="1"/>
              </p:cNvGraphicFramePr>
              <p:nvPr>
                <p:extLst>
                  <p:ext uri="{D42A27DB-BD31-4B8C-83A1-F6EECF244321}">
                    <p14:modId xmlns:p14="http://schemas.microsoft.com/office/powerpoint/2010/main" val="3558019097"/>
                  </p:ext>
                </p:extLst>
              </p:nvPr>
            </p:nvGraphicFramePr>
            <p:xfrm>
              <a:off x="683568" y="1943472"/>
              <a:ext cx="7776864" cy="609600"/>
            </p:xfrm>
            <a:graphic>
              <a:graphicData uri="http://schemas.openxmlformats.org/drawingml/2006/table">
                <a:tbl>
                  <a:tblPr firstRow="1" bandRow="1">
                    <a:tableStyleId>{5C22544A-7EE6-4342-B048-85BDC9FD1C3A}</a:tableStyleId>
                  </a:tblPr>
                  <a:tblGrid>
                    <a:gridCol w="2160240">
                      <a:extLst>
                        <a:ext uri="{9D8B030D-6E8A-4147-A177-3AD203B41FA5}">
                          <a16:colId xmlns:a16="http://schemas.microsoft.com/office/drawing/2014/main" val="2089041378"/>
                        </a:ext>
                      </a:extLst>
                    </a:gridCol>
                    <a:gridCol w="5616624">
                      <a:extLst>
                        <a:ext uri="{9D8B030D-6E8A-4147-A177-3AD203B41FA5}">
                          <a16:colId xmlns:a16="http://schemas.microsoft.com/office/drawing/2014/main" val="3653209446"/>
                        </a:ext>
                      </a:extLst>
                    </a:gridCol>
                  </a:tblGrid>
                  <a:tr h="254085">
                    <a:tc>
                      <a:txBody>
                        <a:bodyPr/>
                        <a:lstStyle/>
                        <a:p>
                          <a:pPr algn="ctr"/>
                          <a:r>
                            <a:rPr lang="en-US" altLang="zh-CN" sz="1400" dirty="0">
                              <a:latin typeface="Times New Roman" panose="02020603050405020304" pitchFamily="18" charset="0"/>
                              <a:cs typeface="Times New Roman" panose="02020603050405020304" pitchFamily="18" charset="0"/>
                            </a:rPr>
                            <a:t>Symbol</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dirty="0">
                              <a:latin typeface="Times New Roman" panose="02020603050405020304" pitchFamily="18" charset="0"/>
                              <a:cs typeface="Times New Roman" panose="02020603050405020304" pitchFamily="18" charset="0"/>
                            </a:rPr>
                            <a:t>Meaning</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02601409"/>
                      </a:ext>
                    </a:extLst>
                  </a:tr>
                  <a:tr h="254085">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1</m:t>
                                </m:r>
                              </m:oMath>
                            </m:oMathPara>
                          </a14:m>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l"/>
                          <a:r>
                            <a:rPr lang="en-US" altLang="zh-CN" sz="1400" dirty="0">
                              <a:latin typeface="Times New Roman" panose="02020603050405020304" pitchFamily="18" charset="0"/>
                              <a:cs typeface="Times New Roman" panose="02020603050405020304" pitchFamily="18" charset="0"/>
                            </a:rPr>
                            <a:t>an indicator function</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36714793"/>
                      </a:ext>
                    </a:extLst>
                  </a:tr>
                </a:tbl>
              </a:graphicData>
            </a:graphic>
          </p:graphicFrame>
        </mc:Choice>
        <mc:Fallback xmlns="">
          <p:graphicFrame>
            <p:nvGraphicFramePr>
              <p:cNvPr id="15" name="表格 4">
                <a:extLst>
                  <a:ext uri="{FF2B5EF4-FFF2-40B4-BE49-F238E27FC236}">
                    <a16:creationId xmlns:a16="http://schemas.microsoft.com/office/drawing/2014/main" id="{3D240AA5-19FB-4678-B0CE-2451DD72489D}"/>
                  </a:ext>
                </a:extLst>
              </p:cNvPr>
              <p:cNvGraphicFramePr>
                <a:graphicFrameLocks noGrp="1"/>
              </p:cNvGraphicFramePr>
              <p:nvPr>
                <p:extLst>
                  <p:ext uri="{D42A27DB-BD31-4B8C-83A1-F6EECF244321}">
                    <p14:modId xmlns:p14="http://schemas.microsoft.com/office/powerpoint/2010/main" val="3558019097"/>
                  </p:ext>
                </p:extLst>
              </p:nvPr>
            </p:nvGraphicFramePr>
            <p:xfrm>
              <a:off x="683568" y="1943472"/>
              <a:ext cx="7776864" cy="609600"/>
            </p:xfrm>
            <a:graphic>
              <a:graphicData uri="http://schemas.openxmlformats.org/drawingml/2006/table">
                <a:tbl>
                  <a:tblPr firstRow="1" bandRow="1">
                    <a:tableStyleId>{5C22544A-7EE6-4342-B048-85BDC9FD1C3A}</a:tableStyleId>
                  </a:tblPr>
                  <a:tblGrid>
                    <a:gridCol w="2160240">
                      <a:extLst>
                        <a:ext uri="{9D8B030D-6E8A-4147-A177-3AD203B41FA5}">
                          <a16:colId xmlns:a16="http://schemas.microsoft.com/office/drawing/2014/main" val="2089041378"/>
                        </a:ext>
                      </a:extLst>
                    </a:gridCol>
                    <a:gridCol w="5616624">
                      <a:extLst>
                        <a:ext uri="{9D8B030D-6E8A-4147-A177-3AD203B41FA5}">
                          <a16:colId xmlns:a16="http://schemas.microsoft.com/office/drawing/2014/main" val="3653209446"/>
                        </a:ext>
                      </a:extLst>
                    </a:gridCol>
                  </a:tblGrid>
                  <a:tr h="304800">
                    <a:tc>
                      <a:txBody>
                        <a:bodyPr/>
                        <a:lstStyle/>
                        <a:p>
                          <a:pPr algn="ctr"/>
                          <a:r>
                            <a:rPr lang="en-US" altLang="zh-CN" sz="1400" dirty="0">
                              <a:latin typeface="Times New Roman" panose="02020603050405020304" pitchFamily="18" charset="0"/>
                              <a:cs typeface="Times New Roman" panose="02020603050405020304" pitchFamily="18" charset="0"/>
                            </a:rPr>
                            <a:t>Symbol</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dirty="0">
                              <a:latin typeface="Times New Roman" panose="02020603050405020304" pitchFamily="18" charset="0"/>
                              <a:cs typeface="Times New Roman" panose="02020603050405020304" pitchFamily="18" charset="0"/>
                            </a:rPr>
                            <a:t>Meaning</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02601409"/>
                      </a:ext>
                    </a:extLst>
                  </a:tr>
                  <a:tr h="304800">
                    <a:tc>
                      <a:txBody>
                        <a:bodyPr/>
                        <a:lstStyle/>
                        <a:p>
                          <a:endParaRPr lang="zh-CN"/>
                        </a:p>
                      </a:txBody>
                      <a:tcPr>
                        <a:blipFill>
                          <a:blip r:embed="rId6"/>
                          <a:stretch>
                            <a:fillRect l="-282" t="-104000" r="-261864" b="-20000"/>
                          </a:stretch>
                        </a:blipFill>
                      </a:tcPr>
                    </a:tc>
                    <a:tc>
                      <a:txBody>
                        <a:bodyPr/>
                        <a:lstStyle/>
                        <a:p>
                          <a:pPr algn="l"/>
                          <a:r>
                            <a:rPr lang="en-US" altLang="zh-CN" sz="1400" dirty="0">
                              <a:latin typeface="Times New Roman" panose="02020603050405020304" pitchFamily="18" charset="0"/>
                              <a:cs typeface="Times New Roman" panose="02020603050405020304" pitchFamily="18" charset="0"/>
                            </a:rPr>
                            <a:t>an indicator function</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36714793"/>
                      </a:ext>
                    </a:extLst>
                  </a:tr>
                </a:tbl>
              </a:graphicData>
            </a:graphic>
          </p:graphicFrame>
        </mc:Fallback>
      </mc:AlternateContent>
      <p:pic>
        <p:nvPicPr>
          <p:cNvPr id="16" name="图片 15">
            <a:extLst>
              <a:ext uri="{FF2B5EF4-FFF2-40B4-BE49-F238E27FC236}">
                <a16:creationId xmlns:a16="http://schemas.microsoft.com/office/drawing/2014/main" id="{0343A10F-66DD-481C-A0B8-93E798CD4ECC}"/>
              </a:ext>
            </a:extLst>
          </p:cNvPr>
          <p:cNvPicPr>
            <a:picLocks noChangeAspect="1"/>
          </p:cNvPicPr>
          <p:nvPr/>
        </p:nvPicPr>
        <p:blipFill>
          <a:blip r:embed="rId7"/>
          <a:stretch>
            <a:fillRect/>
          </a:stretch>
        </p:blipFill>
        <p:spPr>
          <a:xfrm>
            <a:off x="2403005" y="6046371"/>
            <a:ext cx="6120680" cy="302256"/>
          </a:xfrm>
          <a:prstGeom prst="rect">
            <a:avLst/>
          </a:prstGeom>
        </p:spPr>
      </p:pic>
    </p:spTree>
    <p:extLst>
      <p:ext uri="{BB962C8B-B14F-4D97-AF65-F5344CB8AC3E}">
        <p14:creationId xmlns:p14="http://schemas.microsoft.com/office/powerpoint/2010/main" val="3624439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11</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7BFD0B64-23DC-4A8A-AB5C-81078D82388B}"/>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Huang, Yujia, J. Zico Kolter. Training Certifiably Robust Neural Networks with Efficient Local Lipschitz Bounds. NIPS. 2021.</a:t>
            </a:r>
            <a:endPar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4910190"/>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对于所有输入，本文计算的局部 </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Lipchitz </a:t>
                </a: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界</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始终比全局 </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Lipchitz </a:t>
                </a: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界</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更紧（即常数更小）。</a:t>
                </a:r>
                <a:endPar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l"/>
                </a:pP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l"/>
                </a:pPr>
                <a:endPar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l"/>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证明</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buFont typeface="Wingdings" panose="05000000000000000000" pitchFamily="2" charset="2"/>
                  <a:buChar char="Ø"/>
                </a:pP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如果将一列和</a:t>
                </a:r>
                <a:r>
                  <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或</a:t>
                </a:r>
                <a:r>
                  <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行添加到矩阵中，则新矩阵谱范数（最大奇异值）将不小于原始矩阵的谱范数。 </a:t>
                </a:r>
                <a:endPar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buFont typeface="Wingdings" panose="05000000000000000000" pitchFamily="2" charset="2"/>
                  <a:buChar char="Ø"/>
                </a:pPr>
                <a:endPar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buFont typeface="Wingdings" panose="05000000000000000000" pitchFamily="2" charset="2"/>
                  <a:buChar char="Ø"/>
                </a:pPr>
                <a:endPar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buFont typeface="Wingdings" panose="05000000000000000000" pitchFamily="2" charset="2"/>
                  <a:buChar char="Ø"/>
                </a:pPr>
                <a:endPar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buFont typeface="Wingdings" panose="05000000000000000000" pitchFamily="2" charset="2"/>
                  <a:buChar char="Ø"/>
                </a:pPr>
                <a:endPar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buFont typeface="Wingdings" panose="05000000000000000000" pitchFamily="2" charset="2"/>
                  <a:buChar char="Ø"/>
                </a:pPr>
                <a:endPar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buFont typeface="Wingdings" panose="05000000000000000000" pitchFamily="2" charset="2"/>
                  <a:buChar char="Ø"/>
                </a:pP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通过命题 </a:t>
                </a:r>
                <a:r>
                  <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，易证明 </a:t>
                </a:r>
                <a14:m>
                  <m:oMath xmlns:m="http://schemas.openxmlformats.org/officeDocument/2006/math">
                    <m:d>
                      <m:dPr>
                        <m:begChr m:val="|"/>
                        <m:endChr m:val="|"/>
                        <m:ctrlPr>
                          <a:rPr lang="en-US" altLang="zh-CN" sz="1600" b="0"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ctrlPr>
                      </m:dPr>
                      <m:e>
                        <m:d>
                          <m:dPr>
                            <m:begChr m:val="|"/>
                            <m:endChr m:val="|"/>
                            <m:ctrlPr>
                              <a:rPr lang="en-US" altLang="zh-CN" sz="1600" b="0"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ctrlPr>
                          </m:dPr>
                          <m:e>
                            <m:sSubSup>
                              <m:sSubSupPr>
                                <m:ctrlPr>
                                  <a:rPr lang="en-US" altLang="zh-CN" sz="1600" b="0"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1600" b="0"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1600" b="0"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sub>
                              <m:sup>
                                <m:r>
                                  <a:rPr lang="en-US" altLang="zh-CN" sz="1600" b="0"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𝐿</m:t>
                                </m:r>
                                <m:r>
                                  <a:rPr lang="en-US" altLang="zh-CN" sz="1600" b="0"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sup>
                            </m:sSubSup>
                            <m:sSup>
                              <m:sSupPr>
                                <m:ctrlPr>
                                  <a:rPr lang="en-US" altLang="zh-CN" sz="1600" b="0"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600" b="0"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𝑊</m:t>
                                </m:r>
                              </m:e>
                              <m:sup>
                                <m:r>
                                  <a:rPr lang="en-US" altLang="zh-CN" sz="1600" b="0"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𝐿</m:t>
                                </m:r>
                                <m:r>
                                  <a:rPr lang="en-US" altLang="zh-CN" sz="1600" b="0"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sup>
                            </m:sSup>
                            <m:sSubSup>
                              <m:sSubSupPr>
                                <m:ctrlPr>
                                  <a:rPr lang="en-US" altLang="zh-CN" sz="1600" b="0"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1600" b="0"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1600" b="0"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sub>
                              <m:sup>
                                <m:r>
                                  <a:rPr lang="en-US" altLang="zh-CN" sz="1600" b="0"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𝐿</m:t>
                                </m:r>
                                <m:r>
                                  <a:rPr lang="en-US" altLang="zh-CN" sz="1600" b="0"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bSup>
                          </m:e>
                        </m:d>
                      </m:e>
                    </m:d>
                    <m:r>
                      <a:rPr lang="en-US" altLang="zh-CN" sz="1600" b="0"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en-US" altLang="zh-CN" sz="1600" b="0"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ctrlPr>
                      </m:dPr>
                      <m:e>
                        <m:sSup>
                          <m:sSupPr>
                            <m:ctrlPr>
                              <a:rPr lang="en-US" altLang="zh-CN" sz="1600" b="0"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600" b="0"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𝑊</m:t>
                            </m:r>
                          </m:e>
                          <m:sup>
                            <m:r>
                              <a:rPr lang="en-US" altLang="zh-CN" sz="1600" b="0"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𝐿</m:t>
                            </m:r>
                            <m:r>
                              <a:rPr lang="en-US" altLang="zh-CN" sz="1600" b="0"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sup>
                        </m:sSup>
                      </m:e>
                    </m:d>
                    <m:r>
                      <a:rPr lang="en-US" altLang="zh-CN" sz="1600" b="0"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buFont typeface="Wingdings" panose="05000000000000000000" pitchFamily="2" charset="2"/>
                  <a:buChar char="Ø"/>
                </a:pP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左边是在去除 </a:t>
                </a:r>
                <a14:m>
                  <m:oMath xmlns:m="http://schemas.openxmlformats.org/officeDocument/2006/math">
                    <m:sSup>
                      <m:sSupPr>
                        <m:ctrlPr>
                          <a:rPr lang="en-US" altLang="zh-CN" sz="1600" b="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ctrlPr>
                      </m:sSupPr>
                      <m:e>
                        <m:r>
                          <m:rPr>
                            <m:sty m:val="p"/>
                          </m:rPr>
                          <a:rPr lang="en-US" altLang="zh-CN" sz="1600" i="1" dirty="0">
                            <a:solidFill>
                              <a:schemeClr val="tx1"/>
                            </a:solidFill>
                            <a:latin typeface="Cambria Math" panose="02040503050406030204" pitchFamily="18" charset="0"/>
                            <a:ea typeface="宋体" panose="02010600030101010101" pitchFamily="2" charset="-122"/>
                            <a:cs typeface="Times New Roman" panose="02020603050405020304" pitchFamily="18" charset="0"/>
                          </a:rPr>
                          <m:t>W</m:t>
                        </m:r>
                      </m:e>
                      <m:sup>
                        <m:r>
                          <a:rPr lang="en-US" altLang="zh-CN" sz="1600" b="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𝐿</m:t>
                        </m:r>
                        <m:r>
                          <a:rPr lang="en-US" altLang="zh-CN" sz="1600" b="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sup>
                    </m:sSup>
                  </m:oMath>
                </a14:m>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中的相应行</a:t>
                </a:r>
                <a:r>
                  <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列之后新矩阵的谱范数，其中神经元在局部扰动下的输出是恒定的。 </a:t>
                </a:r>
                <a:endPar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buFont typeface="Wingdings" panose="05000000000000000000" pitchFamily="2" charset="2"/>
                  <a:buChar char="Ø"/>
                </a:pP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新矩阵的谱范数乘积不大于原始权重矩阵的谱范数乘积，即</a:t>
                </a:r>
                <a14:m>
                  <m:oMath xmlns:m="http://schemas.openxmlformats.org/officeDocument/2006/math">
                    <m:sSub>
                      <m:sSubPr>
                        <m:ctrlPr>
                          <a:rPr lang="en-US" altLang="zh-CN" sz="1600" b="0"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b="0"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1600" b="0"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𝑙𝑜𝑐𝑎𝑙</m:t>
                        </m:r>
                      </m:sub>
                    </m:sSub>
                    <m:d>
                      <m:dPr>
                        <m:ctrlPr>
                          <a:rPr lang="en-US" altLang="zh-CN" sz="1600" b="0"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600" b="0"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1600" b="0"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1600" b="0"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b="0"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1600" b="0"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𝑔𝑙𝑜𝑏𝑎𝑙</m:t>
                        </m:r>
                      </m:sub>
                    </m:sSub>
                  </m:oMath>
                </a14:m>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2" name="文本框 11">
                <a:extLst>
                  <a:ext uri="{FF2B5EF4-FFF2-40B4-BE49-F238E27FC236}">
                    <a16:creationId xmlns:a16="http://schemas.microsoft.com/office/drawing/2014/main" id="{5F442098-994D-4399-BFD4-AA51DCF78EC3}"/>
                  </a:ext>
                </a:extLst>
              </p:cNvPr>
              <p:cNvSpPr txBox="1">
                <a:spLocks noRot="1" noChangeAspect="1" noMove="1" noResize="1" noEditPoints="1" noAdjustHandles="1" noChangeArrowheads="1" noChangeShapeType="1" noTextEdit="1"/>
              </p:cNvSpPr>
              <p:nvPr/>
            </p:nvSpPr>
            <p:spPr>
              <a:xfrm>
                <a:off x="564617" y="1574790"/>
                <a:ext cx="7967823" cy="4910190"/>
              </a:xfrm>
              <a:prstGeom prst="rect">
                <a:avLst/>
              </a:prstGeom>
              <a:blipFill>
                <a:blip r:embed="rId3"/>
                <a:stretch>
                  <a:fillRect l="-306" t="-372"/>
                </a:stretch>
              </a:blipFill>
            </p:spPr>
            <p:txBody>
              <a:bodyPr/>
              <a:lstStyle/>
              <a:p>
                <a:r>
                  <a:rPr lang="zh-CN" altLang="en-US">
                    <a:noFill/>
                  </a:rPr>
                  <a:t> </a:t>
                </a:r>
              </a:p>
            </p:txBody>
          </p:sp>
        </mc:Fallback>
      </mc:AlternateContent>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Theorem</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p:pic>
        <p:nvPicPr>
          <p:cNvPr id="6" name="图片 5">
            <a:extLst>
              <a:ext uri="{FF2B5EF4-FFF2-40B4-BE49-F238E27FC236}">
                <a16:creationId xmlns:a16="http://schemas.microsoft.com/office/drawing/2014/main" id="{BF6CCC5A-1D21-4CB4-BE0F-FF98EC511628}"/>
              </a:ext>
            </a:extLst>
          </p:cNvPr>
          <p:cNvPicPr>
            <a:picLocks noChangeAspect="1"/>
          </p:cNvPicPr>
          <p:nvPr/>
        </p:nvPicPr>
        <p:blipFill>
          <a:blip r:embed="rId4"/>
          <a:stretch>
            <a:fillRect/>
          </a:stretch>
        </p:blipFill>
        <p:spPr>
          <a:xfrm>
            <a:off x="959313" y="2281630"/>
            <a:ext cx="7573127" cy="643314"/>
          </a:xfrm>
          <a:prstGeom prst="rect">
            <a:avLst/>
          </a:prstGeom>
        </p:spPr>
      </p:pic>
      <p:pic>
        <p:nvPicPr>
          <p:cNvPr id="11" name="图片 10">
            <a:extLst>
              <a:ext uri="{FF2B5EF4-FFF2-40B4-BE49-F238E27FC236}">
                <a16:creationId xmlns:a16="http://schemas.microsoft.com/office/drawing/2014/main" id="{704903AC-EAA2-4F9B-89A2-67D79C3EDF95}"/>
              </a:ext>
            </a:extLst>
          </p:cNvPr>
          <p:cNvPicPr>
            <a:picLocks noChangeAspect="1"/>
          </p:cNvPicPr>
          <p:nvPr/>
        </p:nvPicPr>
        <p:blipFill>
          <a:blip r:embed="rId5"/>
          <a:stretch>
            <a:fillRect/>
          </a:stretch>
        </p:blipFill>
        <p:spPr>
          <a:xfrm>
            <a:off x="959313" y="3987703"/>
            <a:ext cx="7501119" cy="1237685"/>
          </a:xfrm>
          <a:prstGeom prst="rect">
            <a:avLst/>
          </a:prstGeom>
        </p:spPr>
      </p:pic>
    </p:spTree>
    <p:extLst>
      <p:ext uri="{BB962C8B-B14F-4D97-AF65-F5344CB8AC3E}">
        <p14:creationId xmlns:p14="http://schemas.microsoft.com/office/powerpoint/2010/main" val="3776067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12</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7BFD0B64-23DC-4A8A-AB5C-81078D82388B}"/>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Huang, Yujia, J. Zico Kolter. Training Certifiably Robust Neural Networks with Efficient Local Lipschitz Bounds. NIPS. 2021.</a:t>
            </a:r>
            <a:endPar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4940520"/>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如何训练以收紧局部</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Lipschitz Bound</a:t>
                </a: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为了鼓励网络了解消除哪些行和列能使</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Local</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Lipschitz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界更紧密，我们将</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Local</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Lipschitz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界计算与可证明的鲁棒训练相结合</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endPar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endPar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计算最差情况</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logit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值</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For </a:t>
                </a:r>
                <a14:m>
                  <m:oMath xmlns:m="http://schemas.openxmlformats.org/officeDocument/2006/math">
                    <m:r>
                      <a:rPr lang="en-US" altLang="zh-CN" sz="1600">
                        <a:latin typeface="Times New Roman" panose="02020603050405020304" pitchFamily="18" charset="0"/>
                        <a:ea typeface="宋体" panose="02010600030101010101" pitchFamily="2" charset="-122"/>
                        <a:cs typeface="Times New Roman" panose="02020603050405020304" pitchFamily="18" charset="0"/>
                      </a:rPr>
                      <m:t>𝑖</m:t>
                    </m:r>
                    <m:r>
                      <a:rPr lang="en-US" altLang="zh-CN" sz="1600">
                        <a:latin typeface="Times New Roman" panose="02020603050405020304" pitchFamily="18" charset="0"/>
                        <a:ea typeface="宋体" panose="02010600030101010101" pitchFamily="2" charset="-122"/>
                        <a:cs typeface="Times New Roman" panose="02020603050405020304" pitchFamily="18" charset="0"/>
                      </a:rPr>
                      <m:t>≠</m:t>
                    </m:r>
                    <m:r>
                      <a:rPr lang="en-US" altLang="zh-CN" sz="1600">
                        <a:latin typeface="Times New Roman" panose="02020603050405020304" pitchFamily="18" charset="0"/>
                        <a:ea typeface="宋体" panose="02010600030101010101" pitchFamily="2" charset="-122"/>
                        <a:cs typeface="Times New Roman" panose="02020603050405020304" pitchFamily="18" charset="0"/>
                      </a:rPr>
                      <m:t>𝑦</m:t>
                    </m:r>
                    <m:r>
                      <a:rPr lang="en-US" altLang="zh-CN" sz="1600">
                        <a:latin typeface="Times New Roman" panose="02020603050405020304" pitchFamily="18" charset="0"/>
                        <a:ea typeface="宋体" panose="02010600030101010101" pitchFamily="2" charset="-122"/>
                        <a:cs typeface="Times New Roman" panose="02020603050405020304" pitchFamily="18" charset="0"/>
                      </a:rPr>
                      <m:t>,</m:t>
                    </m:r>
                    <m:sSubSup>
                      <m:sSubSupPr>
                        <m:ctrlPr>
                          <a:rPr lang="en-US" altLang="zh-CN" sz="1600">
                            <a:latin typeface="Times New Roman" panose="02020603050405020304" pitchFamily="18" charset="0"/>
                            <a:ea typeface="宋体" panose="02010600030101010101" pitchFamily="2" charset="-122"/>
                            <a:cs typeface="Times New Roman" panose="02020603050405020304" pitchFamily="18" charset="0"/>
                          </a:rPr>
                        </m:ctrlPr>
                      </m:sSubSupPr>
                      <m:e>
                        <m:r>
                          <a:rPr lang="en-US" altLang="zh-CN" sz="1600">
                            <a:latin typeface="Times New Roman" panose="02020603050405020304" pitchFamily="18" charset="0"/>
                            <a:ea typeface="宋体" panose="02010600030101010101" pitchFamily="2" charset="-122"/>
                            <a:cs typeface="Times New Roman" panose="02020603050405020304" pitchFamily="18" charset="0"/>
                          </a:rPr>
                          <m:t>𝑧</m:t>
                        </m:r>
                      </m:e>
                      <m:sub>
                        <m:r>
                          <a:rPr lang="en-US" altLang="zh-CN" sz="1600">
                            <a:latin typeface="Times New Roman" panose="02020603050405020304" pitchFamily="18" charset="0"/>
                            <a:ea typeface="宋体" panose="02010600030101010101" pitchFamily="2" charset="-122"/>
                            <a:cs typeface="Times New Roman" panose="02020603050405020304" pitchFamily="18" charset="0"/>
                          </a:rPr>
                          <m:t>𝑦</m:t>
                        </m:r>
                      </m:sub>
                      <m:sup>
                        <m:r>
                          <a:rPr lang="en-US" altLang="zh-CN" sz="1600">
                            <a:latin typeface="Times New Roman" panose="02020603050405020304" pitchFamily="18" charset="0"/>
                            <a:ea typeface="宋体" panose="02010600030101010101" pitchFamily="2" charset="-122"/>
                            <a:cs typeface="Times New Roman" panose="02020603050405020304" pitchFamily="18" charset="0"/>
                          </a:rPr>
                          <m:t>∗</m:t>
                        </m:r>
                      </m:sup>
                    </m:sSubSup>
                    <m:r>
                      <a:rPr lang="en-US" altLang="zh-CN" sz="1600">
                        <a:latin typeface="Times New Roman" panose="02020603050405020304" pitchFamily="18" charset="0"/>
                        <a:ea typeface="宋体" panose="02010600030101010101" pitchFamily="2" charset="-122"/>
                        <a:cs typeface="Times New Roman" panose="02020603050405020304" pitchFamily="18" charset="0"/>
                      </a:rPr>
                      <m:t>=</m:t>
                    </m:r>
                    <m:sSub>
                      <m:sSubPr>
                        <m:ctrlPr>
                          <a:rPr lang="en-US" altLang="zh-CN" sz="1600">
                            <a:latin typeface="Times New Roman" panose="02020603050405020304" pitchFamily="18" charset="0"/>
                            <a:ea typeface="宋体" panose="02010600030101010101" pitchFamily="2" charset="-122"/>
                            <a:cs typeface="Times New Roman" panose="02020603050405020304" pitchFamily="18" charset="0"/>
                          </a:rPr>
                        </m:ctrlPr>
                      </m:sSubPr>
                      <m:e>
                        <m:r>
                          <a:rPr lang="en-US" altLang="zh-CN" sz="1600">
                            <a:latin typeface="Times New Roman" panose="02020603050405020304" pitchFamily="18" charset="0"/>
                            <a:ea typeface="宋体" panose="02010600030101010101" pitchFamily="2" charset="-122"/>
                            <a:cs typeface="Times New Roman" panose="02020603050405020304" pitchFamily="18" charset="0"/>
                          </a:rPr>
                          <m:t>𝑧</m:t>
                        </m:r>
                      </m:e>
                      <m:sub>
                        <m:r>
                          <a:rPr lang="en-US" altLang="zh-CN" sz="1600">
                            <a:latin typeface="Times New Roman" panose="02020603050405020304" pitchFamily="18" charset="0"/>
                            <a:ea typeface="宋体" panose="02010600030101010101" pitchFamily="2" charset="-122"/>
                            <a:cs typeface="Times New Roman" panose="02020603050405020304" pitchFamily="18" charset="0"/>
                          </a:rPr>
                          <m:t>𝑦</m:t>
                        </m:r>
                      </m:sub>
                    </m:sSub>
                  </m:oMath>
                </a14:m>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l"/>
                </a:pP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提出以下方法让网络有更多能力来学习收紧局部 </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Lipschitz </a:t>
                </a: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界</a:t>
                </a:r>
                <a:endPar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通过 </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ReLU</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𝜃</m:t>
                    </m:r>
                    <m: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1600" dirty="0">
                    <a:latin typeface="Times New Roman" panose="02020603050405020304" pitchFamily="18" charset="0"/>
                    <a:cs typeface="Times New Roman" panose="02020603050405020304" pitchFamily="18" charset="0"/>
                  </a:rPr>
                  <a:t>消除</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更多行 </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收紧局部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Lipschitz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界的关键是删除</a:t>
                </a:r>
                <a14:m>
                  <m:oMath xmlns:m="http://schemas.openxmlformats.org/officeDocument/2006/math">
                    <m: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𝑊</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中与对应于最大奇异值的奇异向量的行和列。 </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为了删除更多的行和列，需要让更多的 </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ReLU</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输出在扰动下保持不变。</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2" name="文本框 11">
                <a:extLst>
                  <a:ext uri="{FF2B5EF4-FFF2-40B4-BE49-F238E27FC236}">
                    <a16:creationId xmlns:a16="http://schemas.microsoft.com/office/drawing/2014/main" id="{5F442098-994D-4399-BFD4-AA51DCF78EC3}"/>
                  </a:ext>
                </a:extLst>
              </p:cNvPr>
              <p:cNvSpPr txBox="1">
                <a:spLocks noRot="1" noChangeAspect="1" noMove="1" noResize="1" noEditPoints="1" noAdjustHandles="1" noChangeArrowheads="1" noChangeShapeType="1" noTextEdit="1"/>
              </p:cNvSpPr>
              <p:nvPr/>
            </p:nvSpPr>
            <p:spPr>
              <a:xfrm>
                <a:off x="564617" y="1574790"/>
                <a:ext cx="7967823" cy="4940520"/>
              </a:xfrm>
              <a:prstGeom prst="rect">
                <a:avLst/>
              </a:prstGeom>
              <a:blipFill>
                <a:blip r:embed="rId3"/>
                <a:stretch>
                  <a:fillRect l="-306" t="-370" b="-617"/>
                </a:stretch>
              </a:blipFill>
            </p:spPr>
            <p:txBody>
              <a:bodyPr/>
              <a:lstStyle/>
              <a:p>
                <a:r>
                  <a:rPr lang="zh-CN" altLang="en-US">
                    <a:noFill/>
                  </a:rPr>
                  <a:t> </a:t>
                </a:r>
              </a:p>
            </p:txBody>
          </p:sp>
        </mc:Fallback>
      </mc:AlternateContent>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err="1">
                <a:solidFill>
                  <a:schemeClr val="bg1"/>
                </a:solidFill>
                <a:latin typeface="Times New Roman" panose="02020603050405020304" pitchFamily="18" charset="0"/>
                <a:ea typeface="微软雅黑" panose="020B0503020204020204" pitchFamily="34" charset="-122"/>
              </a:rPr>
              <a:t>Traing</a:t>
            </a:r>
            <a:r>
              <a:rPr kumimoji="1" lang="en-US" altLang="zh-CN" sz="2000" dirty="0">
                <a:solidFill>
                  <a:schemeClr val="bg1"/>
                </a:solidFill>
                <a:latin typeface="Times New Roman" panose="02020603050405020304" pitchFamily="18" charset="0"/>
                <a:ea typeface="微软雅黑" panose="020B0503020204020204" pitchFamily="34" charset="-122"/>
              </a:rPr>
              <a:t> Method</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mc:AlternateContent xmlns:mc="http://schemas.openxmlformats.org/markup-compatibility/2006">
        <mc:Choice xmlns:a14="http://schemas.microsoft.com/office/drawing/2010/main" Requires="a14">
          <p:graphicFrame>
            <p:nvGraphicFramePr>
              <p:cNvPr id="13" name="表格 4">
                <a:extLst>
                  <a:ext uri="{FF2B5EF4-FFF2-40B4-BE49-F238E27FC236}">
                    <a16:creationId xmlns:a16="http://schemas.microsoft.com/office/drawing/2014/main" id="{401F92EA-871E-44D0-8C91-02113134B68F}"/>
                  </a:ext>
                </a:extLst>
              </p:cNvPr>
              <p:cNvGraphicFramePr>
                <a:graphicFrameLocks noGrp="1"/>
              </p:cNvGraphicFramePr>
              <p:nvPr>
                <p:extLst>
                  <p:ext uri="{D42A27DB-BD31-4B8C-83A1-F6EECF244321}">
                    <p14:modId xmlns:p14="http://schemas.microsoft.com/office/powerpoint/2010/main" val="63115026"/>
                  </p:ext>
                </p:extLst>
              </p:nvPr>
            </p:nvGraphicFramePr>
            <p:xfrm>
              <a:off x="683568" y="2641848"/>
              <a:ext cx="7776864" cy="1219200"/>
            </p:xfrm>
            <a:graphic>
              <a:graphicData uri="http://schemas.openxmlformats.org/drawingml/2006/table">
                <a:tbl>
                  <a:tblPr firstRow="1" bandRow="1">
                    <a:tableStyleId>{5C22544A-7EE6-4342-B048-85BDC9FD1C3A}</a:tableStyleId>
                  </a:tblPr>
                  <a:tblGrid>
                    <a:gridCol w="2160240">
                      <a:extLst>
                        <a:ext uri="{9D8B030D-6E8A-4147-A177-3AD203B41FA5}">
                          <a16:colId xmlns:a16="http://schemas.microsoft.com/office/drawing/2014/main" val="2089041378"/>
                        </a:ext>
                      </a:extLst>
                    </a:gridCol>
                    <a:gridCol w="5616624">
                      <a:extLst>
                        <a:ext uri="{9D8B030D-6E8A-4147-A177-3AD203B41FA5}">
                          <a16:colId xmlns:a16="http://schemas.microsoft.com/office/drawing/2014/main" val="3653209446"/>
                        </a:ext>
                      </a:extLst>
                    </a:gridCol>
                  </a:tblGrid>
                  <a:tr h="254085">
                    <a:tc>
                      <a:txBody>
                        <a:bodyPr/>
                        <a:lstStyle/>
                        <a:p>
                          <a:pPr algn="ctr"/>
                          <a:r>
                            <a:rPr lang="en-US" altLang="zh-CN" sz="1400" dirty="0">
                              <a:latin typeface="Times New Roman" panose="02020603050405020304" pitchFamily="18" charset="0"/>
                              <a:cs typeface="Times New Roman" panose="02020603050405020304" pitchFamily="18" charset="0"/>
                            </a:rPr>
                            <a:t>Symbol</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dirty="0">
                              <a:latin typeface="Times New Roman" panose="02020603050405020304" pitchFamily="18" charset="0"/>
                              <a:cs typeface="Times New Roman" panose="02020603050405020304" pitchFamily="18" charset="0"/>
                            </a:rPr>
                            <a:t>Meaning</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02601409"/>
                      </a:ext>
                    </a:extLst>
                  </a:tr>
                  <a:tr h="254085">
                    <a:tc>
                      <a:txBody>
                        <a:bodyPr/>
                        <a:lstStyle/>
                        <a:p>
                          <a:pPr algn="ctr"/>
                          <a14:m>
                            <m:oMathPara xmlns:m="http://schemas.openxmlformats.org/officeDocument/2006/math">
                              <m:oMathParaPr>
                                <m:jc m:val="centerGroup"/>
                              </m:oMathParaPr>
                              <m:oMath xmlns:m="http://schemas.openxmlformats.org/officeDocument/2006/math">
                                <m:sSup>
                                  <m:sSupPr>
                                    <m:ctrlPr>
                                      <a:rPr lang="en-US" altLang="zh-CN" sz="1400" b="0" i="1" smtClean="0">
                                        <a:latin typeface="Cambria Math" panose="02040503050406030204" pitchFamily="18" charset="0"/>
                                        <a:cs typeface="Times New Roman" panose="02020603050405020304" pitchFamily="18" charset="0"/>
                                      </a:rPr>
                                    </m:ctrlPr>
                                  </m:sSupPr>
                                  <m:e>
                                    <m:r>
                                      <a:rPr lang="en-US" altLang="zh-CN" sz="1400" b="0" i="1" smtClean="0">
                                        <a:latin typeface="Cambria Math" panose="02040503050406030204" pitchFamily="18" charset="0"/>
                                        <a:cs typeface="Times New Roman" panose="02020603050405020304" pitchFamily="18" charset="0"/>
                                      </a:rPr>
                                      <m:t>𝑧</m:t>
                                    </m:r>
                                  </m:e>
                                  <m:sup>
                                    <m:r>
                                      <a:rPr lang="en-US" altLang="zh-CN" sz="1400" b="0" i="1" smtClean="0">
                                        <a:latin typeface="Cambria Math" panose="02040503050406030204" pitchFamily="18" charset="0"/>
                                        <a:cs typeface="Times New Roman" panose="02020603050405020304" pitchFamily="18" charset="0"/>
                                      </a:rPr>
                                      <m:t>∗</m:t>
                                    </m:r>
                                  </m:sup>
                                </m:sSup>
                              </m:oMath>
                            </m:oMathPara>
                          </a14:m>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l"/>
                          <a:r>
                            <a:rPr lang="en-US" altLang="zh-CN" sz="1400" dirty="0">
                              <a:latin typeface="Times New Roman" panose="02020603050405020304" pitchFamily="18" charset="0"/>
                              <a:cs typeface="Times New Roman" panose="02020603050405020304" pitchFamily="18" charset="0"/>
                            </a:rPr>
                            <a:t>the worst case logit</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36714793"/>
                      </a:ext>
                    </a:extLst>
                  </a:tr>
                  <a:tr h="254085">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ℒ</m:t>
                                </m:r>
                              </m:oMath>
                            </m:oMathPara>
                          </a14:m>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l"/>
                          <a:r>
                            <a:rPr lang="en-US" altLang="zh-CN" sz="1400" dirty="0">
                              <a:latin typeface="Times New Roman" panose="02020603050405020304" pitchFamily="18" charset="0"/>
                              <a:cs typeface="Times New Roman" panose="02020603050405020304" pitchFamily="18" charset="0"/>
                            </a:rPr>
                            <a:t>cross entropy loss function</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9257723"/>
                      </a:ext>
                    </a:extLst>
                  </a:tr>
                  <a:tr h="254085">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m:t>
                                </m:r>
                                <m:r>
                                  <a:rPr lang="en-US" altLang="zh-CN" sz="1400" b="0" i="1" smtClean="0">
                                    <a:latin typeface="Cambria Math" panose="02040503050406030204" pitchFamily="18" charset="0"/>
                                    <a:cs typeface="Times New Roman" panose="02020603050405020304" pitchFamily="18" charset="0"/>
                                  </a:rPr>
                                  <m:t>𝑥</m:t>
                                </m:r>
                                <m:r>
                                  <a:rPr lang="en-US" altLang="zh-CN" sz="1400" b="0" i="1" smtClean="0">
                                    <a:latin typeface="Cambria Math" panose="02040503050406030204" pitchFamily="18" charset="0"/>
                                    <a:cs typeface="Times New Roman" panose="02020603050405020304" pitchFamily="18" charset="0"/>
                                  </a:rPr>
                                  <m:t>,</m:t>
                                </m:r>
                                <m:r>
                                  <a:rPr lang="en-US" altLang="zh-CN" sz="1400" b="0" i="1" smtClean="0">
                                    <a:latin typeface="Cambria Math" panose="02040503050406030204" pitchFamily="18" charset="0"/>
                                    <a:cs typeface="Times New Roman" panose="02020603050405020304" pitchFamily="18" charset="0"/>
                                  </a:rPr>
                                  <m:t>𝑦</m:t>
                                </m:r>
                                <m:r>
                                  <a:rPr lang="en-US" altLang="zh-CN" sz="1400" b="0" i="1" smtClean="0">
                                    <a:latin typeface="Cambria Math" panose="02040503050406030204" pitchFamily="18" charset="0"/>
                                    <a:cs typeface="Times New Roman" panose="02020603050405020304" pitchFamily="18" charset="0"/>
                                  </a:rPr>
                                  <m:t>)</m:t>
                                </m:r>
                              </m:oMath>
                            </m:oMathPara>
                          </a14:m>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l"/>
                          <a:r>
                            <a:rPr lang="en-US" altLang="zh-CN" sz="1400" dirty="0">
                              <a:latin typeface="Times New Roman" panose="02020603050405020304" pitchFamily="18" charset="0"/>
                              <a:cs typeface="Times New Roman" panose="02020603050405020304" pitchFamily="18" charset="0"/>
                            </a:rPr>
                            <a:t>image and label pair from the training datasets </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13279858"/>
                      </a:ext>
                    </a:extLst>
                  </a:tr>
                </a:tbl>
              </a:graphicData>
            </a:graphic>
          </p:graphicFrame>
        </mc:Choice>
        <mc:Fallback>
          <p:graphicFrame>
            <p:nvGraphicFramePr>
              <p:cNvPr id="13" name="表格 4">
                <a:extLst>
                  <a:ext uri="{FF2B5EF4-FFF2-40B4-BE49-F238E27FC236}">
                    <a16:creationId xmlns:a16="http://schemas.microsoft.com/office/drawing/2014/main" id="{401F92EA-871E-44D0-8C91-02113134B68F}"/>
                  </a:ext>
                </a:extLst>
              </p:cNvPr>
              <p:cNvGraphicFramePr>
                <a:graphicFrameLocks noGrp="1"/>
              </p:cNvGraphicFramePr>
              <p:nvPr>
                <p:extLst>
                  <p:ext uri="{D42A27DB-BD31-4B8C-83A1-F6EECF244321}">
                    <p14:modId xmlns:p14="http://schemas.microsoft.com/office/powerpoint/2010/main" val="63115026"/>
                  </p:ext>
                </p:extLst>
              </p:nvPr>
            </p:nvGraphicFramePr>
            <p:xfrm>
              <a:off x="683568" y="2641848"/>
              <a:ext cx="7776864" cy="1219200"/>
            </p:xfrm>
            <a:graphic>
              <a:graphicData uri="http://schemas.openxmlformats.org/drawingml/2006/table">
                <a:tbl>
                  <a:tblPr firstRow="1" bandRow="1">
                    <a:tableStyleId>{5C22544A-7EE6-4342-B048-85BDC9FD1C3A}</a:tableStyleId>
                  </a:tblPr>
                  <a:tblGrid>
                    <a:gridCol w="2160240">
                      <a:extLst>
                        <a:ext uri="{9D8B030D-6E8A-4147-A177-3AD203B41FA5}">
                          <a16:colId xmlns:a16="http://schemas.microsoft.com/office/drawing/2014/main" val="2089041378"/>
                        </a:ext>
                      </a:extLst>
                    </a:gridCol>
                    <a:gridCol w="5616624">
                      <a:extLst>
                        <a:ext uri="{9D8B030D-6E8A-4147-A177-3AD203B41FA5}">
                          <a16:colId xmlns:a16="http://schemas.microsoft.com/office/drawing/2014/main" val="3653209446"/>
                        </a:ext>
                      </a:extLst>
                    </a:gridCol>
                  </a:tblGrid>
                  <a:tr h="304800">
                    <a:tc>
                      <a:txBody>
                        <a:bodyPr/>
                        <a:lstStyle/>
                        <a:p>
                          <a:pPr algn="ctr"/>
                          <a:r>
                            <a:rPr lang="en-US" altLang="zh-CN" sz="1400" dirty="0">
                              <a:latin typeface="Times New Roman" panose="02020603050405020304" pitchFamily="18" charset="0"/>
                              <a:cs typeface="Times New Roman" panose="02020603050405020304" pitchFamily="18" charset="0"/>
                            </a:rPr>
                            <a:t>Symbol</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dirty="0">
                              <a:latin typeface="Times New Roman" panose="02020603050405020304" pitchFamily="18" charset="0"/>
                              <a:cs typeface="Times New Roman" panose="02020603050405020304" pitchFamily="18" charset="0"/>
                            </a:rPr>
                            <a:t>Meaning</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02601409"/>
                      </a:ext>
                    </a:extLst>
                  </a:tr>
                  <a:tr h="304800">
                    <a:tc>
                      <a:txBody>
                        <a:bodyPr/>
                        <a:lstStyle/>
                        <a:p>
                          <a:endParaRPr lang="zh-CN"/>
                        </a:p>
                      </a:txBody>
                      <a:tcPr>
                        <a:blipFill>
                          <a:blip r:embed="rId4"/>
                          <a:stretch>
                            <a:fillRect l="-282" t="-100000" r="-261864" b="-215686"/>
                          </a:stretch>
                        </a:blipFill>
                      </a:tcPr>
                    </a:tc>
                    <a:tc>
                      <a:txBody>
                        <a:bodyPr/>
                        <a:lstStyle/>
                        <a:p>
                          <a:pPr algn="l"/>
                          <a:r>
                            <a:rPr lang="en-US" altLang="zh-CN" sz="1400" dirty="0">
                              <a:latin typeface="Times New Roman" panose="02020603050405020304" pitchFamily="18" charset="0"/>
                              <a:cs typeface="Times New Roman" panose="02020603050405020304" pitchFamily="18" charset="0"/>
                            </a:rPr>
                            <a:t>the worst case logit</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36714793"/>
                      </a:ext>
                    </a:extLst>
                  </a:tr>
                  <a:tr h="304800">
                    <a:tc>
                      <a:txBody>
                        <a:bodyPr/>
                        <a:lstStyle/>
                        <a:p>
                          <a:endParaRPr lang="zh-CN"/>
                        </a:p>
                      </a:txBody>
                      <a:tcPr>
                        <a:blipFill>
                          <a:blip r:embed="rId4"/>
                          <a:stretch>
                            <a:fillRect l="-282" t="-204000" r="-261864" b="-120000"/>
                          </a:stretch>
                        </a:blipFill>
                      </a:tcPr>
                    </a:tc>
                    <a:tc>
                      <a:txBody>
                        <a:bodyPr/>
                        <a:lstStyle/>
                        <a:p>
                          <a:pPr algn="l"/>
                          <a:r>
                            <a:rPr lang="en-US" altLang="zh-CN" sz="1400" dirty="0">
                              <a:latin typeface="Times New Roman" panose="02020603050405020304" pitchFamily="18" charset="0"/>
                              <a:cs typeface="Times New Roman" panose="02020603050405020304" pitchFamily="18" charset="0"/>
                            </a:rPr>
                            <a:t>cross entropy loss function</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9257723"/>
                      </a:ext>
                    </a:extLst>
                  </a:tr>
                  <a:tr h="304800">
                    <a:tc>
                      <a:txBody>
                        <a:bodyPr/>
                        <a:lstStyle/>
                        <a:p>
                          <a:endParaRPr lang="zh-CN"/>
                        </a:p>
                      </a:txBody>
                      <a:tcPr>
                        <a:blipFill>
                          <a:blip r:embed="rId4"/>
                          <a:stretch>
                            <a:fillRect l="-282" t="-304000" r="-261864" b="-20000"/>
                          </a:stretch>
                        </a:blipFill>
                      </a:tcPr>
                    </a:tc>
                    <a:tc>
                      <a:txBody>
                        <a:bodyPr/>
                        <a:lstStyle/>
                        <a:p>
                          <a:pPr algn="l"/>
                          <a:r>
                            <a:rPr lang="en-US" altLang="zh-CN" sz="1400" dirty="0">
                              <a:latin typeface="Times New Roman" panose="02020603050405020304" pitchFamily="18" charset="0"/>
                              <a:cs typeface="Times New Roman" panose="02020603050405020304" pitchFamily="18" charset="0"/>
                            </a:rPr>
                            <a:t>image and label pair from the training datasets </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13279858"/>
                      </a:ext>
                    </a:extLst>
                  </a:tr>
                </a:tbl>
              </a:graphicData>
            </a:graphic>
          </p:graphicFrame>
        </mc:Fallback>
      </mc:AlternateContent>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AADC1A1A-B335-4FF0-A2D3-9EB2D6426223}"/>
                  </a:ext>
                </a:extLst>
              </p:cNvPr>
              <p:cNvSpPr txBox="1"/>
              <p:nvPr/>
            </p:nvSpPr>
            <p:spPr>
              <a:xfrm>
                <a:off x="2262717" y="4681533"/>
                <a:ext cx="4618566" cy="451406"/>
              </a:xfrm>
              <a:prstGeom prst="rect">
                <a:avLst/>
              </a:prstGeom>
              <a:noFill/>
            </p:spPr>
            <p:txBody>
              <a:bodyPr wrap="square">
                <a:spAutoFit/>
              </a:bodyPr>
              <a:lstStyle/>
              <a:p>
                <a:pPr>
                  <a:lnSpc>
                    <a:spcPts val="2200"/>
                  </a:lnSpc>
                  <a:spcAft>
                    <a:spcPts val="600"/>
                  </a:spcAft>
                </a:pPr>
                <a14:m>
                  <m:oMathPara xmlns:m="http://schemas.openxmlformats.org/officeDocument/2006/math">
                    <m:oMathParaPr>
                      <m:jc m:val="centerGroup"/>
                    </m:oMathParaPr>
                    <m:oMath xmlns:m="http://schemas.openxmlformats.org/officeDocument/2006/math">
                      <m:sSubSup>
                        <m:sSubSupPr>
                          <m:ctrlPr>
                            <a:rPr lang="en-US" altLang="zh-CN" sz="1800" i="1" smtClean="0">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1800">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sz="1800">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1800">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180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18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800">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sz="180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a:latin typeface="Cambria Math" panose="02040503050406030204" pitchFamily="18" charset="0"/>
                          <a:ea typeface="宋体" panose="02010600030101010101" pitchFamily="2" charset="-122"/>
                          <a:cs typeface="Times New Roman" panose="02020603050405020304" pitchFamily="18" charset="0"/>
                        </a:rPr>
                        <m:t>+</m:t>
                      </m:r>
                      <m:rad>
                        <m:radPr>
                          <m:degHide m:val="on"/>
                          <m:ctrlPr>
                            <a:rPr lang="en-US" altLang="zh-CN" sz="1800" i="1">
                              <a:latin typeface="Cambria Math" panose="02040503050406030204" pitchFamily="18" charset="0"/>
                              <a:ea typeface="宋体" panose="02010600030101010101" pitchFamily="2" charset="-122"/>
                              <a:cs typeface="Times New Roman" panose="02020603050405020304" pitchFamily="18" charset="0"/>
                            </a:rPr>
                          </m:ctrlPr>
                        </m:radPr>
                        <m:deg/>
                        <m:e>
                          <m:r>
                            <a:rPr lang="en-US" altLang="zh-CN" sz="1800">
                              <a:latin typeface="Cambria Math" panose="02040503050406030204" pitchFamily="18" charset="0"/>
                              <a:ea typeface="宋体" panose="02010600030101010101" pitchFamily="2" charset="-122"/>
                              <a:cs typeface="Times New Roman" panose="02020603050405020304" pitchFamily="18" charset="0"/>
                            </a:rPr>
                            <m:t>2</m:t>
                          </m:r>
                        </m:e>
                      </m:rad>
                      <m:r>
                        <a:rPr lang="en-US" altLang="zh-CN" sz="1800">
                          <a:latin typeface="Cambria Math" panose="02040503050406030204" pitchFamily="18" charset="0"/>
                          <a:ea typeface="宋体" panose="02010600030101010101" pitchFamily="2" charset="-122"/>
                          <a:cs typeface="Times New Roman" panose="02020603050405020304" pitchFamily="18" charset="0"/>
                        </a:rPr>
                        <m:t>𝜖</m:t>
                      </m:r>
                      <m:sSub>
                        <m:sSubPr>
                          <m:ctrlPr>
                            <a:rPr lang="en-US" altLang="zh-CN" sz="18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800">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1800">
                              <a:latin typeface="Cambria Math" panose="02040503050406030204" pitchFamily="18" charset="0"/>
                              <a:ea typeface="宋体" panose="02010600030101010101" pitchFamily="2" charset="-122"/>
                              <a:cs typeface="Times New Roman" panose="02020603050405020304" pitchFamily="18" charset="0"/>
                            </a:rPr>
                            <m:t>𝑙𝑜𝑐𝑎𝑙</m:t>
                          </m:r>
                        </m:sub>
                      </m:sSub>
                    </m:oMath>
                  </m:oMathPara>
                </a14:m>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5" name="文本框 14">
                <a:extLst>
                  <a:ext uri="{FF2B5EF4-FFF2-40B4-BE49-F238E27FC236}">
                    <a16:creationId xmlns:a16="http://schemas.microsoft.com/office/drawing/2014/main" id="{AADC1A1A-B335-4FF0-A2D3-9EB2D6426223}"/>
                  </a:ext>
                </a:extLst>
              </p:cNvPr>
              <p:cNvSpPr txBox="1">
                <a:spLocks noRot="1" noChangeAspect="1" noMove="1" noResize="1" noEditPoints="1" noAdjustHandles="1" noChangeArrowheads="1" noChangeShapeType="1" noTextEdit="1"/>
              </p:cNvSpPr>
              <p:nvPr/>
            </p:nvSpPr>
            <p:spPr>
              <a:xfrm>
                <a:off x="2262717" y="4681533"/>
                <a:ext cx="4618566" cy="451406"/>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87248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13</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7BFD0B64-23DC-4A8A-AB5C-81078D82388B}"/>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Huang, Yujia, J. Zico Kolter. Training Certifiably Robust Neural Networks with Efficient Local Lipschitz Bounds. NIPS. 2021.</a:t>
            </a:r>
            <a:endPar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4660891"/>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如何训练以收紧局部</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Lipschitz Bound</a:t>
                </a: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通过 </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ReLU</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𝜃</m:t>
                    </m:r>
                    <m: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1600" dirty="0">
                    <a:latin typeface="Times New Roman" panose="02020603050405020304" pitchFamily="18" charset="0"/>
                    <a:cs typeface="Times New Roman" panose="02020603050405020304" pitchFamily="18" charset="0"/>
                  </a:rPr>
                  <a:t>消除</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更多行 </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标准 </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ReLU</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仅具有下限</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，没有上限。 </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如果可以设置 </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ReLU</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输出的上限，就可以让更多神经元有固定的输出（等于上限）。</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已有方案中具有上限的 </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ReLU</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神经元：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ReLU6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，最大输出阈值设置为常数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6</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cs typeface="Times New Roman" panose="02020603050405020304" pitchFamily="18" charset="0"/>
                  </a:rPr>
                  <a:t>不同于</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设置恒定最大输出阈值的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ReLU6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，本文将阈值设为</a:t>
                </a:r>
                <a:r>
                  <a:rPr lang="zh-CN" altLang="en-US" sz="16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可学习参数</a:t>
                </a:r>
                <a14:m>
                  <m:oMath xmlns:m="http://schemas.openxmlformats.org/officeDocument/2006/math">
                    <m:r>
                      <a:rPr lang="en-US" altLang="zh-CN" sz="1600" b="0" i="1" smtClean="0">
                        <a:solidFill>
                          <a:srgbClr val="C00000"/>
                        </a:solidFill>
                        <a:latin typeface="Cambria Math" panose="02040503050406030204" pitchFamily="18" charset="0"/>
                        <a:ea typeface="宋体" panose="02010600030101010101" pitchFamily="2" charset="-122"/>
                        <a:cs typeface="Times New Roman" panose="02020603050405020304" pitchFamily="18" charset="0"/>
                      </a:rPr>
                      <m:t>𝜃</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新型激活函数 </a:t>
                </a:r>
                <a:r>
                  <a:rPr lang="en-US" altLang="zh-CN" sz="1600" dirty="0" err="1">
                    <a:solidFill>
                      <a:srgbClr val="C00000"/>
                    </a:solidFill>
                    <a:latin typeface="Times New Roman" panose="02020603050405020304" pitchFamily="18" charset="0"/>
                    <a:ea typeface="宋体" panose="02010600030101010101" pitchFamily="2" charset="-122"/>
                    <a:cs typeface="Times New Roman" panose="02020603050405020304" pitchFamily="18" charset="0"/>
                  </a:rPr>
                  <a:t>ReLU</a:t>
                </a:r>
                <a:r>
                  <a:rPr lang="en-US" altLang="zh-CN" sz="16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θ</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定义如下：</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ReLUθ</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的不同输出的指示矩阵定义如下：</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ReLUθ</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神经网络的输出定义如下：</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2" name="文本框 11">
                <a:extLst>
                  <a:ext uri="{FF2B5EF4-FFF2-40B4-BE49-F238E27FC236}">
                    <a16:creationId xmlns:a16="http://schemas.microsoft.com/office/drawing/2014/main" id="{5F442098-994D-4399-BFD4-AA51DCF78EC3}"/>
                  </a:ext>
                </a:extLst>
              </p:cNvPr>
              <p:cNvSpPr txBox="1">
                <a:spLocks noRot="1" noChangeAspect="1" noMove="1" noResize="1" noEditPoints="1" noAdjustHandles="1" noChangeArrowheads="1" noChangeShapeType="1" noTextEdit="1"/>
              </p:cNvSpPr>
              <p:nvPr/>
            </p:nvSpPr>
            <p:spPr>
              <a:xfrm>
                <a:off x="564617" y="1574790"/>
                <a:ext cx="7967823" cy="4660891"/>
              </a:xfrm>
              <a:prstGeom prst="rect">
                <a:avLst/>
              </a:prstGeom>
              <a:blipFill>
                <a:blip r:embed="rId3"/>
                <a:stretch>
                  <a:fillRect l="-306" t="-392" r="-1148" b="-654"/>
                </a:stretch>
              </a:blipFill>
            </p:spPr>
            <p:txBody>
              <a:bodyPr/>
              <a:lstStyle/>
              <a:p>
                <a:r>
                  <a:rPr lang="zh-CN" altLang="en-US">
                    <a:noFill/>
                  </a:rPr>
                  <a:t> </a:t>
                </a:r>
              </a:p>
            </p:txBody>
          </p:sp>
        </mc:Fallback>
      </mc:AlternateContent>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err="1">
                <a:solidFill>
                  <a:schemeClr val="bg1"/>
                </a:solidFill>
                <a:latin typeface="Times New Roman" panose="02020603050405020304" pitchFamily="18" charset="0"/>
                <a:ea typeface="微软雅黑" panose="020B0503020204020204" pitchFamily="34" charset="-122"/>
              </a:rPr>
              <a:t>Traing</a:t>
            </a:r>
            <a:r>
              <a:rPr kumimoji="1" lang="en-US" altLang="zh-CN" sz="2000" dirty="0">
                <a:solidFill>
                  <a:schemeClr val="bg1"/>
                </a:solidFill>
                <a:latin typeface="Times New Roman" panose="02020603050405020304" pitchFamily="18" charset="0"/>
                <a:ea typeface="微软雅黑" panose="020B0503020204020204" pitchFamily="34" charset="-122"/>
              </a:rPr>
              <a:t> Method</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p:pic>
        <p:nvPicPr>
          <p:cNvPr id="5" name="图片 4">
            <a:extLst>
              <a:ext uri="{FF2B5EF4-FFF2-40B4-BE49-F238E27FC236}">
                <a16:creationId xmlns:a16="http://schemas.microsoft.com/office/drawing/2014/main" id="{C21B74AF-06F0-4B32-8F98-F59BA9008B55}"/>
              </a:ext>
            </a:extLst>
          </p:cNvPr>
          <p:cNvPicPr>
            <a:picLocks noChangeAspect="1"/>
          </p:cNvPicPr>
          <p:nvPr/>
        </p:nvPicPr>
        <p:blipFill>
          <a:blip r:embed="rId4"/>
          <a:stretch>
            <a:fillRect/>
          </a:stretch>
        </p:blipFill>
        <p:spPr>
          <a:xfrm>
            <a:off x="2809776" y="4078745"/>
            <a:ext cx="5112568" cy="744852"/>
          </a:xfrm>
          <a:prstGeom prst="rect">
            <a:avLst/>
          </a:prstGeom>
        </p:spPr>
      </p:pic>
      <p:pic>
        <p:nvPicPr>
          <p:cNvPr id="7" name="图片 6">
            <a:extLst>
              <a:ext uri="{FF2B5EF4-FFF2-40B4-BE49-F238E27FC236}">
                <a16:creationId xmlns:a16="http://schemas.microsoft.com/office/drawing/2014/main" id="{03DA848E-8E9C-4147-9DCF-7B0BFF150E36}"/>
              </a:ext>
            </a:extLst>
          </p:cNvPr>
          <p:cNvPicPr>
            <a:picLocks noChangeAspect="1"/>
          </p:cNvPicPr>
          <p:nvPr/>
        </p:nvPicPr>
        <p:blipFill>
          <a:blip r:embed="rId5"/>
          <a:stretch>
            <a:fillRect/>
          </a:stretch>
        </p:blipFill>
        <p:spPr>
          <a:xfrm>
            <a:off x="2843808" y="5161330"/>
            <a:ext cx="5078536" cy="495794"/>
          </a:xfrm>
          <a:prstGeom prst="rect">
            <a:avLst/>
          </a:prstGeom>
        </p:spPr>
      </p:pic>
      <p:pic>
        <p:nvPicPr>
          <p:cNvPr id="11" name="图片 10">
            <a:extLst>
              <a:ext uri="{FF2B5EF4-FFF2-40B4-BE49-F238E27FC236}">
                <a16:creationId xmlns:a16="http://schemas.microsoft.com/office/drawing/2014/main" id="{ED810EB4-3246-449C-BCF3-4F987106677A}"/>
              </a:ext>
            </a:extLst>
          </p:cNvPr>
          <p:cNvPicPr>
            <a:picLocks noChangeAspect="1"/>
          </p:cNvPicPr>
          <p:nvPr/>
        </p:nvPicPr>
        <p:blipFill>
          <a:blip r:embed="rId6"/>
          <a:stretch>
            <a:fillRect/>
          </a:stretch>
        </p:blipFill>
        <p:spPr>
          <a:xfrm>
            <a:off x="2555776" y="6190498"/>
            <a:ext cx="5366568" cy="259544"/>
          </a:xfrm>
          <a:prstGeom prst="rect">
            <a:avLst/>
          </a:prstGeom>
        </p:spPr>
      </p:pic>
    </p:spTree>
    <p:extLst>
      <p:ext uri="{BB962C8B-B14F-4D97-AF65-F5344CB8AC3E}">
        <p14:creationId xmlns:p14="http://schemas.microsoft.com/office/powerpoint/2010/main" val="409790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14</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7BFD0B64-23DC-4A8A-AB5C-81078D82388B}"/>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Huang, Yujia, J. Zico Kolter. Training Certifiably Robust Neural Networks with Efficient Local Lipschitz Bounds. NIPS. 2021.</a:t>
            </a:r>
            <a:endPar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5017464"/>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如何训练以收紧局部</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Lipschitz Bound</a:t>
                </a: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通过 </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ReLU</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𝜃</m:t>
                    </m:r>
                    <m: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1600" dirty="0">
                    <a:latin typeface="Times New Roman" panose="02020603050405020304" pitchFamily="18" charset="0"/>
                    <a:cs typeface="Times New Roman" panose="02020603050405020304" pitchFamily="18" charset="0"/>
                  </a:rPr>
                  <a:t>消除</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更多行</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固定在最大输出阈值的 </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ReLU</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输出：</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扩展到非 </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ReLU</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激活函数</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以 </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MaxMin</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为例，</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MaxMin</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被证明在可验证鲁棒性方面优于 </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ReLU</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two groups of the input: 			</a:t>
                </a:r>
                <a14:m>
                  <m:oMath xmlns:m="http://schemas.openxmlformats.org/officeDocument/2006/math">
                    <m:sSub>
                      <m:sSub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2</m:t>
                        </m:r>
                      </m:sub>
                    </m:sSub>
                  </m:oMath>
                </a14:m>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output of </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MaxMin</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m:rPr>
                        <m:sty m:val="p"/>
                      </m:rPr>
                      <a:rPr lang="en-US" altLang="zh-CN" sz="1600">
                        <a:latin typeface="Cambria Math" panose="02040503050406030204" pitchFamily="18" charset="0"/>
                        <a:cs typeface="Times New Roman" panose="02020603050405020304" pitchFamily="18" charset="0"/>
                      </a:rPr>
                      <m:t>max</m:t>
                    </m:r>
                    <m:r>
                      <a:rPr lang="en-US" altLang="zh-CN" sz="1600" i="1">
                        <a:latin typeface="Cambria Math" panose="02040503050406030204" pitchFamily="18" charset="0"/>
                        <a:cs typeface="Times New Roman" panose="02020603050405020304" pitchFamily="18" charset="0"/>
                      </a:rPr>
                      <m:t>⁡(</m:t>
                    </m:r>
                    <m:sSub>
                      <m:sSubPr>
                        <m:ctrlPr>
                          <a:rPr lang="en-US" altLang="zh-CN" sz="1600" i="1">
                            <a:latin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cs typeface="Times New Roman" panose="02020603050405020304" pitchFamily="18" charset="0"/>
                          </a:rPr>
                          <m:t>𝑥</m:t>
                        </m:r>
                      </m:e>
                      <m:sub>
                        <m:r>
                          <a:rPr lang="en-US" altLang="zh-CN" sz="1600" i="1">
                            <a:latin typeface="Cambria Math" panose="02040503050406030204" pitchFamily="18" charset="0"/>
                            <a:cs typeface="Times New Roman" panose="02020603050405020304" pitchFamily="18" charset="0"/>
                          </a:rPr>
                          <m:t>1</m:t>
                        </m:r>
                      </m:sub>
                    </m:sSub>
                    <m:r>
                      <a:rPr lang="en-US" altLang="zh-CN" sz="1600" i="1">
                        <a:latin typeface="Cambria Math" panose="02040503050406030204" pitchFamily="18" charset="0"/>
                        <a:cs typeface="Times New Roman" panose="02020603050405020304" pitchFamily="18" charset="0"/>
                      </a:rPr>
                      <m:t>,</m:t>
                    </m:r>
                    <m:sSub>
                      <m:sSubPr>
                        <m:ctrlPr>
                          <a:rPr lang="en-US" altLang="zh-CN" sz="1600" i="1">
                            <a:latin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cs typeface="Times New Roman" panose="02020603050405020304" pitchFamily="18" charset="0"/>
                          </a:rPr>
                          <m:t>𝑥</m:t>
                        </m:r>
                      </m:e>
                      <m:sub>
                        <m:r>
                          <a:rPr lang="en-US" altLang="zh-CN" sz="1600" i="1">
                            <a:latin typeface="Cambria Math" panose="02040503050406030204" pitchFamily="18" charset="0"/>
                            <a:cs typeface="Times New Roman" panose="02020603050405020304" pitchFamily="18" charset="0"/>
                          </a:rPr>
                          <m:t>2</m:t>
                        </m:r>
                      </m:sub>
                    </m:sSub>
                    <m:r>
                      <a:rPr lang="en-US" altLang="zh-CN" sz="1600" i="1">
                        <a:latin typeface="Cambria Math" panose="02040503050406030204" pitchFamily="18" charset="0"/>
                        <a:cs typeface="Times New Roman" panose="02020603050405020304" pitchFamily="18" charset="0"/>
                      </a:rPr>
                      <m:t>)</m:t>
                    </m:r>
                  </m:oMath>
                </a14:m>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m:rPr>
                        <m:sty m:val="p"/>
                      </m:rPr>
                      <a:rPr lang="en-US" altLang="zh-CN" sz="1600" b="0" i="0" dirty="0" smtClean="0">
                        <a:latin typeface="Cambria Math" panose="02040503050406030204" pitchFamily="18" charset="0"/>
                        <a:ea typeface="宋体" panose="02010600030101010101" pitchFamily="2" charset="-122"/>
                        <a:cs typeface="Times New Roman" panose="02020603050405020304" pitchFamily="18" charset="0"/>
                      </a:rPr>
                      <m:t>min</m:t>
                    </m:r>
                    <m: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t>)</m:t>
                    </m:r>
                  </m:oMath>
                </a14:m>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output of the clipped </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MaxMin</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m:rPr>
                        <m:sty m:val="p"/>
                      </m:rPr>
                      <a:rPr lang="en-US" altLang="zh-CN" sz="1600" b="0" i="0" smtClean="0">
                        <a:latin typeface="Cambria Math" panose="02040503050406030204" pitchFamily="18" charset="0"/>
                        <a:ea typeface="宋体" panose="02010600030101010101" pitchFamily="2" charset="-122"/>
                        <a:cs typeface="Times New Roman" panose="02020603050405020304" pitchFamily="18" charset="0"/>
                      </a:rPr>
                      <m:t>min</m:t>
                    </m:r>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m:t>
                    </m:r>
                    <m:func>
                      <m:func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funcPr>
                      <m:fName>
                        <m:r>
                          <m:rPr>
                            <m:sty m:val="p"/>
                          </m:rPr>
                          <a:rPr lang="en-US" altLang="zh-CN" sz="1600">
                            <a:latin typeface="Cambria Math" panose="02040503050406030204" pitchFamily="18" charset="0"/>
                            <a:cs typeface="Times New Roman" panose="02020603050405020304" pitchFamily="18" charset="0"/>
                          </a:rPr>
                          <m:t>max</m:t>
                        </m:r>
                      </m:fName>
                      <m:e>
                        <m:d>
                          <m:dPr>
                            <m:ctrlPr>
                              <a:rPr lang="en-US" altLang="zh-CN" sz="1600" i="1">
                                <a:latin typeface="Cambria Math" panose="02040503050406030204" pitchFamily="18" charset="0"/>
                                <a:cs typeface="Times New Roman" panose="02020603050405020304" pitchFamily="18" charset="0"/>
                              </a:rPr>
                            </m:ctrlPr>
                          </m:dPr>
                          <m:e>
                            <m:sSub>
                              <m:sSubPr>
                                <m:ctrlPr>
                                  <a:rPr lang="en-US" altLang="zh-CN" sz="1600" i="1">
                                    <a:latin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cs typeface="Times New Roman" panose="02020603050405020304" pitchFamily="18" charset="0"/>
                                  </a:rPr>
                                  <m:t>𝑥</m:t>
                                </m:r>
                              </m:e>
                              <m:sub>
                                <m:r>
                                  <a:rPr lang="en-US" altLang="zh-CN" sz="1600" i="1">
                                    <a:latin typeface="Cambria Math" panose="02040503050406030204" pitchFamily="18" charset="0"/>
                                    <a:cs typeface="Times New Roman" panose="02020603050405020304" pitchFamily="18" charset="0"/>
                                  </a:rPr>
                                  <m:t>1</m:t>
                                </m:r>
                              </m:sub>
                            </m:sSub>
                            <m:r>
                              <a:rPr lang="en-US" altLang="zh-CN" sz="1600" i="1">
                                <a:latin typeface="Cambria Math" panose="02040503050406030204" pitchFamily="18" charset="0"/>
                                <a:cs typeface="Times New Roman" panose="02020603050405020304" pitchFamily="18" charset="0"/>
                              </a:rPr>
                              <m:t>,</m:t>
                            </m:r>
                            <m:sSub>
                              <m:sSubPr>
                                <m:ctrlPr>
                                  <a:rPr lang="en-US" altLang="zh-CN" sz="1600" i="1">
                                    <a:latin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cs typeface="Times New Roman" panose="02020603050405020304" pitchFamily="18" charset="0"/>
                                  </a:rPr>
                                  <m:t>𝑥</m:t>
                                </m:r>
                              </m:e>
                              <m:sub>
                                <m:r>
                                  <a:rPr lang="en-US" altLang="zh-CN" sz="1600" i="1">
                                    <a:latin typeface="Cambria Math" panose="02040503050406030204" pitchFamily="18" charset="0"/>
                                    <a:cs typeface="Times New Roman" panose="02020603050405020304" pitchFamily="18" charset="0"/>
                                  </a:rPr>
                                  <m:t>2</m:t>
                                </m:r>
                              </m:sub>
                            </m:sSub>
                          </m:e>
                        </m:d>
                      </m:e>
                    </m:func>
                    <m:r>
                      <a:rPr lang="en-US" altLang="zh-CN" sz="1600" b="0" i="1" smtClean="0">
                        <a:latin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cs typeface="Times New Roman" panose="02020603050405020304" pitchFamily="18" charset="0"/>
                      </a:rPr>
                      <m:t>𝑎</m:t>
                    </m:r>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m:rPr>
                        <m:sty m:val="p"/>
                      </m:rPr>
                      <a:rPr lang="en-US" altLang="zh-CN" sz="1600" b="0" i="0" dirty="0" smtClean="0">
                        <a:latin typeface="Cambria Math" panose="02040503050406030204" pitchFamily="18" charset="0"/>
                        <a:ea typeface="宋体" panose="02010600030101010101" pitchFamily="2" charset="-122"/>
                        <a:cs typeface="Times New Roman" panose="02020603050405020304" pitchFamily="18" charset="0"/>
                      </a:rPr>
                      <m:t>max</m:t>
                    </m:r>
                    <m: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t>⁡(</m:t>
                    </m:r>
                    <m:func>
                      <m:funcPr>
                        <m:ctrlP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ctrlPr>
                      </m:funcPr>
                      <m:fName>
                        <m:r>
                          <m:rPr>
                            <m:sty m:val="p"/>
                          </m:rPr>
                          <a:rPr lang="en-US" altLang="zh-CN" sz="1600" b="0" i="0" dirty="0" smtClean="0">
                            <a:latin typeface="Cambria Math" panose="02040503050406030204" pitchFamily="18" charset="0"/>
                            <a:ea typeface="宋体" panose="02010600030101010101" pitchFamily="2" charset="-122"/>
                            <a:cs typeface="Times New Roman" panose="02020603050405020304" pitchFamily="18" charset="0"/>
                          </a:rPr>
                          <m:t>min</m:t>
                        </m:r>
                      </m:fName>
                      <m:e>
                        <m:d>
                          <m:dPr>
                            <m:ctrlP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1600" i="1" dirty="0">
                                    <a:latin typeface="Cambria Math" panose="02040503050406030204" pitchFamily="18" charset="0"/>
                                    <a:cs typeface="Times New Roman" panose="02020603050405020304" pitchFamily="18" charset="0"/>
                                  </a:rPr>
                                </m:ctrlPr>
                              </m:sSubPr>
                              <m:e>
                                <m:r>
                                  <a:rPr lang="en-US" altLang="zh-CN" sz="1600" i="1" dirty="0">
                                    <a:latin typeface="Cambria Math" panose="02040503050406030204" pitchFamily="18" charset="0"/>
                                    <a:cs typeface="Times New Roman" panose="02020603050405020304" pitchFamily="18" charset="0"/>
                                  </a:rPr>
                                  <m:t>𝑥</m:t>
                                </m:r>
                              </m:e>
                              <m:sub>
                                <m:r>
                                  <a:rPr lang="en-US" altLang="zh-CN" sz="1600" i="1" dirty="0">
                                    <a:latin typeface="Cambria Math" panose="02040503050406030204" pitchFamily="18" charset="0"/>
                                    <a:cs typeface="Times New Roman" panose="02020603050405020304" pitchFamily="18" charset="0"/>
                                  </a:rPr>
                                  <m:t>1</m:t>
                                </m:r>
                              </m:sub>
                            </m:sSub>
                            <m:r>
                              <a:rPr lang="en-US" altLang="zh-CN" sz="1600" i="1" dirty="0">
                                <a:latin typeface="Cambria Math" panose="02040503050406030204" pitchFamily="18" charset="0"/>
                                <a:cs typeface="Times New Roman" panose="02020603050405020304" pitchFamily="18" charset="0"/>
                              </a:rPr>
                              <m:t>,</m:t>
                            </m:r>
                            <m:sSub>
                              <m:sSubPr>
                                <m:ctrlPr>
                                  <a:rPr lang="en-US" altLang="zh-CN" sz="1600" i="1" dirty="0">
                                    <a:latin typeface="Cambria Math" panose="02040503050406030204" pitchFamily="18" charset="0"/>
                                    <a:cs typeface="Times New Roman" panose="02020603050405020304" pitchFamily="18" charset="0"/>
                                  </a:rPr>
                                </m:ctrlPr>
                              </m:sSubPr>
                              <m:e>
                                <m:r>
                                  <a:rPr lang="en-US" altLang="zh-CN" sz="1600" i="1" dirty="0">
                                    <a:latin typeface="Cambria Math" panose="02040503050406030204" pitchFamily="18" charset="0"/>
                                    <a:cs typeface="Times New Roman" panose="02020603050405020304" pitchFamily="18" charset="0"/>
                                  </a:rPr>
                                  <m:t>𝑥</m:t>
                                </m:r>
                              </m:e>
                              <m:sub>
                                <m:r>
                                  <a:rPr lang="en-US" altLang="zh-CN" sz="1600" i="1" dirty="0">
                                    <a:latin typeface="Cambria Math" panose="02040503050406030204" pitchFamily="18" charset="0"/>
                                    <a:cs typeface="Times New Roman" panose="02020603050405020304" pitchFamily="18" charset="0"/>
                                  </a:rPr>
                                  <m:t>2</m:t>
                                </m:r>
                              </m:sub>
                            </m:sSub>
                          </m:e>
                        </m:d>
                      </m:e>
                    </m:func>
                    <m: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t>𝑏</m:t>
                    </m:r>
                    <m: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t>)</m:t>
                    </m:r>
                  </m:oMath>
                </a14:m>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如果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Max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的下界大于</a:t>
                </a:r>
                <a14:m>
                  <m:oMath xmlns:m="http://schemas.openxmlformats.org/officeDocument/2006/math">
                    <m:r>
                      <a:rPr lang="zh-CN" altLang="en-US" sz="1600" i="1" dirty="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𝑎</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，或者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Min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的上限小于</a:t>
                </a:r>
                <a14:m>
                  <m:oMath xmlns:m="http://schemas.openxmlformats.org/officeDocument/2006/math">
                    <m: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𝑏</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，则删除矩阵中的相应列。</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2" name="文本框 11">
                <a:extLst>
                  <a:ext uri="{FF2B5EF4-FFF2-40B4-BE49-F238E27FC236}">
                    <a16:creationId xmlns:a16="http://schemas.microsoft.com/office/drawing/2014/main" id="{5F442098-994D-4399-BFD4-AA51DCF78EC3}"/>
                  </a:ext>
                </a:extLst>
              </p:cNvPr>
              <p:cNvSpPr txBox="1">
                <a:spLocks noRot="1" noChangeAspect="1" noMove="1" noResize="1" noEditPoints="1" noAdjustHandles="1" noChangeArrowheads="1" noChangeShapeType="1" noTextEdit="1"/>
              </p:cNvSpPr>
              <p:nvPr/>
            </p:nvSpPr>
            <p:spPr>
              <a:xfrm>
                <a:off x="564617" y="1574790"/>
                <a:ext cx="7967823" cy="5017464"/>
              </a:xfrm>
              <a:prstGeom prst="rect">
                <a:avLst/>
              </a:prstGeom>
              <a:blipFill>
                <a:blip r:embed="rId3"/>
                <a:stretch>
                  <a:fillRect l="-306" t="-365" b="-729"/>
                </a:stretch>
              </a:blipFill>
            </p:spPr>
            <p:txBody>
              <a:bodyPr/>
              <a:lstStyle/>
              <a:p>
                <a:r>
                  <a:rPr lang="zh-CN" altLang="en-US">
                    <a:noFill/>
                  </a:rPr>
                  <a:t> </a:t>
                </a:r>
              </a:p>
            </p:txBody>
          </p:sp>
        </mc:Fallback>
      </mc:AlternateContent>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err="1">
                <a:solidFill>
                  <a:schemeClr val="bg1"/>
                </a:solidFill>
                <a:latin typeface="Times New Roman" panose="02020603050405020304" pitchFamily="18" charset="0"/>
                <a:ea typeface="微软雅黑" panose="020B0503020204020204" pitchFamily="34" charset="-122"/>
              </a:rPr>
              <a:t>Traing</a:t>
            </a:r>
            <a:r>
              <a:rPr kumimoji="1" lang="en-US" altLang="zh-CN" sz="2000" dirty="0">
                <a:solidFill>
                  <a:schemeClr val="bg1"/>
                </a:solidFill>
                <a:latin typeface="Times New Roman" panose="02020603050405020304" pitchFamily="18" charset="0"/>
                <a:ea typeface="微软雅黑" panose="020B0503020204020204" pitchFamily="34" charset="-122"/>
              </a:rPr>
              <a:t> Method</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mc:AlternateContent xmlns:mc="http://schemas.openxmlformats.org/markup-compatibility/2006">
        <mc:Choice xmlns:a14="http://schemas.microsoft.com/office/drawing/2010/main" Requires="a14">
          <p:graphicFrame>
            <p:nvGraphicFramePr>
              <p:cNvPr id="13" name="表格 4">
                <a:extLst>
                  <a:ext uri="{FF2B5EF4-FFF2-40B4-BE49-F238E27FC236}">
                    <a16:creationId xmlns:a16="http://schemas.microsoft.com/office/drawing/2014/main" id="{BE0891A1-B27A-4D73-90C1-AE4DB87E658D}"/>
                  </a:ext>
                </a:extLst>
              </p:cNvPr>
              <p:cNvGraphicFramePr>
                <a:graphicFrameLocks noGrp="1"/>
              </p:cNvGraphicFramePr>
              <p:nvPr>
                <p:extLst>
                  <p:ext uri="{D42A27DB-BD31-4B8C-83A1-F6EECF244321}">
                    <p14:modId xmlns:p14="http://schemas.microsoft.com/office/powerpoint/2010/main" val="4160019981"/>
                  </p:ext>
                </p:extLst>
              </p:nvPr>
            </p:nvGraphicFramePr>
            <p:xfrm>
              <a:off x="683568" y="2276872"/>
              <a:ext cx="7776864" cy="1238758"/>
            </p:xfrm>
            <a:graphic>
              <a:graphicData uri="http://schemas.openxmlformats.org/drawingml/2006/table">
                <a:tbl>
                  <a:tblPr firstRow="1" bandRow="1">
                    <a:tableStyleId>{5C22544A-7EE6-4342-B048-85BDC9FD1C3A}</a:tableStyleId>
                  </a:tblPr>
                  <a:tblGrid>
                    <a:gridCol w="2160240">
                      <a:extLst>
                        <a:ext uri="{9D8B030D-6E8A-4147-A177-3AD203B41FA5}">
                          <a16:colId xmlns:a16="http://schemas.microsoft.com/office/drawing/2014/main" val="2089041378"/>
                        </a:ext>
                      </a:extLst>
                    </a:gridCol>
                    <a:gridCol w="5616624">
                      <a:extLst>
                        <a:ext uri="{9D8B030D-6E8A-4147-A177-3AD203B41FA5}">
                          <a16:colId xmlns:a16="http://schemas.microsoft.com/office/drawing/2014/main" val="3653209446"/>
                        </a:ext>
                      </a:extLst>
                    </a:gridCol>
                  </a:tblGrid>
                  <a:tr h="248049">
                    <a:tc>
                      <a:txBody>
                        <a:bodyPr/>
                        <a:lstStyle/>
                        <a:p>
                          <a:pPr algn="ctr"/>
                          <a:r>
                            <a:rPr lang="en-US" altLang="zh-CN" sz="1400" dirty="0">
                              <a:latin typeface="Times New Roman" panose="02020603050405020304" pitchFamily="18" charset="0"/>
                              <a:cs typeface="Times New Roman" panose="02020603050405020304" pitchFamily="18" charset="0"/>
                            </a:rPr>
                            <a:t>Symbol</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dirty="0">
                              <a:latin typeface="Times New Roman" panose="02020603050405020304" pitchFamily="18" charset="0"/>
                              <a:cs typeface="Times New Roman" panose="02020603050405020304" pitchFamily="18" charset="0"/>
                            </a:rPr>
                            <a:t>Meaning</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02601409"/>
                      </a:ext>
                    </a:extLst>
                  </a:tr>
                  <a:tr h="263965">
                    <a:tc>
                      <a:txBody>
                        <a:bodyPr/>
                        <a:lstStyle/>
                        <a:p>
                          <a:pPr algn="ctr"/>
                          <a14:m>
                            <m:oMathPara xmlns:m="http://schemas.openxmlformats.org/officeDocument/2006/math">
                              <m:oMathParaPr>
                                <m:jc m:val="centerGroup"/>
                              </m:oMathParaPr>
                              <m:oMath xmlns:m="http://schemas.openxmlformats.org/officeDocument/2006/math">
                                <m:sSubSup>
                                  <m:sSubSupPr>
                                    <m:ctrlPr>
                                      <a:rPr lang="en-US" altLang="zh-CN" sz="1400" b="0" i="1" smtClean="0">
                                        <a:latin typeface="Cambria Math" panose="02040503050406030204" pitchFamily="18" charset="0"/>
                                        <a:cs typeface="Times New Roman" panose="02020603050405020304" pitchFamily="18" charset="0"/>
                                      </a:rPr>
                                    </m:ctrlPr>
                                  </m:sSubSupPr>
                                  <m:e>
                                    <m:r>
                                      <a:rPr lang="en-US" altLang="zh-CN" sz="1400" b="0" i="1" smtClean="0">
                                        <a:latin typeface="Cambria Math" panose="02040503050406030204" pitchFamily="18" charset="0"/>
                                        <a:cs typeface="Times New Roman" panose="02020603050405020304" pitchFamily="18" charset="0"/>
                                      </a:rPr>
                                      <m:t>𝐷</m:t>
                                    </m:r>
                                  </m:e>
                                  <m:sub>
                                    <m:r>
                                      <a:rPr lang="en-US" altLang="zh-CN" sz="1400" b="0" i="1" smtClean="0">
                                        <a:latin typeface="Cambria Math" panose="02040503050406030204" pitchFamily="18" charset="0"/>
                                        <a:cs typeface="Times New Roman" panose="02020603050405020304" pitchFamily="18" charset="0"/>
                                      </a:rPr>
                                      <m:t>𝜃</m:t>
                                    </m:r>
                                  </m:sub>
                                  <m:sup>
                                    <m:r>
                                      <a:rPr lang="en-US" altLang="zh-CN" sz="1400" b="0" i="1" smtClean="0">
                                        <a:latin typeface="Cambria Math" panose="02040503050406030204" pitchFamily="18" charset="0"/>
                                        <a:cs typeface="Times New Roman" panose="02020603050405020304" pitchFamily="18" charset="0"/>
                                      </a:rPr>
                                      <m:t>𝑙</m:t>
                                    </m:r>
                                  </m:sup>
                                </m:sSubSup>
                              </m:oMath>
                            </m:oMathPara>
                          </a14:m>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l"/>
                          <a:r>
                            <a:rPr lang="en-US" altLang="zh-CN" sz="1400" dirty="0" err="1">
                              <a:latin typeface="Times New Roman" panose="02020603050405020304" pitchFamily="18" charset="0"/>
                              <a:cs typeface="Times New Roman" panose="02020603050405020304" pitchFamily="18" charset="0"/>
                            </a:rPr>
                            <a:t>ReLU</a:t>
                          </a:r>
                          <a:r>
                            <a:rPr lang="en-US" altLang="zh-CN" sz="1400" dirty="0">
                              <a:latin typeface="Times New Roman" panose="02020603050405020304" pitchFamily="18" charset="0"/>
                              <a:cs typeface="Times New Roman" panose="02020603050405020304" pitchFamily="18" charset="0"/>
                            </a:rPr>
                            <a:t> output fixed at the maximum output value</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36714793"/>
                      </a:ext>
                    </a:extLst>
                  </a:tr>
                  <a:tr h="248049">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𝑎</m:t>
                                </m:r>
                              </m:oMath>
                            </m:oMathPara>
                          </a14:m>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l"/>
                          <a:r>
                            <a:rPr lang="en-US" altLang="zh-CN" sz="1400" dirty="0">
                              <a:latin typeface="Times New Roman" panose="02020603050405020304" pitchFamily="18" charset="0"/>
                              <a:cs typeface="Times New Roman" panose="02020603050405020304" pitchFamily="18" charset="0"/>
                            </a:rPr>
                            <a:t>a learnable </a:t>
                          </a:r>
                          <a:r>
                            <a:rPr lang="en-US" altLang="zh-CN" sz="1400" dirty="0">
                              <a:solidFill>
                                <a:srgbClr val="C00000"/>
                              </a:solidFill>
                              <a:latin typeface="Times New Roman" panose="02020603050405020304" pitchFamily="18" charset="0"/>
                              <a:cs typeface="Times New Roman" panose="02020603050405020304" pitchFamily="18" charset="0"/>
                            </a:rPr>
                            <a:t>upper</a:t>
                          </a:r>
                          <a:r>
                            <a:rPr lang="en-US" altLang="zh-CN" sz="1400" dirty="0">
                              <a:latin typeface="Times New Roman" panose="02020603050405020304" pitchFamily="18" charset="0"/>
                              <a:cs typeface="Times New Roman" panose="02020603050405020304" pitchFamily="18" charset="0"/>
                            </a:rPr>
                            <a:t> threshold for the max output in </a:t>
                          </a:r>
                          <a:r>
                            <a:rPr lang="en-US" altLang="zh-CN" sz="1400" dirty="0" err="1">
                              <a:latin typeface="Times New Roman" panose="02020603050405020304" pitchFamily="18" charset="0"/>
                              <a:cs typeface="Times New Roman" panose="02020603050405020304" pitchFamily="18" charset="0"/>
                            </a:rPr>
                            <a:t>MaxMin</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0589317"/>
                      </a:ext>
                    </a:extLst>
                  </a:tr>
                  <a:tr h="248049">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𝑏</m:t>
                                </m:r>
                              </m:oMath>
                            </m:oMathPara>
                          </a14:m>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l"/>
                          <a:r>
                            <a:rPr lang="en-US" altLang="zh-CN" sz="1400" dirty="0">
                              <a:latin typeface="Times New Roman" panose="02020603050405020304" pitchFamily="18" charset="0"/>
                              <a:cs typeface="Times New Roman" panose="02020603050405020304" pitchFamily="18" charset="0"/>
                            </a:rPr>
                            <a:t>a learnable </a:t>
                          </a:r>
                          <a:r>
                            <a:rPr lang="en-US" altLang="zh-CN" sz="1400" dirty="0">
                              <a:solidFill>
                                <a:srgbClr val="C00000"/>
                              </a:solidFill>
                              <a:latin typeface="Times New Roman" panose="02020603050405020304" pitchFamily="18" charset="0"/>
                              <a:cs typeface="Times New Roman" panose="02020603050405020304" pitchFamily="18" charset="0"/>
                            </a:rPr>
                            <a:t>lower</a:t>
                          </a:r>
                          <a:r>
                            <a:rPr lang="en-US" altLang="zh-CN" sz="1400" dirty="0">
                              <a:latin typeface="Times New Roman" panose="02020603050405020304" pitchFamily="18" charset="0"/>
                              <a:cs typeface="Times New Roman" panose="02020603050405020304" pitchFamily="18" charset="0"/>
                            </a:rPr>
                            <a:t> threshold for the min output in </a:t>
                          </a:r>
                          <a:r>
                            <a:rPr lang="en-US" altLang="zh-CN" sz="1400" dirty="0" err="1">
                              <a:latin typeface="Times New Roman" panose="02020603050405020304" pitchFamily="18" charset="0"/>
                              <a:cs typeface="Times New Roman" panose="02020603050405020304" pitchFamily="18" charset="0"/>
                            </a:rPr>
                            <a:t>MaxMin</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37438475"/>
                      </a:ext>
                    </a:extLst>
                  </a:tr>
                </a:tbl>
              </a:graphicData>
            </a:graphic>
          </p:graphicFrame>
        </mc:Choice>
        <mc:Fallback>
          <p:graphicFrame>
            <p:nvGraphicFramePr>
              <p:cNvPr id="13" name="表格 4">
                <a:extLst>
                  <a:ext uri="{FF2B5EF4-FFF2-40B4-BE49-F238E27FC236}">
                    <a16:creationId xmlns:a16="http://schemas.microsoft.com/office/drawing/2014/main" id="{BE0891A1-B27A-4D73-90C1-AE4DB87E658D}"/>
                  </a:ext>
                </a:extLst>
              </p:cNvPr>
              <p:cNvGraphicFramePr>
                <a:graphicFrameLocks noGrp="1"/>
              </p:cNvGraphicFramePr>
              <p:nvPr>
                <p:extLst>
                  <p:ext uri="{D42A27DB-BD31-4B8C-83A1-F6EECF244321}">
                    <p14:modId xmlns:p14="http://schemas.microsoft.com/office/powerpoint/2010/main" val="4160019981"/>
                  </p:ext>
                </p:extLst>
              </p:nvPr>
            </p:nvGraphicFramePr>
            <p:xfrm>
              <a:off x="683568" y="2276872"/>
              <a:ext cx="7776864" cy="1238758"/>
            </p:xfrm>
            <a:graphic>
              <a:graphicData uri="http://schemas.openxmlformats.org/drawingml/2006/table">
                <a:tbl>
                  <a:tblPr firstRow="1" bandRow="1">
                    <a:tableStyleId>{5C22544A-7EE6-4342-B048-85BDC9FD1C3A}</a:tableStyleId>
                  </a:tblPr>
                  <a:tblGrid>
                    <a:gridCol w="2160240">
                      <a:extLst>
                        <a:ext uri="{9D8B030D-6E8A-4147-A177-3AD203B41FA5}">
                          <a16:colId xmlns:a16="http://schemas.microsoft.com/office/drawing/2014/main" val="2089041378"/>
                        </a:ext>
                      </a:extLst>
                    </a:gridCol>
                    <a:gridCol w="5616624">
                      <a:extLst>
                        <a:ext uri="{9D8B030D-6E8A-4147-A177-3AD203B41FA5}">
                          <a16:colId xmlns:a16="http://schemas.microsoft.com/office/drawing/2014/main" val="3653209446"/>
                        </a:ext>
                      </a:extLst>
                    </a:gridCol>
                  </a:tblGrid>
                  <a:tr h="304800">
                    <a:tc>
                      <a:txBody>
                        <a:bodyPr/>
                        <a:lstStyle/>
                        <a:p>
                          <a:pPr algn="ctr"/>
                          <a:r>
                            <a:rPr lang="en-US" altLang="zh-CN" sz="1400" dirty="0">
                              <a:latin typeface="Times New Roman" panose="02020603050405020304" pitchFamily="18" charset="0"/>
                              <a:cs typeface="Times New Roman" panose="02020603050405020304" pitchFamily="18" charset="0"/>
                            </a:rPr>
                            <a:t>Symbol</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dirty="0">
                              <a:latin typeface="Times New Roman" panose="02020603050405020304" pitchFamily="18" charset="0"/>
                              <a:cs typeface="Times New Roman" panose="02020603050405020304" pitchFamily="18" charset="0"/>
                            </a:rPr>
                            <a:t>Meaning</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02601409"/>
                      </a:ext>
                    </a:extLst>
                  </a:tr>
                  <a:tr h="324358">
                    <a:tc>
                      <a:txBody>
                        <a:bodyPr/>
                        <a:lstStyle/>
                        <a:p>
                          <a:endParaRPr lang="zh-CN"/>
                        </a:p>
                      </a:txBody>
                      <a:tcPr>
                        <a:blipFill>
                          <a:blip r:embed="rId4"/>
                          <a:stretch>
                            <a:fillRect l="-282" t="-94444" r="-261864" b="-203704"/>
                          </a:stretch>
                        </a:blipFill>
                      </a:tcPr>
                    </a:tc>
                    <a:tc>
                      <a:txBody>
                        <a:bodyPr/>
                        <a:lstStyle/>
                        <a:p>
                          <a:pPr algn="l"/>
                          <a:r>
                            <a:rPr lang="en-US" altLang="zh-CN" sz="1400" dirty="0" err="1">
                              <a:latin typeface="Times New Roman" panose="02020603050405020304" pitchFamily="18" charset="0"/>
                              <a:cs typeface="Times New Roman" panose="02020603050405020304" pitchFamily="18" charset="0"/>
                            </a:rPr>
                            <a:t>ReLU</a:t>
                          </a:r>
                          <a:r>
                            <a:rPr lang="en-US" altLang="zh-CN" sz="1400" dirty="0">
                              <a:latin typeface="Times New Roman" panose="02020603050405020304" pitchFamily="18" charset="0"/>
                              <a:cs typeface="Times New Roman" panose="02020603050405020304" pitchFamily="18" charset="0"/>
                            </a:rPr>
                            <a:t> output fixed at the maximum output value</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36714793"/>
                      </a:ext>
                    </a:extLst>
                  </a:tr>
                  <a:tr h="304800">
                    <a:tc>
                      <a:txBody>
                        <a:bodyPr/>
                        <a:lstStyle/>
                        <a:p>
                          <a:endParaRPr lang="zh-CN"/>
                        </a:p>
                      </a:txBody>
                      <a:tcPr>
                        <a:blipFill>
                          <a:blip r:embed="rId4"/>
                          <a:stretch>
                            <a:fillRect l="-282" t="-210000" r="-261864" b="-120000"/>
                          </a:stretch>
                        </a:blipFill>
                      </a:tcPr>
                    </a:tc>
                    <a:tc>
                      <a:txBody>
                        <a:bodyPr/>
                        <a:lstStyle/>
                        <a:p>
                          <a:pPr algn="l"/>
                          <a:r>
                            <a:rPr lang="en-US" altLang="zh-CN" sz="1400" dirty="0">
                              <a:latin typeface="Times New Roman" panose="02020603050405020304" pitchFamily="18" charset="0"/>
                              <a:cs typeface="Times New Roman" panose="02020603050405020304" pitchFamily="18" charset="0"/>
                            </a:rPr>
                            <a:t>a learnable </a:t>
                          </a:r>
                          <a:r>
                            <a:rPr lang="en-US" altLang="zh-CN" sz="1400" dirty="0">
                              <a:solidFill>
                                <a:srgbClr val="C00000"/>
                              </a:solidFill>
                              <a:latin typeface="Times New Roman" panose="02020603050405020304" pitchFamily="18" charset="0"/>
                              <a:cs typeface="Times New Roman" panose="02020603050405020304" pitchFamily="18" charset="0"/>
                            </a:rPr>
                            <a:t>upper</a:t>
                          </a:r>
                          <a:r>
                            <a:rPr lang="en-US" altLang="zh-CN" sz="1400" dirty="0">
                              <a:latin typeface="Times New Roman" panose="02020603050405020304" pitchFamily="18" charset="0"/>
                              <a:cs typeface="Times New Roman" panose="02020603050405020304" pitchFamily="18" charset="0"/>
                            </a:rPr>
                            <a:t> threshold for the max output in </a:t>
                          </a:r>
                          <a:r>
                            <a:rPr lang="en-US" altLang="zh-CN" sz="1400" dirty="0" err="1">
                              <a:latin typeface="Times New Roman" panose="02020603050405020304" pitchFamily="18" charset="0"/>
                              <a:cs typeface="Times New Roman" panose="02020603050405020304" pitchFamily="18" charset="0"/>
                            </a:rPr>
                            <a:t>MaxMin</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0589317"/>
                      </a:ext>
                    </a:extLst>
                  </a:tr>
                  <a:tr h="304800">
                    <a:tc>
                      <a:txBody>
                        <a:bodyPr/>
                        <a:lstStyle/>
                        <a:p>
                          <a:endParaRPr lang="zh-CN"/>
                        </a:p>
                      </a:txBody>
                      <a:tcPr>
                        <a:blipFill>
                          <a:blip r:embed="rId4"/>
                          <a:stretch>
                            <a:fillRect l="-282" t="-310000" r="-261864" b="-20000"/>
                          </a:stretch>
                        </a:blipFill>
                      </a:tcPr>
                    </a:tc>
                    <a:tc>
                      <a:txBody>
                        <a:bodyPr/>
                        <a:lstStyle/>
                        <a:p>
                          <a:pPr algn="l"/>
                          <a:r>
                            <a:rPr lang="en-US" altLang="zh-CN" sz="1400" dirty="0">
                              <a:latin typeface="Times New Roman" panose="02020603050405020304" pitchFamily="18" charset="0"/>
                              <a:cs typeface="Times New Roman" panose="02020603050405020304" pitchFamily="18" charset="0"/>
                            </a:rPr>
                            <a:t>a learnable </a:t>
                          </a:r>
                          <a:r>
                            <a:rPr lang="en-US" altLang="zh-CN" sz="1400" dirty="0">
                              <a:solidFill>
                                <a:srgbClr val="C00000"/>
                              </a:solidFill>
                              <a:latin typeface="Times New Roman" panose="02020603050405020304" pitchFamily="18" charset="0"/>
                              <a:cs typeface="Times New Roman" panose="02020603050405020304" pitchFamily="18" charset="0"/>
                            </a:rPr>
                            <a:t>lower</a:t>
                          </a:r>
                          <a:r>
                            <a:rPr lang="en-US" altLang="zh-CN" sz="1400" dirty="0">
                              <a:latin typeface="Times New Roman" panose="02020603050405020304" pitchFamily="18" charset="0"/>
                              <a:cs typeface="Times New Roman" panose="02020603050405020304" pitchFamily="18" charset="0"/>
                            </a:rPr>
                            <a:t> threshold for the min output in </a:t>
                          </a:r>
                          <a:r>
                            <a:rPr lang="en-US" altLang="zh-CN" sz="1400" dirty="0" err="1">
                              <a:latin typeface="Times New Roman" panose="02020603050405020304" pitchFamily="18" charset="0"/>
                              <a:cs typeface="Times New Roman" panose="02020603050405020304" pitchFamily="18" charset="0"/>
                            </a:rPr>
                            <a:t>MaxMin</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37438475"/>
                      </a:ext>
                    </a:extLst>
                  </a:tr>
                </a:tbl>
              </a:graphicData>
            </a:graphic>
          </p:graphicFrame>
        </mc:Fallback>
      </mc:AlternateContent>
      <p:pic>
        <p:nvPicPr>
          <p:cNvPr id="6" name="图片 5">
            <a:extLst>
              <a:ext uri="{FF2B5EF4-FFF2-40B4-BE49-F238E27FC236}">
                <a16:creationId xmlns:a16="http://schemas.microsoft.com/office/drawing/2014/main" id="{D67BED54-F5A6-4A71-AD5E-C71ED29ADE96}"/>
              </a:ext>
            </a:extLst>
          </p:cNvPr>
          <p:cNvPicPr>
            <a:picLocks noChangeAspect="1"/>
          </p:cNvPicPr>
          <p:nvPr/>
        </p:nvPicPr>
        <p:blipFill>
          <a:blip r:embed="rId5"/>
          <a:stretch>
            <a:fillRect/>
          </a:stretch>
        </p:blipFill>
        <p:spPr>
          <a:xfrm>
            <a:off x="2627784" y="4005064"/>
            <a:ext cx="5832648" cy="481280"/>
          </a:xfrm>
          <a:prstGeom prst="rect">
            <a:avLst/>
          </a:prstGeom>
        </p:spPr>
      </p:pic>
    </p:spTree>
    <p:extLst>
      <p:ext uri="{BB962C8B-B14F-4D97-AF65-F5344CB8AC3E}">
        <p14:creationId xmlns:p14="http://schemas.microsoft.com/office/powerpoint/2010/main" val="1234673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15</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7BFD0B64-23DC-4A8A-AB5C-81078D82388B}"/>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Huang, Yujia, J. Zico Kolter. Training Certifiably Robust Neural Networks with Efficient Local Lipschitz Bounds. NIPS. 2021.</a:t>
            </a:r>
            <a:endPar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5017464"/>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如何训练以收紧局部</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Lipschitz Bound</a:t>
                </a: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cs typeface="Times New Roman" panose="02020603050405020304" pitchFamily="18" charset="0"/>
                  </a:rPr>
                  <a:t>通过稀疏损失鼓励神经元输出固定常数</a:t>
                </a: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cs typeface="Times New Roman" panose="02020603050405020304" pitchFamily="18" charset="0"/>
                  </a:rPr>
                  <a:t>为了鼓励删除更多行和列，设计了一个稀疏损失</a:t>
                </a:r>
                <a:r>
                  <a:rPr lang="en-US" altLang="zh-CN" sz="1600" dirty="0">
                    <a:latin typeface="Times New Roman" panose="02020603050405020304" pitchFamily="18" charset="0"/>
                    <a:cs typeface="Times New Roman" panose="02020603050405020304" pitchFamily="18" charset="0"/>
                  </a:rPr>
                  <a:t>(Sparsity Loss)</a:t>
                </a:r>
                <a:r>
                  <a:rPr lang="zh-CN" altLang="en-US" sz="1600" dirty="0">
                    <a:latin typeface="Times New Roman" panose="02020603050405020304" pitchFamily="18" charset="0"/>
                    <a:cs typeface="Times New Roman" panose="02020603050405020304" pitchFamily="18" charset="0"/>
                  </a:rPr>
                  <a:t>来正则化神经网络。</a:t>
                </a: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mj-ea"/>
                  <a:buAutoNum type="circleNumDbPlain"/>
                </a:pPr>
                <a:r>
                  <a:rPr lang="zh-CN" altLang="en-US" sz="1600" dirty="0">
                    <a:latin typeface="Times New Roman" panose="02020603050405020304" pitchFamily="18" charset="0"/>
                    <a:cs typeface="Times New Roman" panose="02020603050405020304" pitchFamily="18" charset="0"/>
                  </a:rPr>
                  <a:t>对于 </a:t>
                </a:r>
                <a:r>
                  <a:rPr lang="en-US" altLang="zh-CN" sz="1600" dirty="0" err="1">
                    <a:latin typeface="Times New Roman" panose="02020603050405020304" pitchFamily="18" charset="0"/>
                    <a:cs typeface="Times New Roman" panose="02020603050405020304" pitchFamily="18" charset="0"/>
                  </a:rPr>
                  <a:t>ReLU</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网络，</a:t>
                </a: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ü"/>
                </a:pPr>
                <a:r>
                  <a:rPr lang="zh-CN" altLang="en-US" sz="1600" dirty="0">
                    <a:latin typeface="Times New Roman" panose="02020603050405020304" pitchFamily="18" charset="0"/>
                    <a:cs typeface="Times New Roman" panose="02020603050405020304" pitchFamily="18" charset="0"/>
                  </a:rPr>
                  <a:t>假设第</a:t>
                </a:r>
                <a14:m>
                  <m:oMath xmlns:m="http://schemas.openxmlformats.org/officeDocument/2006/math">
                    <m:r>
                      <a:rPr lang="en-US" altLang="zh-CN" sz="1600" b="0" i="1" smtClean="0">
                        <a:latin typeface="Cambria Math" panose="02040503050406030204" pitchFamily="18" charset="0"/>
                        <a:cs typeface="Times New Roman" panose="02020603050405020304" pitchFamily="18" charset="0"/>
                      </a:rPr>
                      <m:t>𝑙</m:t>
                    </m:r>
                  </m:oMath>
                </a14:m>
                <a:r>
                  <a:rPr lang="zh-CN" altLang="en-US" sz="1600" dirty="0">
                    <a:latin typeface="Times New Roman" panose="02020603050405020304" pitchFamily="18" charset="0"/>
                    <a:cs typeface="Times New Roman" panose="02020603050405020304" pitchFamily="18" charset="0"/>
                  </a:rPr>
                  <a:t>层特征图的第 </a:t>
                </a:r>
                <a14:m>
                  <m:oMath xmlns:m="http://schemas.openxmlformats.org/officeDocument/2006/math">
                    <m:r>
                      <a:rPr lang="en-US" altLang="zh-CN" sz="1600" i="1" dirty="0" smtClean="0">
                        <a:latin typeface="Cambria Math" panose="02040503050406030204" pitchFamily="18" charset="0"/>
                        <a:cs typeface="Times New Roman" panose="02020603050405020304" pitchFamily="18" charset="0"/>
                      </a:rPr>
                      <m:t>𝑖</m:t>
                    </m:r>
                    <m:r>
                      <a:rPr lang="en-US" altLang="zh-CN" sz="1600" i="1" dirty="0">
                        <a:latin typeface="Cambria Math" panose="02040503050406030204" pitchFamily="18" charset="0"/>
                        <a:cs typeface="Times New Roman" panose="02020603050405020304" pitchFamily="18" charset="0"/>
                      </a:rPr>
                      <m:t> </m:t>
                    </m:r>
                  </m:oMath>
                </a14:m>
                <a:r>
                  <a:rPr lang="zh-CN" altLang="en-US" sz="1600" dirty="0">
                    <a:latin typeface="Times New Roman" panose="02020603050405020304" pitchFamily="18" charset="0"/>
                    <a:cs typeface="Times New Roman" panose="02020603050405020304" pitchFamily="18" charset="0"/>
                  </a:rPr>
                  <a:t>个分量的边界为</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1600" i="1" dirty="0" smtClean="0">
                        <a:latin typeface="Cambria Math" panose="02040503050406030204" pitchFamily="18" charset="0"/>
                        <a:cs typeface="Times New Roman" panose="02020603050405020304" pitchFamily="18" charset="0"/>
                      </a:rPr>
                      <m:t>𝐿</m:t>
                    </m:r>
                    <m:sSubSup>
                      <m:sSubSupPr>
                        <m:ctrlPr>
                          <a:rPr lang="en-US" altLang="zh-CN" sz="1600" b="0" i="1" dirty="0" smtClean="0">
                            <a:latin typeface="Cambria Math" panose="02040503050406030204" pitchFamily="18" charset="0"/>
                            <a:cs typeface="Times New Roman" panose="02020603050405020304" pitchFamily="18" charset="0"/>
                          </a:rPr>
                        </m:ctrlPr>
                      </m:sSubSupPr>
                      <m:e>
                        <m:r>
                          <a:rPr lang="en-US" altLang="zh-CN" sz="1600" i="1" dirty="0" smtClean="0">
                            <a:latin typeface="Cambria Math" panose="02040503050406030204" pitchFamily="18" charset="0"/>
                            <a:cs typeface="Times New Roman" panose="02020603050405020304" pitchFamily="18" charset="0"/>
                          </a:rPr>
                          <m:t>𝐵</m:t>
                        </m:r>
                      </m:e>
                      <m:sub>
                        <m:r>
                          <a:rPr lang="en-US" altLang="zh-CN" sz="1600" i="1" dirty="0" err="1">
                            <a:latin typeface="Cambria Math" panose="02040503050406030204" pitchFamily="18" charset="0"/>
                            <a:cs typeface="Times New Roman" panose="02020603050405020304" pitchFamily="18" charset="0"/>
                          </a:rPr>
                          <m:t>𝑖</m:t>
                        </m:r>
                      </m:sub>
                      <m:sup>
                        <m:r>
                          <a:rPr lang="en-US" altLang="zh-CN" sz="1600" i="1" dirty="0" smtClean="0">
                            <a:latin typeface="Cambria Math" panose="02040503050406030204" pitchFamily="18" charset="0"/>
                            <a:cs typeface="Times New Roman" panose="02020603050405020304" pitchFamily="18" charset="0"/>
                          </a:rPr>
                          <m:t>𝑙</m:t>
                        </m:r>
                      </m:sup>
                    </m:sSubSup>
                    <m:r>
                      <a:rPr lang="en-US" altLang="zh-CN" sz="1600" i="1" dirty="0">
                        <a:latin typeface="Cambria Math" panose="02040503050406030204" pitchFamily="18" charset="0"/>
                        <a:cs typeface="Times New Roman" panose="02020603050405020304" pitchFamily="18" charset="0"/>
                      </a:rPr>
                      <m:t> ≤</m:t>
                    </m:r>
                    <m:sSubSup>
                      <m:sSubSupPr>
                        <m:ctrlPr>
                          <a:rPr lang="en-US" altLang="zh-CN" sz="1600" b="0" i="1" dirty="0" smtClean="0">
                            <a:latin typeface="Cambria Math" panose="02040503050406030204" pitchFamily="18" charset="0"/>
                            <a:cs typeface="Times New Roman" panose="02020603050405020304" pitchFamily="18" charset="0"/>
                          </a:rPr>
                        </m:ctrlPr>
                      </m:sSubSupPr>
                      <m:e>
                        <m:r>
                          <a:rPr lang="en-US" altLang="zh-CN" sz="1600" i="1" dirty="0" err="1">
                            <a:latin typeface="Cambria Math" panose="02040503050406030204" pitchFamily="18" charset="0"/>
                            <a:cs typeface="Times New Roman" panose="02020603050405020304" pitchFamily="18" charset="0"/>
                          </a:rPr>
                          <m:t>𝑧</m:t>
                        </m:r>
                      </m:e>
                      <m:sub>
                        <m:r>
                          <a:rPr lang="en-US" altLang="zh-CN" sz="1600" i="1" dirty="0" err="1">
                            <a:latin typeface="Cambria Math" panose="02040503050406030204" pitchFamily="18" charset="0"/>
                            <a:cs typeface="Times New Roman" panose="02020603050405020304" pitchFamily="18" charset="0"/>
                          </a:rPr>
                          <m:t>𝑖</m:t>
                        </m:r>
                      </m:sub>
                      <m:sup>
                        <m:r>
                          <a:rPr lang="en-US" altLang="zh-CN" sz="1600" i="1" dirty="0" err="1">
                            <a:latin typeface="Cambria Math" panose="02040503050406030204" pitchFamily="18" charset="0"/>
                            <a:cs typeface="Times New Roman" panose="02020603050405020304" pitchFamily="18" charset="0"/>
                          </a:rPr>
                          <m:t>𝑙</m:t>
                        </m:r>
                      </m:sup>
                    </m:sSubSup>
                    <m:r>
                      <a:rPr lang="en-US" altLang="zh-CN" sz="1600" i="1" dirty="0">
                        <a:latin typeface="Cambria Math" panose="02040503050406030204" pitchFamily="18" charset="0"/>
                        <a:cs typeface="Times New Roman" panose="02020603050405020304" pitchFamily="18" charset="0"/>
                      </a:rPr>
                      <m:t>≤</m:t>
                    </m:r>
                    <m:r>
                      <a:rPr lang="en-US" altLang="zh-CN" sz="1600" i="1" dirty="0" err="1">
                        <a:latin typeface="Cambria Math" panose="02040503050406030204" pitchFamily="18" charset="0"/>
                        <a:cs typeface="Times New Roman" panose="02020603050405020304" pitchFamily="18" charset="0"/>
                      </a:rPr>
                      <m:t>𝑈</m:t>
                    </m:r>
                    <m:sSubSup>
                      <m:sSubSupPr>
                        <m:ctrlPr>
                          <a:rPr lang="en-US" altLang="zh-CN" sz="1600" b="0" i="1" dirty="0" smtClean="0">
                            <a:latin typeface="Cambria Math" panose="02040503050406030204" pitchFamily="18" charset="0"/>
                            <a:cs typeface="Times New Roman" panose="02020603050405020304" pitchFamily="18" charset="0"/>
                          </a:rPr>
                        </m:ctrlPr>
                      </m:sSubSupPr>
                      <m:e>
                        <m:r>
                          <a:rPr lang="en-US" altLang="zh-CN" sz="1600" i="1" dirty="0" err="1">
                            <a:latin typeface="Cambria Math" panose="02040503050406030204" pitchFamily="18" charset="0"/>
                            <a:cs typeface="Times New Roman" panose="02020603050405020304" pitchFamily="18" charset="0"/>
                          </a:rPr>
                          <m:t>𝐵</m:t>
                        </m:r>
                      </m:e>
                      <m:sub>
                        <m:r>
                          <a:rPr lang="en-US" altLang="zh-CN" sz="1600" i="1" dirty="0" err="1">
                            <a:latin typeface="Cambria Math" panose="02040503050406030204" pitchFamily="18" charset="0"/>
                            <a:cs typeface="Times New Roman" panose="02020603050405020304" pitchFamily="18" charset="0"/>
                          </a:rPr>
                          <m:t>𝑖</m:t>
                        </m:r>
                      </m:sub>
                      <m:sup>
                        <m:r>
                          <a:rPr lang="en-US" altLang="zh-CN" sz="1600" i="1" dirty="0" err="1">
                            <a:latin typeface="Cambria Math" panose="02040503050406030204" pitchFamily="18" charset="0"/>
                            <a:cs typeface="Times New Roman" panose="02020603050405020304" pitchFamily="18" charset="0"/>
                          </a:rPr>
                          <m:t>𝑙</m:t>
                        </m:r>
                      </m:sup>
                    </m:sSubSup>
                  </m:oMath>
                </a14:m>
                <a:r>
                  <a:rPr lang="zh-CN" altLang="en-US"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ü"/>
                </a:pPr>
                <a:r>
                  <a:rPr lang="zh-CN" altLang="en-US" sz="1600" dirty="0">
                    <a:latin typeface="Times New Roman" panose="02020603050405020304" pitchFamily="18" charset="0"/>
                    <a:cs typeface="Times New Roman" panose="02020603050405020304" pitchFamily="18" charset="0"/>
                  </a:rPr>
                  <a:t>在不牺牲太多分类精度的情况下，使尽可能多的 </a:t>
                </a:r>
                <a14:m>
                  <m:oMath xmlns:m="http://schemas.openxmlformats.org/officeDocument/2006/math">
                    <m:r>
                      <a:rPr lang="en-US" altLang="zh-CN" sz="1600" i="1" dirty="0" smtClean="0">
                        <a:latin typeface="Cambria Math" panose="02040503050406030204" pitchFamily="18" charset="0"/>
                        <a:cs typeface="Times New Roman" panose="02020603050405020304" pitchFamily="18" charset="0"/>
                      </a:rPr>
                      <m:t>𝑈</m:t>
                    </m:r>
                    <m:sSub>
                      <m:sSubPr>
                        <m:ctrlPr>
                          <a:rPr lang="en-US" altLang="zh-CN" sz="1600" b="0" i="1" dirty="0" smtClean="0">
                            <a:latin typeface="Cambria Math" panose="02040503050406030204" pitchFamily="18" charset="0"/>
                            <a:cs typeface="Times New Roman" panose="02020603050405020304" pitchFamily="18" charset="0"/>
                          </a:rPr>
                        </m:ctrlPr>
                      </m:sSubPr>
                      <m:e>
                        <m:r>
                          <a:rPr lang="en-US" altLang="zh-CN" sz="1600" i="1" dirty="0" smtClean="0">
                            <a:latin typeface="Cambria Math" panose="02040503050406030204" pitchFamily="18" charset="0"/>
                            <a:cs typeface="Times New Roman" panose="02020603050405020304" pitchFamily="18" charset="0"/>
                          </a:rPr>
                          <m:t>𝐵</m:t>
                        </m:r>
                      </m:e>
                      <m:sub>
                        <m:r>
                          <a:rPr lang="en-US" altLang="zh-CN" sz="1600" i="1" dirty="0" smtClean="0">
                            <a:latin typeface="Cambria Math" panose="02040503050406030204" pitchFamily="18" charset="0"/>
                            <a:cs typeface="Times New Roman" panose="02020603050405020304" pitchFamily="18" charset="0"/>
                          </a:rPr>
                          <m:t>𝑖</m:t>
                        </m:r>
                      </m:sub>
                    </m:sSub>
                    <m:r>
                      <a:rPr lang="en-US" altLang="zh-CN" sz="1600" b="0" i="1" dirty="0" smtClean="0">
                        <a:latin typeface="Cambria Math" panose="02040503050406030204" pitchFamily="18" charset="0"/>
                        <a:cs typeface="Times New Roman" panose="02020603050405020304" pitchFamily="18" charset="0"/>
                      </a:rPr>
                      <m:t>&lt;0</m:t>
                    </m:r>
                  </m:oMath>
                </a14:m>
                <a:r>
                  <a:rPr lang="zh-CN" altLang="en-US" sz="1600" dirty="0">
                    <a:latin typeface="Times New Roman" panose="02020603050405020304" pitchFamily="18" charset="0"/>
                    <a:cs typeface="Times New Roman" panose="02020603050405020304" pitchFamily="18" charset="0"/>
                  </a:rPr>
                  <a:t>，</a:t>
                </a:r>
                <a14:m>
                  <m:oMath xmlns:m="http://schemas.openxmlformats.org/officeDocument/2006/math">
                    <m:r>
                      <a:rPr lang="en-US" altLang="zh-CN" sz="1600" i="1" dirty="0">
                        <a:latin typeface="Cambria Math" panose="02040503050406030204" pitchFamily="18" charset="0"/>
                        <a:cs typeface="Times New Roman" panose="02020603050405020304" pitchFamily="18" charset="0"/>
                      </a:rPr>
                      <m:t>𝐿</m:t>
                    </m:r>
                    <m:sSub>
                      <m:sSubPr>
                        <m:ctrlPr>
                          <a:rPr lang="en-US" altLang="zh-CN" sz="1600" i="1" dirty="0">
                            <a:latin typeface="Cambria Math" panose="02040503050406030204" pitchFamily="18" charset="0"/>
                            <a:cs typeface="Times New Roman" panose="02020603050405020304" pitchFamily="18" charset="0"/>
                          </a:rPr>
                        </m:ctrlPr>
                      </m:sSubPr>
                      <m:e>
                        <m:r>
                          <a:rPr lang="en-US" altLang="zh-CN" sz="1600" i="1" dirty="0">
                            <a:latin typeface="Cambria Math" panose="02040503050406030204" pitchFamily="18" charset="0"/>
                            <a:cs typeface="Times New Roman" panose="02020603050405020304" pitchFamily="18" charset="0"/>
                          </a:rPr>
                          <m:t>𝐵</m:t>
                        </m:r>
                      </m:e>
                      <m:sub>
                        <m:r>
                          <a:rPr lang="en-US" altLang="zh-CN" sz="1600" i="1" dirty="0">
                            <a:latin typeface="Cambria Math" panose="02040503050406030204" pitchFamily="18" charset="0"/>
                            <a:cs typeface="Times New Roman" panose="02020603050405020304" pitchFamily="18" charset="0"/>
                          </a:rPr>
                          <m:t>𝑖</m:t>
                        </m:r>
                      </m:sub>
                    </m:sSub>
                    <m:r>
                      <a:rPr lang="en-US" altLang="zh-CN" sz="1600" b="0" i="1" dirty="0" smtClean="0">
                        <a:latin typeface="Cambria Math" panose="02040503050406030204" pitchFamily="18" charset="0"/>
                        <a:cs typeface="Times New Roman" panose="02020603050405020304" pitchFamily="18" charset="0"/>
                      </a:rPr>
                      <m:t>&gt;</m:t>
                    </m:r>
                    <m:sSub>
                      <m:sSubPr>
                        <m:ctrlPr>
                          <a:rPr lang="en-US" altLang="zh-CN" sz="1600" b="0" i="1" dirty="0" smtClean="0">
                            <a:latin typeface="Cambria Math" panose="02040503050406030204" pitchFamily="18" charset="0"/>
                            <a:cs typeface="Times New Roman" panose="02020603050405020304" pitchFamily="18" charset="0"/>
                          </a:rPr>
                        </m:ctrlPr>
                      </m:sSubPr>
                      <m:e>
                        <m:r>
                          <a:rPr lang="en-US" altLang="zh-CN" sz="1600" b="0" i="1" dirty="0" smtClean="0">
                            <a:latin typeface="Cambria Math" panose="02040503050406030204" pitchFamily="18" charset="0"/>
                            <a:cs typeface="Times New Roman" panose="02020603050405020304" pitchFamily="18" charset="0"/>
                          </a:rPr>
                          <m:t>𝜃</m:t>
                        </m:r>
                      </m:e>
                      <m:sub>
                        <m:r>
                          <a:rPr lang="en-US" altLang="zh-CN" sz="1600" b="0" i="1" dirty="0" smtClean="0">
                            <a:latin typeface="Cambria Math" panose="02040503050406030204" pitchFamily="18" charset="0"/>
                            <a:cs typeface="Times New Roman" panose="02020603050405020304" pitchFamily="18" charset="0"/>
                          </a:rPr>
                          <m:t>𝑖</m:t>
                        </m:r>
                      </m:sub>
                    </m:sSub>
                  </m:oMath>
                </a14:m>
                <a:r>
                  <a:rPr lang="zh-CN" altLang="en-US"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mj-ea"/>
                  <a:buAutoNum type="circleNumDbPlain"/>
                </a:pPr>
                <a:r>
                  <a:rPr lang="zh-CN" altLang="en-US" sz="1600" dirty="0">
                    <a:latin typeface="Times New Roman" panose="02020603050405020304" pitchFamily="18" charset="0"/>
                    <a:cs typeface="Times New Roman" panose="02020603050405020304" pitchFamily="18" charset="0"/>
                  </a:rPr>
                  <a:t>对于 </a:t>
                </a:r>
                <a:r>
                  <a:rPr lang="en-US" altLang="zh-CN" sz="1600" dirty="0" err="1">
                    <a:latin typeface="Times New Roman" panose="02020603050405020304" pitchFamily="18" charset="0"/>
                    <a:cs typeface="Times New Roman" panose="02020603050405020304" pitchFamily="18" charset="0"/>
                  </a:rPr>
                  <a:t>MaxMin</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网络，</a:t>
                </a: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ü"/>
                </a:pPr>
                <a:r>
                  <a:rPr lang="zh-CN" altLang="en-US" sz="1600" dirty="0">
                    <a:latin typeface="Times New Roman" panose="02020603050405020304" pitchFamily="18" charset="0"/>
                    <a:cs typeface="Times New Roman" panose="02020603050405020304" pitchFamily="18" charset="0"/>
                  </a:rPr>
                  <a:t>设 </a:t>
                </a:r>
                <a:r>
                  <a:rPr lang="en-US" altLang="zh-CN" sz="1600" dirty="0">
                    <a:latin typeface="Times New Roman" panose="02020603050405020304" pitchFamily="18" charset="0"/>
                    <a:cs typeface="Times New Roman" panose="02020603050405020304" pitchFamily="18" charset="0"/>
                  </a:rPr>
                  <a:t>Max</a:t>
                </a:r>
                <a:r>
                  <a:rPr lang="zh-CN" altLang="en-US" sz="1600" dirty="0">
                    <a:latin typeface="Times New Roman" panose="02020603050405020304" pitchFamily="18" charset="0"/>
                    <a:cs typeface="Times New Roman" panose="02020603050405020304" pitchFamily="18" charset="0"/>
                  </a:rPr>
                  <a:t>分量的下限为</a:t>
                </a:r>
                <a14:m>
                  <m:oMath xmlns:m="http://schemas.openxmlformats.org/officeDocument/2006/math">
                    <m:r>
                      <a:rPr lang="en-US" altLang="zh-CN" sz="1600" i="1" dirty="0">
                        <a:latin typeface="Cambria Math" panose="02040503050406030204" pitchFamily="18" charset="0"/>
                        <a:cs typeface="Times New Roman" panose="02020603050405020304" pitchFamily="18" charset="0"/>
                      </a:rPr>
                      <m:t>𝐿</m:t>
                    </m:r>
                    <m:sSub>
                      <m:sSubPr>
                        <m:ctrlPr>
                          <a:rPr lang="en-US" altLang="zh-CN" sz="1600" i="1" dirty="0">
                            <a:latin typeface="Cambria Math" panose="02040503050406030204" pitchFamily="18" charset="0"/>
                            <a:cs typeface="Times New Roman" panose="02020603050405020304" pitchFamily="18" charset="0"/>
                          </a:rPr>
                        </m:ctrlPr>
                      </m:sSubPr>
                      <m:e>
                        <m:r>
                          <a:rPr lang="en-US" altLang="zh-CN" sz="1600" i="1" dirty="0">
                            <a:latin typeface="Cambria Math" panose="02040503050406030204" pitchFamily="18" charset="0"/>
                            <a:cs typeface="Times New Roman" panose="02020603050405020304" pitchFamily="18" charset="0"/>
                          </a:rPr>
                          <m:t>𝐵</m:t>
                        </m:r>
                      </m:e>
                      <m:sub>
                        <m:r>
                          <a:rPr lang="en-US" altLang="zh-CN" sz="1600" i="1" dirty="0">
                            <a:latin typeface="Cambria Math" panose="02040503050406030204" pitchFamily="18" charset="0"/>
                            <a:cs typeface="Times New Roman" panose="02020603050405020304" pitchFamily="18" charset="0"/>
                          </a:rPr>
                          <m:t>𝑚𝑎𝑥</m:t>
                        </m:r>
                      </m:sub>
                    </m:sSub>
                  </m:oMath>
                </a14:m>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Min</a:t>
                </a:r>
                <a:r>
                  <a:rPr lang="zh-CN" altLang="en-US" sz="1600" dirty="0">
                    <a:latin typeface="Times New Roman" panose="02020603050405020304" pitchFamily="18" charset="0"/>
                    <a:cs typeface="Times New Roman" panose="02020603050405020304" pitchFamily="18" charset="0"/>
                  </a:rPr>
                  <a:t>分量的上限为</a:t>
                </a:r>
                <a14:m>
                  <m:oMath xmlns:m="http://schemas.openxmlformats.org/officeDocument/2006/math">
                    <m:r>
                      <a:rPr lang="en-US" altLang="zh-CN" sz="1600" i="1" dirty="0">
                        <a:latin typeface="Cambria Math" panose="02040503050406030204" pitchFamily="18" charset="0"/>
                        <a:cs typeface="Times New Roman" panose="02020603050405020304" pitchFamily="18" charset="0"/>
                      </a:rPr>
                      <m:t>𝑈</m:t>
                    </m:r>
                    <m:sSub>
                      <m:sSubPr>
                        <m:ctrlPr>
                          <a:rPr lang="en-US" altLang="zh-CN" sz="1600" i="1" dirty="0">
                            <a:latin typeface="Cambria Math" panose="02040503050406030204" pitchFamily="18" charset="0"/>
                            <a:cs typeface="Times New Roman" panose="02020603050405020304" pitchFamily="18" charset="0"/>
                          </a:rPr>
                        </m:ctrlPr>
                      </m:sSubPr>
                      <m:e>
                        <m:r>
                          <a:rPr lang="en-US" altLang="zh-CN" sz="1600" i="1" dirty="0">
                            <a:latin typeface="Cambria Math" panose="02040503050406030204" pitchFamily="18" charset="0"/>
                            <a:cs typeface="Times New Roman" panose="02020603050405020304" pitchFamily="18" charset="0"/>
                          </a:rPr>
                          <m:t>𝐵</m:t>
                        </m:r>
                      </m:e>
                      <m:sub>
                        <m:r>
                          <a:rPr lang="en-US" altLang="zh-CN" sz="1600" i="1" dirty="0">
                            <a:latin typeface="Cambria Math" panose="02040503050406030204" pitchFamily="18" charset="0"/>
                            <a:cs typeface="Times New Roman" panose="02020603050405020304" pitchFamily="18" charset="0"/>
                          </a:rPr>
                          <m:t>𝑚𝑖𝑛</m:t>
                        </m:r>
                      </m:sub>
                    </m:sSub>
                  </m:oMath>
                </a14:m>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ü"/>
                </a:pPr>
                <a:r>
                  <a:rPr lang="zh-CN" altLang="en-US" sz="1600" dirty="0">
                    <a:latin typeface="Times New Roman" panose="02020603050405020304" pitchFamily="18" charset="0"/>
                    <a:cs typeface="Times New Roman" panose="02020603050405020304" pitchFamily="18" charset="0"/>
                  </a:rPr>
                  <a:t>使尽可能多的</a:t>
                </a:r>
                <a14:m>
                  <m:oMath xmlns:m="http://schemas.openxmlformats.org/officeDocument/2006/math">
                    <m:r>
                      <a:rPr lang="en-US" altLang="zh-CN" sz="1600" i="1" dirty="0">
                        <a:latin typeface="Cambria Math" panose="02040503050406030204" pitchFamily="18" charset="0"/>
                        <a:cs typeface="Times New Roman" panose="02020603050405020304" pitchFamily="18" charset="0"/>
                      </a:rPr>
                      <m:t>𝐿</m:t>
                    </m:r>
                    <m:sSub>
                      <m:sSubPr>
                        <m:ctrlPr>
                          <a:rPr lang="en-US" altLang="zh-CN" sz="1600" i="1" dirty="0">
                            <a:latin typeface="Cambria Math" panose="02040503050406030204" pitchFamily="18" charset="0"/>
                            <a:cs typeface="Times New Roman" panose="02020603050405020304" pitchFamily="18" charset="0"/>
                          </a:rPr>
                        </m:ctrlPr>
                      </m:sSubPr>
                      <m:e>
                        <m:r>
                          <a:rPr lang="en-US" altLang="zh-CN" sz="1600" i="1" dirty="0">
                            <a:latin typeface="Cambria Math" panose="02040503050406030204" pitchFamily="18" charset="0"/>
                            <a:cs typeface="Times New Roman" panose="02020603050405020304" pitchFamily="18" charset="0"/>
                          </a:rPr>
                          <m:t>𝐵</m:t>
                        </m:r>
                      </m:e>
                      <m:sub>
                        <m:r>
                          <a:rPr lang="en-US" altLang="zh-CN" sz="1600" i="1" dirty="0">
                            <a:latin typeface="Cambria Math" panose="02040503050406030204" pitchFamily="18" charset="0"/>
                            <a:cs typeface="Times New Roman" panose="02020603050405020304" pitchFamily="18" charset="0"/>
                          </a:rPr>
                          <m:t>𝑚𝑎𝑥</m:t>
                        </m:r>
                      </m:sub>
                    </m:sSub>
                    <m:r>
                      <a:rPr lang="en-US" altLang="zh-CN" sz="1600" b="0" i="1" dirty="0" smtClean="0">
                        <a:latin typeface="Cambria Math" panose="02040503050406030204" pitchFamily="18" charset="0"/>
                        <a:cs typeface="Times New Roman" panose="02020603050405020304" pitchFamily="18" charset="0"/>
                      </a:rPr>
                      <m:t>&gt;</m:t>
                    </m:r>
                    <m:r>
                      <a:rPr lang="en-US" altLang="zh-CN" sz="1600" b="0" i="1" dirty="0" smtClean="0">
                        <a:latin typeface="Cambria Math" panose="02040503050406030204" pitchFamily="18" charset="0"/>
                        <a:cs typeface="Times New Roman" panose="02020603050405020304" pitchFamily="18" charset="0"/>
                      </a:rPr>
                      <m:t>𝑎</m:t>
                    </m:r>
                  </m:oMath>
                </a14:m>
                <a:r>
                  <a:rPr lang="zh-CN" altLang="en-US" sz="1600" dirty="0">
                    <a:latin typeface="Times New Roman" panose="02020603050405020304" pitchFamily="18" charset="0"/>
                    <a:cs typeface="Times New Roman" panose="02020603050405020304" pitchFamily="18" charset="0"/>
                  </a:rPr>
                  <a:t>，</a:t>
                </a:r>
                <a14:m>
                  <m:oMath xmlns:m="http://schemas.openxmlformats.org/officeDocument/2006/math">
                    <m:r>
                      <a:rPr lang="en-US" altLang="zh-CN" sz="1600" i="1" dirty="0">
                        <a:latin typeface="Cambria Math" panose="02040503050406030204" pitchFamily="18" charset="0"/>
                        <a:cs typeface="Times New Roman" panose="02020603050405020304" pitchFamily="18" charset="0"/>
                      </a:rPr>
                      <m:t>𝑈</m:t>
                    </m:r>
                    <m:sSub>
                      <m:sSubPr>
                        <m:ctrlPr>
                          <a:rPr lang="en-US" altLang="zh-CN" sz="1600" i="1" dirty="0">
                            <a:latin typeface="Cambria Math" panose="02040503050406030204" pitchFamily="18" charset="0"/>
                            <a:cs typeface="Times New Roman" panose="02020603050405020304" pitchFamily="18" charset="0"/>
                          </a:rPr>
                        </m:ctrlPr>
                      </m:sSubPr>
                      <m:e>
                        <m:r>
                          <a:rPr lang="en-US" altLang="zh-CN" sz="1600" i="1" dirty="0">
                            <a:latin typeface="Cambria Math" panose="02040503050406030204" pitchFamily="18" charset="0"/>
                            <a:cs typeface="Times New Roman" panose="02020603050405020304" pitchFamily="18" charset="0"/>
                          </a:rPr>
                          <m:t>𝐵</m:t>
                        </m:r>
                      </m:e>
                      <m:sub>
                        <m:r>
                          <a:rPr lang="en-US" altLang="zh-CN" sz="1600" i="1" dirty="0">
                            <a:latin typeface="Cambria Math" panose="02040503050406030204" pitchFamily="18" charset="0"/>
                            <a:cs typeface="Times New Roman" panose="02020603050405020304" pitchFamily="18" charset="0"/>
                          </a:rPr>
                          <m:t>𝑚𝑖𝑛</m:t>
                        </m:r>
                      </m:sub>
                    </m:sSub>
                    <m:r>
                      <a:rPr lang="en-US" altLang="zh-CN" sz="1600" b="0" i="1" dirty="0" smtClean="0">
                        <a:latin typeface="Cambria Math" panose="02040503050406030204" pitchFamily="18" charset="0"/>
                        <a:cs typeface="Times New Roman" panose="02020603050405020304" pitchFamily="18" charset="0"/>
                      </a:rPr>
                      <m:t>&lt;</m:t>
                    </m:r>
                    <m:r>
                      <a:rPr lang="en-US" altLang="zh-CN" sz="1600" b="0" i="1" dirty="0" smtClean="0">
                        <a:latin typeface="Cambria Math" panose="02040503050406030204" pitchFamily="18" charset="0"/>
                        <a:cs typeface="Times New Roman" panose="02020603050405020304" pitchFamily="18" charset="0"/>
                      </a:rPr>
                      <m:t>𝑏</m:t>
                    </m:r>
                    <m:r>
                      <a:rPr lang="en-US" altLang="zh-CN" sz="1600" i="1" dirty="0">
                        <a:latin typeface="Cambria Math" panose="02040503050406030204" pitchFamily="18" charset="0"/>
                        <a:cs typeface="Times New Roman" panose="02020603050405020304" pitchFamily="18" charset="0"/>
                      </a:rPr>
                      <m:t> </m:t>
                    </m:r>
                  </m:oMath>
                </a14:m>
                <a:r>
                  <a:rPr lang="zh-CN" altLang="en-US"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en-US" altLang="zh-CN" sz="1600" dirty="0" err="1">
                    <a:latin typeface="Times New Roman" panose="02020603050405020304" pitchFamily="18" charset="0"/>
                    <a:cs typeface="Times New Roman" panose="02020603050405020304" pitchFamily="18" charset="0"/>
                  </a:rPr>
                  <a:t>ReLU</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和 </a:t>
                </a:r>
                <a:r>
                  <a:rPr lang="en-US" altLang="zh-CN" sz="1600" dirty="0" err="1">
                    <a:latin typeface="Times New Roman" panose="02020603050405020304" pitchFamily="18" charset="0"/>
                    <a:cs typeface="Times New Roman" panose="02020603050405020304" pitchFamily="18" charset="0"/>
                  </a:rPr>
                  <a:t>MaxMin</a:t>
                </a:r>
                <a:r>
                  <a:rPr lang="zh-CN" altLang="en-US" sz="1600" dirty="0">
                    <a:latin typeface="Times New Roman" panose="02020603050405020304" pitchFamily="18" charset="0"/>
                    <a:cs typeface="Times New Roman" panose="02020603050405020304" pitchFamily="18" charset="0"/>
                  </a:rPr>
                  <a:t>的稀疏损失如下： </a:t>
                </a: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cs typeface="Times New Roman" panose="02020603050405020304" pitchFamily="18" charset="0"/>
                  </a:rPr>
                  <a:t>完整训练过程如算法 </a:t>
                </a:r>
                <a:r>
                  <a:rPr lang="en-US" altLang="zh-CN" sz="1600" dirty="0">
                    <a:latin typeface="Times New Roman" panose="02020603050405020304" pitchFamily="18" charset="0"/>
                    <a:cs typeface="Times New Roman" panose="02020603050405020304" pitchFamily="18" charset="0"/>
                  </a:rPr>
                  <a:t>1 </a:t>
                </a:r>
                <a:r>
                  <a:rPr lang="zh-CN" altLang="en-US" sz="1600" dirty="0">
                    <a:latin typeface="Times New Roman" panose="02020603050405020304" pitchFamily="18" charset="0"/>
                    <a:cs typeface="Times New Roman" panose="02020603050405020304" pitchFamily="18" charset="0"/>
                  </a:rPr>
                  <a:t>所示</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2" name="文本框 11">
                <a:extLst>
                  <a:ext uri="{FF2B5EF4-FFF2-40B4-BE49-F238E27FC236}">
                    <a16:creationId xmlns:a16="http://schemas.microsoft.com/office/drawing/2014/main" id="{5F442098-994D-4399-BFD4-AA51DCF78EC3}"/>
                  </a:ext>
                </a:extLst>
              </p:cNvPr>
              <p:cNvSpPr txBox="1">
                <a:spLocks noRot="1" noChangeAspect="1" noMove="1" noResize="1" noEditPoints="1" noAdjustHandles="1" noChangeArrowheads="1" noChangeShapeType="1" noTextEdit="1"/>
              </p:cNvSpPr>
              <p:nvPr/>
            </p:nvSpPr>
            <p:spPr>
              <a:xfrm>
                <a:off x="564617" y="1574790"/>
                <a:ext cx="7967823" cy="5017464"/>
              </a:xfrm>
              <a:prstGeom prst="rect">
                <a:avLst/>
              </a:prstGeom>
              <a:blipFill>
                <a:blip r:embed="rId3"/>
                <a:stretch>
                  <a:fillRect l="-306" t="-365" b="-729"/>
                </a:stretch>
              </a:blipFill>
            </p:spPr>
            <p:txBody>
              <a:bodyPr/>
              <a:lstStyle/>
              <a:p>
                <a:r>
                  <a:rPr lang="zh-CN" altLang="en-US">
                    <a:noFill/>
                  </a:rPr>
                  <a:t> </a:t>
                </a:r>
              </a:p>
            </p:txBody>
          </p:sp>
        </mc:Fallback>
      </mc:AlternateContent>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err="1">
                <a:solidFill>
                  <a:schemeClr val="bg1"/>
                </a:solidFill>
                <a:latin typeface="Times New Roman" panose="02020603050405020304" pitchFamily="18" charset="0"/>
                <a:ea typeface="微软雅黑" panose="020B0503020204020204" pitchFamily="34" charset="-122"/>
              </a:rPr>
              <a:t>Traing</a:t>
            </a:r>
            <a:r>
              <a:rPr kumimoji="1" lang="en-US" altLang="zh-CN" sz="2000" dirty="0">
                <a:solidFill>
                  <a:schemeClr val="bg1"/>
                </a:solidFill>
                <a:latin typeface="Times New Roman" panose="02020603050405020304" pitchFamily="18" charset="0"/>
                <a:ea typeface="微软雅黑" panose="020B0503020204020204" pitchFamily="34" charset="-122"/>
              </a:rPr>
              <a:t> Method</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p:pic>
        <p:nvPicPr>
          <p:cNvPr id="5" name="图片 4">
            <a:extLst>
              <a:ext uri="{FF2B5EF4-FFF2-40B4-BE49-F238E27FC236}">
                <a16:creationId xmlns:a16="http://schemas.microsoft.com/office/drawing/2014/main" id="{DFCF775A-C7D5-4F82-BE1A-DE3A77C9C773}"/>
              </a:ext>
            </a:extLst>
          </p:cNvPr>
          <p:cNvPicPr>
            <a:picLocks noChangeAspect="1"/>
          </p:cNvPicPr>
          <p:nvPr/>
        </p:nvPicPr>
        <p:blipFill rotWithShape="1">
          <a:blip r:embed="rId4"/>
          <a:srcRect r="55638"/>
          <a:stretch/>
        </p:blipFill>
        <p:spPr>
          <a:xfrm>
            <a:off x="2771801" y="5262086"/>
            <a:ext cx="3528392" cy="285847"/>
          </a:xfrm>
          <a:prstGeom prst="rect">
            <a:avLst/>
          </a:prstGeom>
        </p:spPr>
      </p:pic>
      <p:pic>
        <p:nvPicPr>
          <p:cNvPr id="16" name="图片 15">
            <a:extLst>
              <a:ext uri="{FF2B5EF4-FFF2-40B4-BE49-F238E27FC236}">
                <a16:creationId xmlns:a16="http://schemas.microsoft.com/office/drawing/2014/main" id="{5C318013-728F-416A-B8B1-1CFEFBC11338}"/>
              </a:ext>
            </a:extLst>
          </p:cNvPr>
          <p:cNvPicPr>
            <a:picLocks noChangeAspect="1"/>
          </p:cNvPicPr>
          <p:nvPr/>
        </p:nvPicPr>
        <p:blipFill rotWithShape="1">
          <a:blip r:embed="rId4"/>
          <a:srcRect l="47825" t="-27735" r="-177" b="-1"/>
          <a:stretch/>
        </p:blipFill>
        <p:spPr>
          <a:xfrm>
            <a:off x="2688990" y="5589104"/>
            <a:ext cx="3611203" cy="316658"/>
          </a:xfrm>
          <a:prstGeom prst="rect">
            <a:avLst/>
          </a:prstGeom>
        </p:spPr>
      </p:pic>
    </p:spTree>
    <p:extLst>
      <p:ext uri="{BB962C8B-B14F-4D97-AF65-F5344CB8AC3E}">
        <p14:creationId xmlns:p14="http://schemas.microsoft.com/office/powerpoint/2010/main" val="4189225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3CF87B61-4B85-4BB6-B572-5A909165844A}"/>
              </a:ext>
            </a:extLst>
          </p:cNvPr>
          <p:cNvPicPr>
            <a:picLocks noChangeAspect="1"/>
          </p:cNvPicPr>
          <p:nvPr/>
        </p:nvPicPr>
        <p:blipFill>
          <a:blip r:embed="rId3"/>
          <a:stretch>
            <a:fillRect/>
          </a:stretch>
        </p:blipFill>
        <p:spPr>
          <a:xfrm>
            <a:off x="971600" y="1899558"/>
            <a:ext cx="6093430" cy="4515971"/>
          </a:xfrm>
          <a:prstGeom prst="rect">
            <a:avLst/>
          </a:prstGeom>
        </p:spPr>
      </p:pic>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16</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7BFD0B64-23DC-4A8A-AB5C-81078D82388B}"/>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Huang, Yujia, J. Zico Kolter. Training Certifiably Robust Neural Networks with Efficient Local Lipschitz Bounds. NIPS. 2021.</a:t>
            </a:r>
            <a:endPar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349519"/>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收紧局部</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Lipschitz Bound</a:t>
            </a: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的训练过程</a:t>
            </a:r>
            <a:endParaRPr lang="en-US" altLang="zh-CN" sz="1600" dirty="0">
              <a:latin typeface="Times New Roman" panose="02020603050405020304" pitchFamily="18" charset="0"/>
              <a:cs typeface="Times New Roman" panose="02020603050405020304" pitchFamily="18" charset="0"/>
            </a:endParaRPr>
          </a:p>
        </p:txBody>
      </p:sp>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Algorithm</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1077214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17</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7BFD0B64-23DC-4A8A-AB5C-81078D82388B}"/>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Huang, Yujia, J. Zico Kolter. Training Certifiably Robust Neural Networks with Efficient Local Lipschitz Bounds. NIPS. 2021.</a:t>
            </a:r>
            <a:endPar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4709687"/>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如何训练以收紧局部</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Lipschitz Bound</a:t>
                </a: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cs typeface="Times New Roman" panose="02020603050405020304" pitchFamily="18" charset="0"/>
                  </a:rPr>
                  <a:t>计算成本</a:t>
                </a: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cs typeface="Times New Roman" panose="02020603050405020304" pitchFamily="18" charset="0"/>
                  </a:rPr>
                  <a:t>获得局部 </a:t>
                </a:r>
                <a:r>
                  <a:rPr lang="en-US" altLang="zh-CN" sz="1600" dirty="0">
                    <a:latin typeface="Times New Roman" panose="02020603050405020304" pitchFamily="18" charset="0"/>
                    <a:cs typeface="Times New Roman" panose="02020603050405020304" pitchFamily="18" charset="0"/>
                  </a:rPr>
                  <a:t>Lipschitz </a:t>
                </a:r>
                <a:r>
                  <a:rPr lang="zh-CN" altLang="en-US" sz="1600" dirty="0">
                    <a:latin typeface="Times New Roman" panose="02020603050405020304" pitchFamily="18" charset="0"/>
                    <a:cs typeface="Times New Roman" panose="02020603050405020304" pitchFamily="18" charset="0"/>
                  </a:rPr>
                  <a:t>界必须执行幂迭代（</a:t>
                </a:r>
                <a:r>
                  <a:rPr lang="en-US" altLang="zh-CN" sz="1600" dirty="0">
                    <a:latin typeface="Times New Roman" panose="02020603050405020304" pitchFamily="18" charset="0"/>
                    <a:cs typeface="Times New Roman" panose="02020603050405020304" pitchFamily="18" charset="0"/>
                  </a:rPr>
                  <a:t>power iterations</a:t>
                </a:r>
                <a:r>
                  <a:rPr lang="zh-CN" altLang="en-US" sz="1600" dirty="0">
                    <a:latin typeface="Times New Roman" panose="02020603050405020304" pitchFamily="18" charset="0"/>
                    <a:cs typeface="Times New Roman" panose="02020603050405020304" pitchFamily="18" charset="0"/>
                  </a:rPr>
                  <a:t>）来计算每个输入的删减矩阵的谱范数及其在每一层的特征图。由于本文只使用了矩阵向量乘法，因此高效。</a:t>
                </a: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mj-ea"/>
                  <a:buAutoNum type="circleNumDbPlain"/>
                </a:pPr>
                <a:r>
                  <a:rPr lang="zh-CN" altLang="en-US" sz="1600" dirty="0">
                    <a:latin typeface="Times New Roman" panose="02020603050405020304" pitchFamily="18" charset="0"/>
                    <a:cs typeface="Times New Roman" panose="02020603050405020304" pitchFamily="18" charset="0"/>
                  </a:rPr>
                  <a:t>训练期间，</a:t>
                </a: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cs typeface="Times New Roman" panose="02020603050405020304" pitchFamily="18" charset="0"/>
                  </a:rPr>
                  <a:t>对于全局 </a:t>
                </a:r>
                <a:r>
                  <a:rPr lang="en-US" altLang="zh-CN" sz="1600" dirty="0">
                    <a:latin typeface="Times New Roman" panose="02020603050405020304" pitchFamily="18" charset="0"/>
                    <a:cs typeface="Times New Roman" panose="02020603050405020304" pitchFamily="18" charset="0"/>
                  </a:rPr>
                  <a:t>Lipschitz </a:t>
                </a:r>
                <a:r>
                  <a:rPr lang="zh-CN" altLang="en-US" sz="1600" dirty="0">
                    <a:latin typeface="Times New Roman" panose="02020603050405020304" pitchFamily="18" charset="0"/>
                    <a:cs typeface="Times New Roman" panose="02020603050405020304" pitchFamily="18" charset="0"/>
                  </a:rPr>
                  <a:t>界，一种常见的做法是跟踪幂迭代中的迭代向量</a:t>
                </a:r>
                <a14:m>
                  <m:oMath xmlns:m="http://schemas.openxmlformats.org/officeDocument/2006/math">
                    <m:r>
                      <a:rPr lang="zh-CN" altLang="en-US" sz="1600" i="1" dirty="0" smtClean="0">
                        <a:latin typeface="Cambria Math" panose="02040503050406030204" pitchFamily="18" charset="0"/>
                        <a:cs typeface="Times New Roman" panose="02020603050405020304" pitchFamily="18" charset="0"/>
                      </a:rPr>
                      <m:t> </m:t>
                    </m:r>
                    <m:r>
                      <a:rPr lang="en-US" altLang="zh-CN" sz="1600" i="1" dirty="0" smtClean="0">
                        <a:latin typeface="Cambria Math" panose="02040503050406030204" pitchFamily="18" charset="0"/>
                        <a:cs typeface="Times New Roman" panose="02020603050405020304" pitchFamily="18" charset="0"/>
                      </a:rPr>
                      <m:t>𝑢</m:t>
                    </m:r>
                  </m:oMath>
                </a14:m>
                <a:r>
                  <a:rPr lang="zh-CN" altLang="en-US" sz="1600" dirty="0">
                    <a:latin typeface="Times New Roman" panose="02020603050405020304" pitchFamily="18" charset="0"/>
                    <a:cs typeface="Times New Roman" panose="02020603050405020304" pitchFamily="18" charset="0"/>
                  </a:rPr>
                  <a:t>，并用它初始化下一个</a:t>
                </a:r>
                <a:r>
                  <a:rPr lang="en-US" altLang="zh-CN" sz="1600" dirty="0">
                    <a:latin typeface="Times New Roman" panose="02020603050405020304" pitchFamily="18" charset="0"/>
                    <a:cs typeface="Times New Roman" panose="02020603050405020304" pitchFamily="18" charset="0"/>
                  </a:rPr>
                  <a:t>batch</a:t>
                </a:r>
                <a:r>
                  <a:rPr lang="zh-CN" altLang="en-US" sz="1600" dirty="0">
                    <a:latin typeface="Times New Roman" panose="02020603050405020304" pitchFamily="18" charset="0"/>
                    <a:cs typeface="Times New Roman" panose="02020603050405020304" pitchFamily="18" charset="0"/>
                  </a:rPr>
                  <a:t>中上的幂迭代。</a:t>
                </a: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cs typeface="Times New Roman" panose="02020603050405020304" pitchFamily="18" charset="0"/>
                  </a:rPr>
                  <a:t>为了扩展 </a:t>
                </a:r>
                <a14:m>
                  <m:oMath xmlns:m="http://schemas.openxmlformats.org/officeDocument/2006/math">
                    <m:r>
                      <a:rPr lang="en-US" altLang="zh-CN" sz="1600" i="1" dirty="0" smtClean="0">
                        <a:latin typeface="Cambria Math" panose="02040503050406030204" pitchFamily="18" charset="0"/>
                        <a:cs typeface="Times New Roman" panose="02020603050405020304" pitchFamily="18" charset="0"/>
                      </a:rPr>
                      <m:t>𝑢</m:t>
                    </m:r>
                    <m:r>
                      <a:rPr lang="en-US" altLang="zh-CN" sz="1600" i="1" dirty="0" smtClean="0">
                        <a:latin typeface="Cambria Math" panose="02040503050406030204" pitchFamily="18" charset="0"/>
                        <a:cs typeface="Times New Roman" panose="02020603050405020304" pitchFamily="18" charset="0"/>
                      </a:rPr>
                      <m:t> </m:t>
                    </m:r>
                  </m:oMath>
                </a14:m>
                <a:r>
                  <a:rPr lang="zh-CN" altLang="en-US" sz="1600" dirty="0">
                    <a:latin typeface="Times New Roman" panose="02020603050405020304" pitchFamily="18" charset="0"/>
                    <a:cs typeface="Times New Roman" panose="02020603050405020304" pitchFamily="18" charset="0"/>
                  </a:rPr>
                  <a:t>的初始化策略以计算局部 </a:t>
                </a:r>
                <a:r>
                  <a:rPr lang="en-US" altLang="zh-CN" sz="1600" dirty="0">
                    <a:latin typeface="Times New Roman" panose="02020603050405020304" pitchFamily="18" charset="0"/>
                    <a:cs typeface="Times New Roman" panose="02020603050405020304" pitchFamily="18" charset="0"/>
                  </a:rPr>
                  <a:t>Lipschitz</a:t>
                </a:r>
                <a:r>
                  <a:rPr lang="zh-CN" altLang="en-US" sz="1600" dirty="0">
                    <a:latin typeface="Times New Roman" panose="02020603050405020304" pitchFamily="18" charset="0"/>
                    <a:cs typeface="Times New Roman" panose="02020603050405020304" pitchFamily="18" charset="0"/>
                  </a:rPr>
                  <a:t>，需要</a:t>
                </a:r>
                <a:r>
                  <a:rPr lang="zh-CN" altLang="en-US" sz="1600" dirty="0">
                    <a:solidFill>
                      <a:srgbClr val="C00000"/>
                    </a:solidFill>
                    <a:latin typeface="Times New Roman" panose="02020603050405020304" pitchFamily="18" charset="0"/>
                    <a:cs typeface="Times New Roman" panose="02020603050405020304" pitchFamily="18" charset="0"/>
                  </a:rPr>
                  <a:t>跟踪基于每个输入的迭代向量及其每一层的特征图</a:t>
                </a:r>
                <a:r>
                  <a:rPr lang="zh-CN" altLang="en-US" sz="1600" dirty="0">
                    <a:latin typeface="Times New Roman" panose="02020603050405020304" pitchFamily="18" charset="0"/>
                    <a:cs typeface="Times New Roman" panose="02020603050405020304" pitchFamily="18" charset="0"/>
                  </a:rPr>
                  <a:t>。由于这个向量只为迭代提供初始化，不需要精确存储，因此可以使用低精度张量存储 </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降维或压缩</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mj-ea"/>
                  <a:buAutoNum type="circleNumDbPlain"/>
                </a:pPr>
                <a:r>
                  <a:rPr lang="zh-CN" altLang="en-US" sz="1600" dirty="0">
                    <a:latin typeface="Times New Roman" panose="02020603050405020304" pitchFamily="18" charset="0"/>
                    <a:cs typeface="Times New Roman" panose="02020603050405020304" pitchFamily="18" charset="0"/>
                  </a:rPr>
                  <a:t>评估期间</a:t>
                </a: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cs typeface="Times New Roman" panose="02020603050405020304" pitchFamily="18" charset="0"/>
                  </a:rPr>
                  <a:t>为了最小化计算成本，可以避免对两种类型的输入样本进行</a:t>
                </a:r>
                <a:r>
                  <a:rPr lang="en-US" altLang="zh-CN" sz="1600" dirty="0">
                    <a:latin typeface="Times New Roman" panose="02020603050405020304" pitchFamily="18" charset="0"/>
                    <a:cs typeface="Times New Roman" panose="02020603050405020304" pitchFamily="18" charset="0"/>
                  </a:rPr>
                  <a:t>bound</a:t>
                </a:r>
                <a:r>
                  <a:rPr lang="zh-CN" altLang="en-US" sz="1600" dirty="0">
                    <a:latin typeface="Times New Roman" panose="02020603050405020304" pitchFamily="18" charset="0"/>
                    <a:cs typeface="Times New Roman" panose="02020603050405020304" pitchFamily="18" charset="0"/>
                  </a:rPr>
                  <a:t>计算：</a:t>
                </a: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ü"/>
                </a:pPr>
                <a:r>
                  <a:rPr lang="zh-CN" altLang="en-US" sz="1600" dirty="0">
                    <a:latin typeface="Times New Roman" panose="02020603050405020304" pitchFamily="18" charset="0"/>
                    <a:cs typeface="Times New Roman" panose="02020603050405020304" pitchFamily="18" charset="0"/>
                  </a:rPr>
                  <a:t>可以使用全局 </a:t>
                </a:r>
                <a:r>
                  <a:rPr lang="en-US" altLang="zh-CN" sz="1600" dirty="0">
                    <a:latin typeface="Times New Roman" panose="02020603050405020304" pitchFamily="18" charset="0"/>
                    <a:cs typeface="Times New Roman" panose="02020603050405020304" pitchFamily="18" charset="0"/>
                  </a:rPr>
                  <a:t>Lipschitz</a:t>
                </a:r>
                <a:r>
                  <a:rPr lang="zh-CN" altLang="en-US" sz="1600" dirty="0">
                    <a:latin typeface="Times New Roman" panose="02020603050405020304" pitchFamily="18" charset="0"/>
                    <a:cs typeface="Times New Roman" panose="02020603050405020304" pitchFamily="18" charset="0"/>
                  </a:rPr>
                  <a:t>界限验证的输入样本</a:t>
                </a:r>
                <a:endParaRPr lang="en-US" altLang="zh-CN" sz="1600" dirty="0">
                  <a:latin typeface="Times New Roman" panose="02020603050405020304" pitchFamily="18" charset="0"/>
                  <a:cs typeface="Times New Roman" panose="02020603050405020304" pitchFamily="18" charset="0"/>
                </a:endParaRPr>
              </a:p>
              <a:p>
                <a:pPr marL="342900" indent="-342900">
                  <a:lnSpc>
                    <a:spcPts val="2200"/>
                  </a:lnSpc>
                  <a:spcAft>
                    <a:spcPts val="600"/>
                  </a:spcAft>
                  <a:buFont typeface="Wingdings" panose="05000000000000000000" pitchFamily="2" charset="2"/>
                  <a:buChar char="ü"/>
                </a:pPr>
                <a:r>
                  <a:rPr lang="zh-CN" altLang="en-US" sz="1600" dirty="0">
                    <a:latin typeface="Times New Roman" panose="02020603050405020304" pitchFamily="18" charset="0"/>
                    <a:cs typeface="Times New Roman" panose="02020603050405020304" pitchFamily="18" charset="0"/>
                  </a:rPr>
                  <a:t>可以被对手攻击的输入样本</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2" name="文本框 11">
                <a:extLst>
                  <a:ext uri="{FF2B5EF4-FFF2-40B4-BE49-F238E27FC236}">
                    <a16:creationId xmlns:a16="http://schemas.microsoft.com/office/drawing/2014/main" id="{5F442098-994D-4399-BFD4-AA51DCF78EC3}"/>
                  </a:ext>
                </a:extLst>
              </p:cNvPr>
              <p:cNvSpPr txBox="1">
                <a:spLocks noRot="1" noChangeAspect="1" noMove="1" noResize="1" noEditPoints="1" noAdjustHandles="1" noChangeArrowheads="1" noChangeShapeType="1" noTextEdit="1"/>
              </p:cNvSpPr>
              <p:nvPr/>
            </p:nvSpPr>
            <p:spPr>
              <a:xfrm>
                <a:off x="564617" y="1574790"/>
                <a:ext cx="7967823" cy="4709687"/>
              </a:xfrm>
              <a:prstGeom prst="rect">
                <a:avLst/>
              </a:prstGeom>
              <a:blipFill>
                <a:blip r:embed="rId3"/>
                <a:stretch>
                  <a:fillRect l="-306" t="-388" b="-517"/>
                </a:stretch>
              </a:blipFill>
            </p:spPr>
            <p:txBody>
              <a:bodyPr/>
              <a:lstStyle/>
              <a:p>
                <a:r>
                  <a:rPr lang="zh-CN" altLang="en-US">
                    <a:noFill/>
                  </a:rPr>
                  <a:t> </a:t>
                </a:r>
              </a:p>
            </p:txBody>
          </p:sp>
        </mc:Fallback>
      </mc:AlternateContent>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err="1">
                <a:solidFill>
                  <a:schemeClr val="bg1"/>
                </a:solidFill>
                <a:latin typeface="Times New Roman" panose="02020603050405020304" pitchFamily="18" charset="0"/>
                <a:ea typeface="微软雅黑" panose="020B0503020204020204" pitchFamily="34" charset="-122"/>
              </a:rPr>
              <a:t>Traing</a:t>
            </a:r>
            <a:r>
              <a:rPr kumimoji="1" lang="en-US" altLang="zh-CN" sz="2000" dirty="0">
                <a:solidFill>
                  <a:schemeClr val="bg1"/>
                </a:solidFill>
                <a:latin typeface="Times New Roman" panose="02020603050405020304" pitchFamily="18" charset="0"/>
                <a:ea typeface="微软雅黑" panose="020B0503020204020204" pitchFamily="34" charset="-122"/>
              </a:rPr>
              <a:t> Method</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1119783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18</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7BFD0B64-23DC-4A8A-AB5C-81078D82388B}"/>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Huang, Yujia, J. Zico Kolter. Training Certifiably Robust Neural Networks with Efficient Local Lipschitz Bounds. NIPS. 2021.</a:t>
            </a:r>
            <a:endPar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3429785"/>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实验设置 </a:t>
                </a:r>
                <a:endPar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使用本文方法</a:t>
                </a:r>
                <a:r>
                  <a:rPr lang="zh-CN" altLang="en-US" sz="1600" dirty="0">
                    <a:solidFill>
                      <a:schemeClr val="tx1"/>
                    </a:solidFill>
                    <a:latin typeface="Times New Roman" panose="02020603050405020304" pitchFamily="18" charset="0"/>
                    <a:cs typeface="Times New Roman" panose="02020603050405020304" pitchFamily="18" charset="0"/>
                  </a:rPr>
                  <a:t>进行训练各种网络架构，以</a:t>
                </a: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在 </a:t>
                </a:r>
                <a:r>
                  <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MNIST</a:t>
                </a: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上的半径为 </a:t>
                </a:r>
                <a:r>
                  <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1.58 </a:t>
                </a: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a:t>
                </a:r>
                <a14:m>
                  <m:oMath xmlns:m="http://schemas.openxmlformats.org/officeDocument/2006/math">
                    <m:sSub>
                      <m:sSubPr>
                        <m:ctrlPr>
                          <a:rPr lang="en-US" altLang="zh-CN" sz="1600" b="0"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b="0"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𝑙</m:t>
                        </m:r>
                      </m:e>
                      <m:sub>
                        <m:r>
                          <a:rPr lang="en-US" altLang="zh-CN" sz="1600" b="0"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球内、</a:t>
                </a:r>
                <a:r>
                  <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CIFAR10 </a:t>
                </a: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上的半径为</a:t>
                </a:r>
                <a14:m>
                  <m:oMath xmlns:m="http://schemas.openxmlformats.org/officeDocument/2006/math">
                    <m:f>
                      <m:fPr>
                        <m:ctrlPr>
                          <a:rPr lang="en-US" altLang="zh-CN" sz="1600" b="0"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600" b="0" i="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36</m:t>
                        </m:r>
                      </m:num>
                      <m:den>
                        <m:r>
                          <a:rPr lang="en-US" altLang="zh-CN" sz="1600" b="0"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255</m:t>
                        </m:r>
                      </m:den>
                    </m:f>
                  </m:oMath>
                </a14:m>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a:t>
                </a:r>
                <a14:m>
                  <m:oMath xmlns:m="http://schemas.openxmlformats.org/officeDocument/2006/math">
                    <m:sSub>
                      <m:sSubPr>
                        <m:ctrlPr>
                          <a:rPr lang="en-US" altLang="zh-CN" sz="1600" i="1">
                            <a:solidFill>
                              <a:schemeClr val="tx1"/>
                            </a:solidFill>
                            <a:latin typeface="Cambria Math" panose="02040503050406030204" pitchFamily="18" charset="0"/>
                            <a:cs typeface="Times New Roman" panose="02020603050405020304" pitchFamily="18" charset="0"/>
                          </a:rPr>
                        </m:ctrlPr>
                      </m:sSubPr>
                      <m:e>
                        <m:r>
                          <a:rPr lang="en-US" altLang="zh-CN" sz="1600" i="1">
                            <a:solidFill>
                              <a:schemeClr val="tx1"/>
                            </a:solidFill>
                            <a:latin typeface="Cambria Math" panose="02040503050406030204" pitchFamily="18" charset="0"/>
                            <a:cs typeface="Times New Roman" panose="02020603050405020304" pitchFamily="18" charset="0"/>
                          </a:rPr>
                          <m:t>𝑙</m:t>
                        </m:r>
                      </m:e>
                      <m:sub>
                        <m:r>
                          <a:rPr lang="en-US" altLang="zh-CN" sz="1600" i="1">
                            <a:solidFill>
                              <a:schemeClr val="tx1"/>
                            </a:solidFill>
                            <a:latin typeface="Cambria Math" panose="02040503050406030204" pitchFamily="18" charset="0"/>
                            <a:cs typeface="Times New Roman" panose="02020603050405020304" pitchFamily="18" charset="0"/>
                          </a:rPr>
                          <m:t>2</m:t>
                        </m:r>
                      </m:sub>
                    </m:sSub>
                  </m:oMath>
                </a14:m>
                <a:r>
                  <a:rPr lang="zh-CN" altLang="en-US" sz="1600" dirty="0">
                    <a:solidFill>
                      <a:schemeClr val="tx1"/>
                    </a:solidFill>
                    <a:latin typeface="Times New Roman" panose="02020603050405020304" pitchFamily="18" charset="0"/>
                    <a:cs typeface="Times New Roman" panose="02020603050405020304" pitchFamily="18" charset="0"/>
                  </a:rPr>
                  <a:t>球内和</a:t>
                </a:r>
                <a:r>
                  <a:rPr lang="en-US" altLang="zh-CN" sz="1600" dirty="0">
                    <a:solidFill>
                      <a:schemeClr val="tx1"/>
                    </a:solidFill>
                    <a:latin typeface="Times New Roman" panose="02020603050405020304" pitchFamily="18" charset="0"/>
                    <a:cs typeface="Times New Roman" panose="02020603050405020304" pitchFamily="18" charset="0"/>
                  </a:rPr>
                  <a:t>Tiny-</a:t>
                </a:r>
                <a:r>
                  <a:rPr lang="en-US" altLang="zh-CN" sz="1600" dirty="0" err="1">
                    <a:solidFill>
                      <a:schemeClr val="tx1"/>
                    </a:solidFill>
                    <a:latin typeface="Times New Roman" panose="02020603050405020304" pitchFamily="18" charset="0"/>
                    <a:cs typeface="Times New Roman" panose="02020603050405020304" pitchFamily="18" charset="0"/>
                  </a:rPr>
                  <a:t>Imagenet</a:t>
                </a:r>
                <a:r>
                  <a:rPr lang="zh-CN" altLang="en-US" sz="1600" dirty="0">
                    <a:solidFill>
                      <a:schemeClr val="tx1"/>
                    </a:solidFill>
                    <a:latin typeface="Times New Roman" panose="02020603050405020304" pitchFamily="18" charset="0"/>
                    <a:cs typeface="Times New Roman" panose="02020603050405020304" pitchFamily="18" charset="0"/>
                  </a:rPr>
                  <a:t>上的半径为</a:t>
                </a:r>
                <a14:m>
                  <m:oMath xmlns:m="http://schemas.openxmlformats.org/officeDocument/2006/math">
                    <m:f>
                      <m:fPr>
                        <m:ctrlPr>
                          <a:rPr lang="en-US" altLang="zh-CN" sz="1600" i="1">
                            <a:solidFill>
                              <a:schemeClr val="tx1"/>
                            </a:solidFill>
                            <a:latin typeface="Cambria Math" panose="02040503050406030204" pitchFamily="18" charset="0"/>
                            <a:cs typeface="Times New Roman" panose="02020603050405020304" pitchFamily="18" charset="0"/>
                          </a:rPr>
                        </m:ctrlPr>
                      </m:fPr>
                      <m:num>
                        <m:r>
                          <a:rPr lang="en-US" altLang="zh-CN" sz="1600">
                            <a:solidFill>
                              <a:schemeClr val="tx1"/>
                            </a:solidFill>
                            <a:latin typeface="Cambria Math" panose="02040503050406030204" pitchFamily="18" charset="0"/>
                            <a:cs typeface="Times New Roman" panose="02020603050405020304" pitchFamily="18" charset="0"/>
                          </a:rPr>
                          <m:t>36</m:t>
                        </m:r>
                      </m:num>
                      <m:den>
                        <m:r>
                          <a:rPr lang="en-US" altLang="zh-CN" sz="1600" i="1">
                            <a:solidFill>
                              <a:schemeClr val="tx1"/>
                            </a:solidFill>
                            <a:latin typeface="Cambria Math" panose="02040503050406030204" pitchFamily="18" charset="0"/>
                            <a:cs typeface="Times New Roman" panose="02020603050405020304" pitchFamily="18" charset="0"/>
                          </a:rPr>
                          <m:t>255</m:t>
                        </m:r>
                      </m:den>
                    </m:f>
                  </m:oMath>
                </a14:m>
                <a:r>
                  <a:rPr lang="zh-CN" altLang="en-US" sz="1600" dirty="0">
                    <a:solidFill>
                      <a:schemeClr val="tx1"/>
                    </a:solidFill>
                    <a:latin typeface="Times New Roman" panose="02020603050405020304" pitchFamily="18" charset="0"/>
                    <a:cs typeface="Times New Roman" panose="02020603050405020304" pitchFamily="18" charset="0"/>
                  </a:rPr>
                  <a:t>的</a:t>
                </a:r>
                <a14:m>
                  <m:oMath xmlns:m="http://schemas.openxmlformats.org/officeDocument/2006/math">
                    <m:sSub>
                      <m:sSubPr>
                        <m:ctrlPr>
                          <a:rPr lang="en-US" altLang="zh-CN" sz="1600" i="1">
                            <a:solidFill>
                              <a:schemeClr val="tx1"/>
                            </a:solidFill>
                            <a:latin typeface="Cambria Math" panose="02040503050406030204" pitchFamily="18" charset="0"/>
                            <a:cs typeface="Times New Roman" panose="02020603050405020304" pitchFamily="18" charset="0"/>
                          </a:rPr>
                        </m:ctrlPr>
                      </m:sSubPr>
                      <m:e>
                        <m:r>
                          <a:rPr lang="en-US" altLang="zh-CN" sz="1600" i="1">
                            <a:solidFill>
                              <a:schemeClr val="tx1"/>
                            </a:solidFill>
                            <a:latin typeface="Cambria Math" panose="02040503050406030204" pitchFamily="18" charset="0"/>
                            <a:cs typeface="Times New Roman" panose="02020603050405020304" pitchFamily="18" charset="0"/>
                          </a:rPr>
                          <m:t>𝑙</m:t>
                        </m:r>
                      </m:e>
                      <m:sub>
                        <m:r>
                          <a:rPr lang="en-US" altLang="zh-CN" sz="1600" i="1">
                            <a:solidFill>
                              <a:schemeClr val="tx1"/>
                            </a:solidFill>
                            <a:latin typeface="Cambria Math" panose="02040503050406030204" pitchFamily="18" charset="0"/>
                            <a:cs typeface="Times New Roman" panose="02020603050405020304" pitchFamily="18" charset="0"/>
                          </a:rPr>
                          <m:t>2</m:t>
                        </m:r>
                      </m:sub>
                    </m:sSub>
                  </m:oMath>
                </a14:m>
                <a:r>
                  <a:rPr lang="zh-CN" altLang="en-US" sz="1600" dirty="0">
                    <a:solidFill>
                      <a:schemeClr val="tx1"/>
                    </a:solidFill>
                    <a:latin typeface="Times New Roman" panose="02020603050405020304" pitchFamily="18" charset="0"/>
                    <a:cs typeface="Times New Roman" panose="02020603050405020304" pitchFamily="18" charset="0"/>
                  </a:rPr>
                  <a:t>球内</a:t>
                </a: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验证鲁棒性。</a:t>
                </a:r>
                <a:endPar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用卷积层数和全连接层数来表示神经网络架构。 </a:t>
                </a:r>
                <a:r>
                  <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6C2F </a:t>
                </a: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表示神经网络中有 </a:t>
                </a:r>
                <a:r>
                  <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6 </a:t>
                </a: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个卷积层和 </a:t>
                </a:r>
                <a:r>
                  <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 </a:t>
                </a: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个全连接层。 </a:t>
                </a:r>
                <a:endPar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l"/>
                </a:pP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本文方法和 </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BCP</a:t>
                </a: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对比：在 </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CIFAR-10 </a:t>
                </a: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上进行更紧</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Lipschitz bound</a:t>
                </a: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评估</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 </a:t>
                </a:r>
              </a:p>
              <a:p>
                <a:pPr marL="342900" indent="-342900">
                  <a:lnSpc>
                    <a:spcPts val="2200"/>
                  </a:lnSpc>
                  <a:spcAft>
                    <a:spcPts val="600"/>
                  </a:spcAft>
                  <a:buFont typeface="Wingdings" panose="05000000000000000000" pitchFamily="2" charset="2"/>
                  <a:buChar char="Ø"/>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训练阶段的全局和平局局部</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Lipschitz bound. </a:t>
                </a:r>
              </a:p>
              <a:p>
                <a:pPr marL="342900" indent="-342900">
                  <a:lnSpc>
                    <a:spcPts val="2200"/>
                  </a:lnSpc>
                  <a:spcAft>
                    <a:spcPts val="600"/>
                  </a:spcAft>
                  <a:buFont typeface="Wingdings" panose="05000000000000000000" pitchFamily="2" charset="2"/>
                  <a:buChar char="Ø"/>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b) Cross entropy loss on natural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在自然样本上的交叉熵损失</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p>
              <a:p>
                <a:pPr marL="342900" indent="-342900">
                  <a:lnSpc>
                    <a:spcPts val="2200"/>
                  </a:lnSpc>
                  <a:spcAft>
                    <a:spcPts val="600"/>
                  </a:spcAft>
                  <a:buFont typeface="Wingdings" panose="05000000000000000000" pitchFamily="2" charset="2"/>
                  <a:buChar char="Ø"/>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c) Cross entropy loss on the worst logits</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在最坏</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logit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情况上的交叉熵损失</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p>
              <a:p>
                <a:pPr marL="342900" indent="-342900">
                  <a:lnSpc>
                    <a:spcPts val="2200"/>
                  </a:lnSpc>
                  <a:spcAft>
                    <a:spcPts val="600"/>
                  </a:spcAft>
                  <a:buFont typeface="Wingdings" panose="05000000000000000000" pitchFamily="2" charset="2"/>
                  <a:buChar char="l"/>
                </a:pP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2" name="文本框 11">
                <a:extLst>
                  <a:ext uri="{FF2B5EF4-FFF2-40B4-BE49-F238E27FC236}">
                    <a16:creationId xmlns:a16="http://schemas.microsoft.com/office/drawing/2014/main" id="{5F442098-994D-4399-BFD4-AA51DCF78EC3}"/>
                  </a:ext>
                </a:extLst>
              </p:cNvPr>
              <p:cNvSpPr txBox="1">
                <a:spLocks noRot="1" noChangeAspect="1" noMove="1" noResize="1" noEditPoints="1" noAdjustHandles="1" noChangeArrowheads="1" noChangeShapeType="1" noTextEdit="1"/>
              </p:cNvSpPr>
              <p:nvPr/>
            </p:nvSpPr>
            <p:spPr>
              <a:xfrm>
                <a:off x="564617" y="1574790"/>
                <a:ext cx="7967823" cy="3429785"/>
              </a:xfrm>
              <a:prstGeom prst="rect">
                <a:avLst/>
              </a:prstGeom>
              <a:blipFill>
                <a:blip r:embed="rId3"/>
                <a:stretch>
                  <a:fillRect l="-306" t="-533" r="-2984"/>
                </a:stretch>
              </a:blipFill>
            </p:spPr>
            <p:txBody>
              <a:bodyPr/>
              <a:lstStyle/>
              <a:p>
                <a:r>
                  <a:rPr lang="zh-CN" altLang="en-US">
                    <a:noFill/>
                  </a:rPr>
                  <a:t> </a:t>
                </a:r>
              </a:p>
            </p:txBody>
          </p:sp>
        </mc:Fallback>
      </mc:AlternateContent>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Experiment 1</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p:pic>
        <p:nvPicPr>
          <p:cNvPr id="5" name="图片 4">
            <a:extLst>
              <a:ext uri="{FF2B5EF4-FFF2-40B4-BE49-F238E27FC236}">
                <a16:creationId xmlns:a16="http://schemas.microsoft.com/office/drawing/2014/main" id="{FD350072-AA97-4D90-B061-5155ED777C72}"/>
              </a:ext>
            </a:extLst>
          </p:cNvPr>
          <p:cNvPicPr>
            <a:picLocks noChangeAspect="1"/>
          </p:cNvPicPr>
          <p:nvPr/>
        </p:nvPicPr>
        <p:blipFill>
          <a:blip r:embed="rId4"/>
          <a:stretch>
            <a:fillRect/>
          </a:stretch>
        </p:blipFill>
        <p:spPr>
          <a:xfrm>
            <a:off x="564617" y="4710862"/>
            <a:ext cx="8039832" cy="1742474"/>
          </a:xfrm>
          <a:prstGeom prst="rect">
            <a:avLst/>
          </a:prstGeom>
        </p:spPr>
      </p:pic>
    </p:spTree>
    <p:extLst>
      <p:ext uri="{BB962C8B-B14F-4D97-AF65-F5344CB8AC3E}">
        <p14:creationId xmlns:p14="http://schemas.microsoft.com/office/powerpoint/2010/main" val="987268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19</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7BFD0B64-23DC-4A8A-AB5C-81078D82388B}"/>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Huang, Yujia, J. Zico Kolter. Training Certifiably Robust Neural Networks with Efficient Local Lipschitz Bounds. NIPS. 2021.</a:t>
            </a:r>
            <a:endPar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1426737"/>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变化的</a:t>
            </a:r>
            <a:r>
              <a:rPr lang="en-US" altLang="zh-CN" sz="1600" dirty="0" err="1">
                <a:solidFill>
                  <a:srgbClr val="0070C0"/>
                </a:solidFill>
                <a:latin typeface="Times New Roman" panose="02020603050405020304" pitchFamily="18" charset="0"/>
                <a:ea typeface="宋体" panose="02010600030101010101" pitchFamily="2" charset="-122"/>
                <a:cs typeface="Times New Roman" panose="02020603050405020304" pitchFamily="18" charset="0"/>
              </a:rPr>
              <a:t>ReLU</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输出的稀疏性评估 </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看比例</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p>
          <a:p>
            <a:pPr marL="342900" indent="-342900">
              <a:lnSpc>
                <a:spcPts val="2200"/>
              </a:lnSpc>
              <a:spcAft>
                <a:spcPts val="600"/>
              </a:spcAft>
              <a:buFont typeface="Wingdings" panose="05000000000000000000" pitchFamily="2" charset="2"/>
              <a:buChar char="Ø"/>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Figure 3: Proportion of </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ReLU</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neurons that vary under perturbation.</a:t>
            </a: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在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CIFAR10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上训练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6C2F</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，统计</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0-7</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层的变化</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ReLU</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输出</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(non-constant)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的比例。 </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对比方案：标准训练</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CNN</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BCP</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训练</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CNN</a:t>
            </a:r>
            <a:endPar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Experiment 2</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p:pic>
        <p:nvPicPr>
          <p:cNvPr id="6" name="图片 5">
            <a:extLst>
              <a:ext uri="{FF2B5EF4-FFF2-40B4-BE49-F238E27FC236}">
                <a16:creationId xmlns:a16="http://schemas.microsoft.com/office/drawing/2014/main" id="{A6314F41-02FE-4DD6-B416-CEA51954221E}"/>
              </a:ext>
            </a:extLst>
          </p:cNvPr>
          <p:cNvPicPr>
            <a:picLocks noChangeAspect="1"/>
          </p:cNvPicPr>
          <p:nvPr/>
        </p:nvPicPr>
        <p:blipFill>
          <a:blip r:embed="rId3"/>
          <a:stretch>
            <a:fillRect/>
          </a:stretch>
        </p:blipFill>
        <p:spPr>
          <a:xfrm>
            <a:off x="4572000" y="3053703"/>
            <a:ext cx="3973756" cy="2391521"/>
          </a:xfrm>
          <a:prstGeom prst="rect">
            <a:avLst/>
          </a:prstGeom>
        </p:spPr>
      </p:pic>
      <p:sp>
        <p:nvSpPr>
          <p:cNvPr id="11" name="文本框 10">
            <a:extLst>
              <a:ext uri="{FF2B5EF4-FFF2-40B4-BE49-F238E27FC236}">
                <a16:creationId xmlns:a16="http://schemas.microsoft.com/office/drawing/2014/main" id="{05A8207C-47A2-4C5E-B780-DD99AD60FEDE}"/>
              </a:ext>
            </a:extLst>
          </p:cNvPr>
          <p:cNvSpPr txBox="1"/>
          <p:nvPr/>
        </p:nvSpPr>
        <p:spPr>
          <a:xfrm>
            <a:off x="564617" y="2996952"/>
            <a:ext cx="3795336" cy="3401637"/>
          </a:xfrm>
          <a:prstGeom prst="rect">
            <a:avLst/>
          </a:prstGeom>
          <a:noFill/>
        </p:spPr>
        <p:txBody>
          <a:bodyPr wrap="square">
            <a:spAutoFit/>
          </a:bodyPr>
          <a:lstStyle/>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现象</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standard trained CNN</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具有最多变化的 </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ReLU</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神经元</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结论</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：表明变化的 </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ReLU</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输出越多，干净样本上的准确性越高，但会降低鲁棒性。 </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现象</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：本文方法比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BCP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具有更多变化的 </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ReLU</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输出。</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结论</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：表明在鼓励神经网络删除对局部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Lipschitz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贡献最大的行和列的同时，也保持其他行或列的 </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ReLU</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变化，以获得更好的自然准确性。</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31669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2</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7BFD0B64-23DC-4A8A-AB5C-81078D82388B}"/>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Huang, Yujia, J. Zico Kolter. Training Certifiably Robust Neural Networks with Efficient Local Lipschitz Bounds. NIPS. 2021.</a:t>
            </a:r>
            <a:endPar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4786631"/>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全局</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Lipschitz </a:t>
            </a: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常数法的问题</a:t>
            </a:r>
            <a:endPar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Lipschitz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常数的全局界限可以证明神经网络的鲁棒性，但通常松散，过度正则神经网络并降低了自然分类准确性。</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l"/>
            </a:pP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局部</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Lipschitz </a:t>
            </a: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常数法的问题</a:t>
            </a:r>
            <a:endPar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由于网络的非凸性，计算精确的局部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Lipschitz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常数是 一个</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NPC</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问题。</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通过半定规划或混合整数规划获得紧凑的局部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Lipschitz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边界通常仅适用于小型的、先前训练过的网络，难以并行化优化求解器并使其可微分。 </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基于训练的可认证防御方法</a:t>
            </a:r>
            <a:r>
              <a:rPr lang="zh-CN" altLang="en-US" sz="1600" dirty="0">
                <a:latin typeface="Times New Roman" panose="02020603050405020304" pitchFamily="18" charset="0"/>
                <a:cs typeface="Times New Roman" panose="02020603050405020304" pitchFamily="18" charset="0"/>
              </a:rPr>
              <a:t>具有有效但相对较弱的</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界限。 </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l"/>
            </a:pP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研究目标</a:t>
            </a:r>
            <a:endPar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为了在训练中加入局部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Lipschitz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约束，必须开发一种计算效率高且训练友好的方法。</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l"/>
            </a:pP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研究内容</a:t>
            </a:r>
            <a:endPar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本文考虑激活函数和权重矩阵间的相互作用，提出了一个有效的局部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Lipschitz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上限。</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在计算权重矩阵的诱导范数时，消除了相应的行和列，激活函数在每个给定数据点的邻域内保证为常数，提供了比神经网络全局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Lipschitz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常数更紧密的界限。</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Brief</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2349763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20</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7BFD0B64-23DC-4A8A-AB5C-81078D82388B}"/>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Huang, Yujia, J. Zico Kolter. Training Certifiably Robust Neural Networks with Efficient Local Lipschitz Bounds. NIPS. 2021.</a:t>
            </a:r>
            <a:endPar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2350067"/>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评估阶段的计算成本</a:t>
                </a:r>
                <a:endPar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全局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Lipschitz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界不依赖于输入，而本文方法需要为每个输入测算局部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Lipschitz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界，因此本文方法在认证期间涉及额外的计算成本。</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solidFill>
                      <a:schemeClr val="tx1"/>
                    </a:solidFill>
                    <a:latin typeface="Times New Roman" panose="02020603050405020304" pitchFamily="18" charset="0"/>
                    <a:cs typeface="Times New Roman" panose="02020603050405020304" pitchFamily="18" charset="0"/>
                  </a:rPr>
                  <a:t>幂次迭代中</a:t>
                </a: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第</a:t>
                </a:r>
                <a14:m>
                  <m:oMath xmlns:m="http://schemas.openxmlformats.org/officeDocument/2006/math">
                    <m:r>
                      <a:rPr lang="en-US" altLang="zh-CN" sz="1600" i="1" dirty="0">
                        <a:solidFill>
                          <a:schemeClr val="tx1"/>
                        </a:solidFill>
                        <a:latin typeface="Cambria Math" panose="02040503050406030204" pitchFamily="18" charset="0"/>
                        <a:cs typeface="Times New Roman" panose="02020603050405020304" pitchFamily="18" charset="0"/>
                      </a:rPr>
                      <m:t>𝑡</m:t>
                    </m:r>
                    <m:r>
                      <a:rPr lang="zh-CN" altLang="en-US" sz="1600" i="1" dirty="0" smtClean="0">
                        <a:solidFill>
                          <a:schemeClr val="tx1"/>
                        </a:solidFill>
                        <a:latin typeface="Cambria Math" panose="02040503050406030204" pitchFamily="18" charset="0"/>
                        <a:cs typeface="Times New Roman" panose="02020603050405020304" pitchFamily="18" charset="0"/>
                      </a:rPr>
                      <m:t>次</m:t>
                    </m:r>
                  </m:oMath>
                </a14:m>
                <a:r>
                  <a:rPr lang="zh-CN" altLang="en-US" sz="1600" dirty="0">
                    <a:solidFill>
                      <a:schemeClr val="tx1"/>
                    </a:solidFill>
                    <a:latin typeface="Times New Roman" panose="02020603050405020304" pitchFamily="18" charset="0"/>
                    <a:cs typeface="Times New Roman" panose="02020603050405020304" pitchFamily="18" charset="0"/>
                  </a:rPr>
                  <a:t>迭代计算出的奇异向量设为</a:t>
                </a:r>
                <a14:m>
                  <m:oMath xmlns:m="http://schemas.openxmlformats.org/officeDocument/2006/math">
                    <m:r>
                      <a:rPr lang="en-US" altLang="zh-CN" sz="1600" i="1" dirty="0">
                        <a:solidFill>
                          <a:schemeClr val="tx1"/>
                        </a:solidFill>
                        <a:latin typeface="Cambria Math" panose="02040503050406030204" pitchFamily="18" charset="0"/>
                        <a:cs typeface="Times New Roman" panose="02020603050405020304" pitchFamily="18" charset="0"/>
                      </a:rPr>
                      <m:t>𝑢</m:t>
                    </m:r>
                    <m:r>
                      <a:rPr lang="en-US" altLang="zh-CN" sz="1600" i="1" dirty="0">
                        <a:solidFill>
                          <a:schemeClr val="tx1"/>
                        </a:solidFill>
                        <a:latin typeface="Cambria Math" panose="02040503050406030204" pitchFamily="18" charset="0"/>
                        <a:cs typeface="Times New Roman" panose="02020603050405020304" pitchFamily="18" charset="0"/>
                      </a:rPr>
                      <m:t>(</m:t>
                    </m:r>
                    <m:r>
                      <a:rPr lang="en-US" altLang="zh-CN" sz="1600" i="1" dirty="0">
                        <a:solidFill>
                          <a:schemeClr val="tx1"/>
                        </a:solidFill>
                        <a:latin typeface="Cambria Math" panose="02040503050406030204" pitchFamily="18" charset="0"/>
                        <a:cs typeface="Times New Roman" panose="02020603050405020304" pitchFamily="18" charset="0"/>
                      </a:rPr>
                      <m:t>𝑡</m:t>
                    </m:r>
                    <m:r>
                      <a:rPr lang="en-US" altLang="zh-CN" sz="1600" i="1" dirty="0">
                        <a:solidFill>
                          <a:schemeClr val="tx1"/>
                        </a:solidFill>
                        <a:latin typeface="Cambria Math" panose="02040503050406030204" pitchFamily="18" charset="0"/>
                        <a:cs typeface="Times New Roman" panose="02020603050405020304" pitchFamily="18" charset="0"/>
                      </a:rPr>
                      <m:t>) </m:t>
                    </m:r>
                  </m:oMath>
                </a14:m>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，当 </a:t>
                </a:r>
                <a14:m>
                  <m:oMath xmlns:m="http://schemas.openxmlformats.org/officeDocument/2006/math">
                    <m:d>
                      <m:dPr>
                        <m:begChr m:val="|"/>
                        <m:endChr m:val="|"/>
                        <m:ctrlPr>
                          <a:rPr lang="en-US" altLang="zh-CN" sz="1600" b="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ctrlPr>
                      </m:dPr>
                      <m:e>
                        <m:d>
                          <m:dPr>
                            <m:begChr m:val="|"/>
                            <m:endChr m:val="|"/>
                            <m:ctrlPr>
                              <a:rPr lang="en-US" altLang="zh-CN" sz="1600" b="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600" b="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𝑢</m:t>
                            </m:r>
                            <m:d>
                              <m:dPr>
                                <m:ctrlPr>
                                  <a:rPr lang="en-US" altLang="zh-CN" sz="1600" b="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600" b="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𝑡</m:t>
                                </m:r>
                                <m:r>
                                  <a:rPr lang="en-US" altLang="zh-CN" sz="1600" b="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e>
                            </m:d>
                            <m:r>
                              <a:rPr lang="en-US" altLang="zh-CN" sz="1600" b="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1600" b="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𝑢</m:t>
                            </m:r>
                            <m:d>
                              <m:dPr>
                                <m:ctrlPr>
                                  <a:rPr lang="en-US" altLang="zh-CN" sz="1600" b="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600" b="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𝑡</m:t>
                                </m:r>
                              </m:e>
                            </m:d>
                          </m:e>
                        </m:d>
                      </m:e>
                    </m:d>
                    <m:r>
                      <a:rPr lang="en-US" altLang="zh-CN" sz="1600" b="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r>
                      <a:rPr lang="en-US" altLang="zh-CN" sz="1600" b="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𝑒</m:t>
                    </m:r>
                    <m:r>
                      <a:rPr lang="en-US" altLang="zh-CN" sz="1600" b="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−3</m:t>
                    </m:r>
                  </m:oMath>
                </a14:m>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时，停止幂次迭代。</a:t>
                </a:r>
                <a:endPar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6C2F</a:t>
                </a: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中倒数第二层用于幂法收敛的迭代次数的直方图。</a:t>
                </a:r>
                <a:endPar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现象：收敛的平均迭代次数为 </a:t>
                </a:r>
                <a:r>
                  <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137</a:t>
                </a: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2" name="文本框 11">
                <a:extLst>
                  <a:ext uri="{FF2B5EF4-FFF2-40B4-BE49-F238E27FC236}">
                    <a16:creationId xmlns:a16="http://schemas.microsoft.com/office/drawing/2014/main" id="{5F442098-994D-4399-BFD4-AA51DCF78EC3}"/>
                  </a:ext>
                </a:extLst>
              </p:cNvPr>
              <p:cNvSpPr txBox="1">
                <a:spLocks noRot="1" noChangeAspect="1" noMove="1" noResize="1" noEditPoints="1" noAdjustHandles="1" noChangeArrowheads="1" noChangeShapeType="1" noTextEdit="1"/>
              </p:cNvSpPr>
              <p:nvPr/>
            </p:nvSpPr>
            <p:spPr>
              <a:xfrm>
                <a:off x="564617" y="1574790"/>
                <a:ext cx="7967823" cy="2350067"/>
              </a:xfrm>
              <a:prstGeom prst="rect">
                <a:avLst/>
              </a:prstGeom>
              <a:blipFill>
                <a:blip r:embed="rId3"/>
                <a:stretch>
                  <a:fillRect l="-306" t="-777" b="-2332"/>
                </a:stretch>
              </a:blipFill>
            </p:spPr>
            <p:txBody>
              <a:bodyPr/>
              <a:lstStyle/>
              <a:p>
                <a:r>
                  <a:rPr lang="zh-CN" altLang="en-US">
                    <a:noFill/>
                  </a:rPr>
                  <a:t> </a:t>
                </a:r>
              </a:p>
            </p:txBody>
          </p:sp>
        </mc:Fallback>
      </mc:AlternateContent>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Experiment 3</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p:pic>
        <p:nvPicPr>
          <p:cNvPr id="11" name="图片 10">
            <a:extLst>
              <a:ext uri="{FF2B5EF4-FFF2-40B4-BE49-F238E27FC236}">
                <a16:creationId xmlns:a16="http://schemas.microsoft.com/office/drawing/2014/main" id="{3E4B06D8-83C7-451C-A906-D4D64328ABFE}"/>
              </a:ext>
            </a:extLst>
          </p:cNvPr>
          <p:cNvPicPr>
            <a:picLocks noChangeAspect="1"/>
          </p:cNvPicPr>
          <p:nvPr/>
        </p:nvPicPr>
        <p:blipFill>
          <a:blip r:embed="rId4"/>
          <a:stretch>
            <a:fillRect/>
          </a:stretch>
        </p:blipFill>
        <p:spPr>
          <a:xfrm>
            <a:off x="4453568" y="3629767"/>
            <a:ext cx="4078872" cy="2391521"/>
          </a:xfrm>
          <a:prstGeom prst="rect">
            <a:avLst/>
          </a:prstGeom>
        </p:spPr>
      </p:pic>
      <p:sp>
        <p:nvSpPr>
          <p:cNvPr id="13" name="文本框 12">
            <a:extLst>
              <a:ext uri="{FF2B5EF4-FFF2-40B4-BE49-F238E27FC236}">
                <a16:creationId xmlns:a16="http://schemas.microsoft.com/office/drawing/2014/main" id="{3D6078FC-BDEE-4407-86B1-11F6D3D3452F}"/>
              </a:ext>
            </a:extLst>
          </p:cNvPr>
          <p:cNvSpPr txBox="1"/>
          <p:nvPr/>
        </p:nvSpPr>
        <p:spPr>
          <a:xfrm>
            <a:off x="564617" y="3924857"/>
            <a:ext cx="4007383" cy="2555251"/>
          </a:xfrm>
          <a:prstGeom prst="rect">
            <a:avLst/>
          </a:prstGeom>
          <a:noFill/>
        </p:spPr>
        <p:txBody>
          <a:bodyPr wrap="square">
            <a:spAutoFit/>
          </a:bodyPr>
          <a:lstStyle/>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降低计算成本策略：</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只需为无法通过全局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Lipschitz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界验证或无法被对手攻击的样本计算局部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Lipschitz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界。</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使用全局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Lipschitz</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界认证的比例为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51.0%</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PGD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攻击下的错误率为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35.2%</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因此，只需在剩余的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13:8%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样本上评估局部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Lipschitz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边界</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60196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21</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7BFD0B64-23DC-4A8A-AB5C-81078D82388B}"/>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Huang, Yujia, J. Zico Kolter. Training Certifiably Robust Neural Networks with Efficient Local Lipschitz Bounds. NIPS. 2021.</a:t>
            </a:r>
            <a:endPar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3350341"/>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幂法</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(power method)</a:t>
                </a: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的初始化策略 </a:t>
                </a:r>
                <a:endPar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训练期间对幂法中的奇异向量 </a:t>
                </a:r>
                <a14:m>
                  <m:oMath xmlns:m="http://schemas.openxmlformats.org/officeDocument/2006/math">
                    <m:r>
                      <a:rPr lang="en-US" altLang="zh-CN" sz="160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𝑢</m:t>
                    </m:r>
                    <m:r>
                      <a:rPr lang="en-US" altLang="zh-CN" sz="160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使用了两种初始化策略</a:t>
                </a:r>
                <a:endPar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一种是为所有输入和特征图存储 </a:t>
                </a:r>
                <a14:m>
                  <m:oMath xmlns:m="http://schemas.openxmlformats.org/officeDocument/2006/math">
                    <m:r>
                      <a:rPr lang="en-US" altLang="zh-CN" sz="160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𝑢</m:t>
                    </m:r>
                  </m:oMath>
                </a14:m>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，并在当前训练 </a:t>
                </a:r>
                <a:r>
                  <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epoch </a:t>
                </a: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中使用来自前一个 </a:t>
                </a:r>
                <a:r>
                  <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epoch </a:t>
                </a: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 </a:t>
                </a:r>
                <a14:m>
                  <m:oMath xmlns:m="http://schemas.openxmlformats.org/officeDocument/2006/math">
                    <m:r>
                      <a:rPr lang="en-US" altLang="zh-CN" sz="160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𝑢</m:t>
                    </m:r>
                  </m:oMath>
                </a14:m>
                <a:r>
                  <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solidFill>
                      <a:schemeClr val="tx1"/>
                    </a:solidFill>
                    <a:latin typeface="Times New Roman" panose="02020603050405020304" pitchFamily="18" charset="0"/>
                    <a:cs typeface="Times New Roman" panose="02020603050405020304" pitchFamily="18" charset="0"/>
                  </a:rPr>
                  <a:t>需要存储</a:t>
                </a:r>
                <a:r>
                  <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初始化 </a:t>
                </a:r>
                <a14:m>
                  <m:oMath xmlns:m="http://schemas.openxmlformats.org/officeDocument/2006/math">
                    <m:r>
                      <a:rPr lang="en-US" altLang="zh-CN" sz="160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𝑢</m:t>
                    </m:r>
                  </m:oMath>
                </a14:m>
                <a:endPar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另一种是随机初始化 </a:t>
                </a:r>
                <a14:m>
                  <m:oMath xmlns:m="http://schemas.openxmlformats.org/officeDocument/2006/math">
                    <m:r>
                      <a:rPr lang="en-US" altLang="zh-CN" sz="160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𝑢</m:t>
                    </m:r>
                  </m:oMath>
                </a14:m>
                <a:endPar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对比这两种方法在 </a:t>
                </a:r>
                <a:r>
                  <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6C2F</a:t>
                </a: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CIFAR-10 </a:t>
                </a: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上的性能</a:t>
                </a:r>
                <a:endPar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训练期间的幂迭代次数列在括号中。 </a:t>
                </a:r>
                <a:endPar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现象：尽管随机初始化在内存方面是高效的，但与存储 </a:t>
                </a:r>
                <a14:m>
                  <m:oMath xmlns:m="http://schemas.openxmlformats.org/officeDocument/2006/math">
                    <m:r>
                      <a:rPr lang="en-US" altLang="zh-CN" sz="160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𝑢</m:t>
                    </m:r>
                    <m:r>
                      <a:rPr lang="en-US" altLang="zh-CN" sz="1600" i="1" dirty="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的方法相比，它在训练期间需要</a:t>
                </a:r>
                <a:r>
                  <a:rPr lang="zh-CN" altLang="en-US" sz="16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更多的功率迭代</a:t>
                </a: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才能达到可比的性能。 迭代太少往往会导致奇异值不准确和过拟合，从而导致认证准确度降低</a:t>
                </a:r>
                <a:endPar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2" name="文本框 11">
                <a:extLst>
                  <a:ext uri="{FF2B5EF4-FFF2-40B4-BE49-F238E27FC236}">
                    <a16:creationId xmlns:a16="http://schemas.microsoft.com/office/drawing/2014/main" id="{5F442098-994D-4399-BFD4-AA51DCF78EC3}"/>
                  </a:ext>
                </a:extLst>
              </p:cNvPr>
              <p:cNvSpPr txBox="1">
                <a:spLocks noRot="1" noChangeAspect="1" noMove="1" noResize="1" noEditPoints="1" noAdjustHandles="1" noChangeArrowheads="1" noChangeShapeType="1" noTextEdit="1"/>
              </p:cNvSpPr>
              <p:nvPr/>
            </p:nvSpPr>
            <p:spPr>
              <a:xfrm>
                <a:off x="564617" y="1574790"/>
                <a:ext cx="7967823" cy="3350341"/>
              </a:xfrm>
              <a:prstGeom prst="rect">
                <a:avLst/>
              </a:prstGeom>
              <a:blipFill>
                <a:blip r:embed="rId3"/>
                <a:stretch>
                  <a:fillRect l="-306" t="-545" b="-1091"/>
                </a:stretch>
              </a:blipFill>
            </p:spPr>
            <p:txBody>
              <a:bodyPr/>
              <a:lstStyle/>
              <a:p>
                <a:r>
                  <a:rPr lang="zh-CN" altLang="en-US">
                    <a:noFill/>
                  </a:rPr>
                  <a:t> </a:t>
                </a:r>
              </a:p>
            </p:txBody>
          </p:sp>
        </mc:Fallback>
      </mc:AlternateContent>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Experiment 4</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p:pic>
        <p:nvPicPr>
          <p:cNvPr id="5" name="图片 4">
            <a:extLst>
              <a:ext uri="{FF2B5EF4-FFF2-40B4-BE49-F238E27FC236}">
                <a16:creationId xmlns:a16="http://schemas.microsoft.com/office/drawing/2014/main" id="{66935EF9-8B99-46CD-9A93-12A360B2C5CA}"/>
              </a:ext>
            </a:extLst>
          </p:cNvPr>
          <p:cNvPicPr>
            <a:picLocks noChangeAspect="1"/>
          </p:cNvPicPr>
          <p:nvPr/>
        </p:nvPicPr>
        <p:blipFill>
          <a:blip r:embed="rId4"/>
          <a:stretch>
            <a:fillRect/>
          </a:stretch>
        </p:blipFill>
        <p:spPr>
          <a:xfrm>
            <a:off x="2411760" y="5160875"/>
            <a:ext cx="4427984" cy="1148445"/>
          </a:xfrm>
          <a:prstGeom prst="rect">
            <a:avLst/>
          </a:prstGeom>
        </p:spPr>
      </p:pic>
    </p:spTree>
    <p:extLst>
      <p:ext uri="{BB962C8B-B14F-4D97-AF65-F5344CB8AC3E}">
        <p14:creationId xmlns:p14="http://schemas.microsoft.com/office/powerpoint/2010/main" val="981923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22</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7BFD0B64-23DC-4A8A-AB5C-81078D82388B}"/>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Huang, Yujia, J. Zico Kolter. Training Certifiably Robust Neural Networks with Efficient Local Lipschitz Bounds. NIPS. 2021.</a:t>
            </a:r>
            <a:endPar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5F442098-994D-4399-BFD4-AA51DCF78EC3}"/>
                  </a:ext>
                </a:extLst>
              </p:cNvPr>
              <p:cNvSpPr txBox="1"/>
              <p:nvPr/>
            </p:nvSpPr>
            <p:spPr>
              <a:xfrm>
                <a:off x="564618" y="1574790"/>
                <a:ext cx="4634313" cy="4991816"/>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Table 2:</a:t>
                </a: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与其他可认证的训练算法的比较。 </a:t>
                </a:r>
                <a:endPar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最佳结果以粗体突出显示。</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CROWN-IBP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最初是为</a:t>
                </a:r>
                <a14:m>
                  <m:oMath xmlns:m="http://schemas.openxmlformats.org/officeDocument/2006/math">
                    <m:sSub>
                      <m:sSubPr>
                        <m:ctrlPr>
                          <a:rPr lang="en-US" altLang="zh-CN" sz="1600" i="1" dirty="0" smtClean="0">
                            <a:latin typeface="Cambria Math" panose="02040503050406030204" pitchFamily="18" charset="0"/>
                            <a:cs typeface="Times New Roman" panose="02020603050405020304" pitchFamily="18" charset="0"/>
                          </a:rPr>
                        </m:ctrlPr>
                      </m:sSubPr>
                      <m:e>
                        <m:r>
                          <a:rPr lang="en-US" altLang="zh-CN" sz="1600" i="1" dirty="0">
                            <a:latin typeface="Cambria Math" panose="02040503050406030204" pitchFamily="18" charset="0"/>
                            <a:cs typeface="Times New Roman" panose="02020603050405020304" pitchFamily="18" charset="0"/>
                          </a:rPr>
                          <m:t>𝑙</m:t>
                        </m:r>
                      </m:e>
                      <m:sub>
                        <m:r>
                          <a:rPr lang="en-US" altLang="zh-CN" sz="1600" i="1" dirty="0">
                            <a:latin typeface="Cambria Math" panose="02040503050406030204" pitchFamily="18" charset="0"/>
                            <a:cs typeface="Times New Roman" panose="02020603050405020304" pitchFamily="18" charset="0"/>
                          </a:rPr>
                          <m:t>∞</m:t>
                        </m:r>
                      </m:sub>
                    </m:sSub>
                    <m:r>
                      <a:rPr lang="zh-CN" altLang="en-US" sz="1600" i="1" dirty="0">
                        <a:latin typeface="Cambria Math" panose="02040503050406030204" pitchFamily="18" charset="0"/>
                        <a:cs typeface="Times New Roman" panose="02020603050405020304" pitchFamily="18" charset="0"/>
                      </a:rPr>
                      <m:t>范数</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认证防御而设计的，但其发布的代码也支持</a:t>
                </a:r>
                <a14:m>
                  <m:oMath xmlns:m="http://schemas.openxmlformats.org/officeDocument/2006/math">
                    <m:sSub>
                      <m:sSubPr>
                        <m:ctrlPr>
                          <a:rPr lang="en-US" altLang="zh-CN" sz="1600" i="1" dirty="0">
                            <a:latin typeface="Cambria Math" panose="02040503050406030204" pitchFamily="18" charset="0"/>
                            <a:cs typeface="Times New Roman" panose="02020603050405020304" pitchFamily="18" charset="0"/>
                          </a:rPr>
                        </m:ctrlPr>
                      </m:sSubPr>
                      <m:e>
                        <m:r>
                          <a:rPr lang="en-US" altLang="zh-CN" sz="1600" i="1" dirty="0">
                            <a:latin typeface="Cambria Math" panose="02040503050406030204" pitchFamily="18" charset="0"/>
                            <a:cs typeface="Times New Roman" panose="02020603050405020304" pitchFamily="18" charset="0"/>
                          </a:rPr>
                          <m:t>𝑙</m:t>
                        </m:r>
                      </m:e>
                      <m:sub>
                        <m:r>
                          <a:rPr lang="en-US" altLang="zh-CN" sz="1600" i="1" dirty="0">
                            <a:latin typeface="Cambria Math" panose="02040503050406030204" pitchFamily="18" charset="0"/>
                            <a:cs typeface="Times New Roman" panose="02020603050405020304" pitchFamily="18" charset="0"/>
                          </a:rPr>
                          <m:t>2</m:t>
                        </m:r>
                      </m:sub>
                    </m:sSub>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训练。我们使用与</a:t>
                </a:r>
                <a14:m>
                  <m:oMath xmlns:m="http://schemas.openxmlformats.org/officeDocument/2006/math">
                    <m:sSub>
                      <m:sSubPr>
                        <m:ctrlPr>
                          <a:rPr lang="en-US" altLang="zh-CN" sz="1600" i="1" dirty="0" smtClean="0">
                            <a:latin typeface="Cambria Math" panose="02040503050406030204" pitchFamily="18" charset="0"/>
                            <a:cs typeface="Times New Roman" panose="02020603050405020304" pitchFamily="18" charset="0"/>
                          </a:rPr>
                        </m:ctrlPr>
                      </m:sSubPr>
                      <m:e>
                        <m:r>
                          <a:rPr lang="en-US" altLang="zh-CN" sz="1600" i="1" dirty="0">
                            <a:latin typeface="Cambria Math" panose="02040503050406030204" pitchFamily="18" charset="0"/>
                            <a:cs typeface="Times New Roman" panose="02020603050405020304" pitchFamily="18" charset="0"/>
                          </a:rPr>
                          <m:t>𝑙</m:t>
                        </m:r>
                      </m:e>
                      <m:sub>
                        <m:r>
                          <a:rPr lang="en-US" altLang="zh-CN" sz="1600" i="1" dirty="0">
                            <a:latin typeface="Cambria Math" panose="02040503050406030204" pitchFamily="18" charset="0"/>
                            <a:cs typeface="Times New Roman" panose="02020603050405020304" pitchFamily="18" charset="0"/>
                          </a:rPr>
                          <m:t>∞</m:t>
                        </m:r>
                      </m:sub>
                    </m:sSub>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训练设置相同的超参数。</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[33]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是为带有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MIP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验证器的</a:t>
                </a:r>
                <a14:m>
                  <m:oMath xmlns:m="http://schemas.openxmlformats.org/officeDocument/2006/math">
                    <m:sSub>
                      <m:sSubPr>
                        <m:ctrlPr>
                          <a:rPr lang="en-US" altLang="zh-CN" sz="1600" i="1" dirty="0" smtClean="0">
                            <a:latin typeface="Cambria Math" panose="02040503050406030204" pitchFamily="18" charset="0"/>
                            <a:cs typeface="Times New Roman" panose="02020603050405020304" pitchFamily="18" charset="0"/>
                          </a:rPr>
                        </m:ctrlPr>
                      </m:sSubPr>
                      <m:e>
                        <m:r>
                          <a:rPr lang="en-US" altLang="zh-CN" sz="1600" i="1" dirty="0">
                            <a:latin typeface="Cambria Math" panose="02040503050406030204" pitchFamily="18" charset="0"/>
                            <a:cs typeface="Times New Roman" panose="02020603050405020304" pitchFamily="18" charset="0"/>
                          </a:rPr>
                          <m:t>𝑙</m:t>
                        </m:r>
                      </m:e>
                      <m:sub>
                        <m:r>
                          <a:rPr lang="en-US" altLang="zh-CN" sz="1600" i="1" dirty="0">
                            <a:latin typeface="Cambria Math" panose="02040503050406030204" pitchFamily="18" charset="0"/>
                            <a:cs typeface="Times New Roman" panose="02020603050405020304" pitchFamily="18" charset="0"/>
                          </a:rPr>
                          <m:t>∞</m:t>
                        </m:r>
                      </m:sub>
                    </m:sSub>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范数设计的。 我们将其扩展到 </a:t>
                </a:r>
                <a14:m>
                  <m:oMath xmlns:m="http://schemas.openxmlformats.org/officeDocument/2006/math">
                    <m:sSub>
                      <m:sSubPr>
                        <m:ctrlPr>
                          <a:rPr lang="en-US" altLang="zh-CN" sz="1600" i="1" dirty="0">
                            <a:latin typeface="Cambria Math" panose="02040503050406030204" pitchFamily="18" charset="0"/>
                            <a:cs typeface="Times New Roman" panose="02020603050405020304" pitchFamily="18" charset="0"/>
                          </a:rPr>
                        </m:ctrlPr>
                      </m:sSubPr>
                      <m:e>
                        <m:r>
                          <a:rPr lang="en-US" altLang="zh-CN" sz="1600" i="1" dirty="0">
                            <a:latin typeface="Cambria Math" panose="02040503050406030204" pitchFamily="18" charset="0"/>
                            <a:cs typeface="Times New Roman" panose="02020603050405020304" pitchFamily="18" charset="0"/>
                          </a:rPr>
                          <m:t>𝑙</m:t>
                        </m:r>
                      </m:e>
                      <m:sub>
                        <m:r>
                          <a:rPr lang="en-US" altLang="zh-CN" sz="1600" i="1" dirty="0">
                            <a:latin typeface="Cambria Math" panose="02040503050406030204" pitchFamily="18" charset="0"/>
                            <a:cs typeface="Times New Roman" panose="02020603050405020304" pitchFamily="18" charset="0"/>
                          </a:rPr>
                          <m:t>2</m:t>
                        </m:r>
                      </m:sub>
                    </m:sSub>
                    <m:r>
                      <a:rPr lang="zh-CN" altLang="en-US" sz="1600" i="1" dirty="0">
                        <a:latin typeface="Cambria Math" panose="02040503050406030204" pitchFamily="18" charset="0"/>
                        <a:cs typeface="Times New Roman" panose="02020603050405020304" pitchFamily="18" charset="0"/>
                      </a:rPr>
                      <m:t>范数</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设置，并使用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SOTA alpha-beta-CROWN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验证器验证其鲁棒性。</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Local-Lip-G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表示基于 </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Gloro</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损失的训练</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Local-Lip-B</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表示基于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BCP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损失的训练</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评估指标：</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干净准确度</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PGD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准确度</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认证准确度（可以被正确分类和在</a:t>
                </a:r>
                <a14:m>
                  <m:oMath xmlns:m="http://schemas.openxmlformats.org/officeDocument/2006/math">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𝜖</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球</a:t>
                </a:r>
                <a:r>
                  <a:rPr lang="zh-CN" altLang="en-US" sz="1600" dirty="0">
                    <a:latin typeface="Times New Roman" panose="02020603050405020304" pitchFamily="18" charset="0"/>
                    <a:cs typeface="Times New Roman" panose="02020603050405020304" pitchFamily="18" charset="0"/>
                  </a:rPr>
                  <a:t>内认证的样本比例）</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2" name="文本框 11">
                <a:extLst>
                  <a:ext uri="{FF2B5EF4-FFF2-40B4-BE49-F238E27FC236}">
                    <a16:creationId xmlns:a16="http://schemas.microsoft.com/office/drawing/2014/main" id="{5F442098-994D-4399-BFD4-AA51DCF78EC3}"/>
                  </a:ext>
                </a:extLst>
              </p:cNvPr>
              <p:cNvSpPr txBox="1">
                <a:spLocks noRot="1" noChangeAspect="1" noMove="1" noResize="1" noEditPoints="1" noAdjustHandles="1" noChangeArrowheads="1" noChangeShapeType="1" noTextEdit="1"/>
              </p:cNvSpPr>
              <p:nvPr/>
            </p:nvSpPr>
            <p:spPr>
              <a:xfrm>
                <a:off x="564618" y="1574790"/>
                <a:ext cx="4634313" cy="4991816"/>
              </a:xfrm>
              <a:prstGeom prst="rect">
                <a:avLst/>
              </a:prstGeom>
              <a:blipFill>
                <a:blip r:embed="rId3"/>
                <a:stretch>
                  <a:fillRect l="-526" t="-366" b="-488"/>
                </a:stretch>
              </a:blipFill>
            </p:spPr>
            <p:txBody>
              <a:bodyPr/>
              <a:lstStyle/>
              <a:p>
                <a:r>
                  <a:rPr lang="zh-CN" altLang="en-US">
                    <a:noFill/>
                  </a:rPr>
                  <a:t> </a:t>
                </a:r>
              </a:p>
            </p:txBody>
          </p:sp>
        </mc:Fallback>
      </mc:AlternateContent>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Experiment 4</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p:pic>
        <p:nvPicPr>
          <p:cNvPr id="6" name="图片 5">
            <a:extLst>
              <a:ext uri="{FF2B5EF4-FFF2-40B4-BE49-F238E27FC236}">
                <a16:creationId xmlns:a16="http://schemas.microsoft.com/office/drawing/2014/main" id="{88201210-358B-4F89-AAF2-FC4EAAEC08E4}"/>
              </a:ext>
            </a:extLst>
          </p:cNvPr>
          <p:cNvPicPr>
            <a:picLocks noChangeAspect="1"/>
          </p:cNvPicPr>
          <p:nvPr/>
        </p:nvPicPr>
        <p:blipFill>
          <a:blip r:embed="rId4"/>
          <a:stretch>
            <a:fillRect/>
          </a:stretch>
        </p:blipFill>
        <p:spPr>
          <a:xfrm>
            <a:off x="5259392" y="1315215"/>
            <a:ext cx="3437950" cy="5140615"/>
          </a:xfrm>
          <a:prstGeom prst="rect">
            <a:avLst/>
          </a:prstGeom>
        </p:spPr>
      </p:pic>
    </p:spTree>
    <p:extLst>
      <p:ext uri="{BB962C8B-B14F-4D97-AF65-F5344CB8AC3E}">
        <p14:creationId xmlns:p14="http://schemas.microsoft.com/office/powerpoint/2010/main" val="1725716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23</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125C43E0-C687-4D68-AF3F-1517AB98C5E4}"/>
                  </a:ext>
                </a:extLst>
              </p:cNvPr>
              <p:cNvSpPr txBox="1"/>
              <p:nvPr/>
            </p:nvSpPr>
            <p:spPr>
              <a:xfrm>
                <a:off x="564617" y="1574790"/>
                <a:ext cx="7967823" cy="2632195"/>
              </a:xfrm>
              <a:prstGeom prst="rect">
                <a:avLst/>
              </a:prstGeom>
              <a:noFill/>
            </p:spPr>
            <p:txBody>
              <a:bodyPr wrap="square" rtlCol="0">
                <a:spAutoFit/>
              </a:bodyPr>
              <a:lstStyle/>
              <a:p>
                <a:pPr marL="342900" indent="-342900" algn="just">
                  <a:lnSpc>
                    <a:spcPts val="2200"/>
                  </a:lnSpc>
                  <a:spcAft>
                    <a:spcPts val="600"/>
                  </a:spcAft>
                  <a:buFont typeface="Wingdings" panose="05000000000000000000" pitchFamily="2" charset="2"/>
                  <a:buChar char="l"/>
                </a:pPr>
                <a:r>
                  <a:rPr lang="zh-CN" altLang="en-US" sz="1600" dirty="0">
                    <a:solidFill>
                      <a:schemeClr val="tx1"/>
                    </a:solidFill>
                    <a:latin typeface="Times New Roman" panose="02020603050405020304" pitchFamily="18" charset="0"/>
                  </a:rPr>
                  <a:t>这项工作中，提出了一种有效的方法来结合局部 </a:t>
                </a:r>
                <a:r>
                  <a:rPr lang="en-US" altLang="zh-CN" sz="1600" dirty="0">
                    <a:solidFill>
                      <a:schemeClr val="tx1"/>
                    </a:solidFill>
                    <a:latin typeface="Times New Roman" panose="02020603050405020304" pitchFamily="18" charset="0"/>
                  </a:rPr>
                  <a:t>Lipschitz </a:t>
                </a:r>
                <a:r>
                  <a:rPr lang="zh-CN" altLang="en-US" sz="1600" dirty="0">
                    <a:solidFill>
                      <a:schemeClr val="tx1"/>
                    </a:solidFill>
                    <a:latin typeface="Times New Roman" panose="02020603050405020304" pitchFamily="18" charset="0"/>
                  </a:rPr>
                  <a:t>约束，以训练可证明的鲁棒神经网络。 </a:t>
                </a:r>
                <a:endParaRPr lang="en-US" altLang="zh-CN" sz="1600" dirty="0">
                  <a:solidFill>
                    <a:schemeClr val="tx1"/>
                  </a:solidFill>
                  <a:latin typeface="Times New Roman" panose="02020603050405020304" pitchFamily="18" charset="0"/>
                </a:endParaRPr>
              </a:p>
              <a:p>
                <a:pPr marL="342900" indent="-342900" algn="just">
                  <a:lnSpc>
                    <a:spcPts val="2200"/>
                  </a:lnSpc>
                  <a:spcAft>
                    <a:spcPts val="600"/>
                  </a:spcAft>
                  <a:buFont typeface="Wingdings" panose="05000000000000000000" pitchFamily="2" charset="2"/>
                  <a:buChar char="l"/>
                </a:pPr>
                <a:r>
                  <a:rPr lang="zh-CN" altLang="en-US" sz="1600" dirty="0">
                    <a:solidFill>
                      <a:schemeClr val="tx1"/>
                    </a:solidFill>
                    <a:latin typeface="Times New Roman" panose="02020603050405020304" pitchFamily="18" charset="0"/>
                  </a:rPr>
                  <a:t>将激活函数的输出分类为在输入扰动下是恒定的还是变化的，并分别考虑它们。</a:t>
                </a:r>
                <a:endParaRPr lang="en-US" altLang="zh-CN" sz="1600" dirty="0">
                  <a:solidFill>
                    <a:schemeClr val="tx1"/>
                  </a:solidFill>
                  <a:latin typeface="Times New Roman" panose="02020603050405020304" pitchFamily="18" charset="0"/>
                </a:endParaRPr>
              </a:p>
              <a:p>
                <a:pPr marL="342900" indent="-342900" algn="just">
                  <a:lnSpc>
                    <a:spcPts val="2200"/>
                  </a:lnSpc>
                  <a:spcAft>
                    <a:spcPts val="600"/>
                  </a:spcAft>
                  <a:buFont typeface="Wingdings" panose="05000000000000000000" pitchFamily="2" charset="2"/>
                  <a:buChar char="l"/>
                </a:pPr>
                <a:r>
                  <a:rPr lang="zh-CN" altLang="en-US" sz="1600" dirty="0">
                    <a:solidFill>
                      <a:schemeClr val="tx1"/>
                    </a:solidFill>
                    <a:latin typeface="Times New Roman" panose="02020603050405020304" pitchFamily="18" charset="0"/>
                  </a:rPr>
                  <a:t>具体来说，删除了权重矩阵中与恒定激活输出相对应的冗余行和列，以获得更紧密的局部 </a:t>
                </a:r>
                <a:r>
                  <a:rPr lang="en-US" altLang="zh-CN" sz="1600" dirty="0">
                    <a:solidFill>
                      <a:schemeClr val="tx1"/>
                    </a:solidFill>
                    <a:latin typeface="Times New Roman" panose="02020603050405020304" pitchFamily="18" charset="0"/>
                  </a:rPr>
                  <a:t>Lipschitz </a:t>
                </a:r>
                <a:r>
                  <a:rPr lang="zh-CN" altLang="en-US" sz="1600" dirty="0">
                    <a:solidFill>
                      <a:schemeClr val="tx1"/>
                    </a:solidFill>
                    <a:latin typeface="Times New Roman" panose="02020603050405020304" pitchFamily="18" charset="0"/>
                  </a:rPr>
                  <a:t>界。 </a:t>
                </a:r>
                <a:endParaRPr lang="en-US" altLang="zh-CN" sz="1600" dirty="0">
                  <a:solidFill>
                    <a:schemeClr val="tx1"/>
                  </a:solidFill>
                  <a:latin typeface="Times New Roman" panose="02020603050405020304" pitchFamily="18" charset="0"/>
                </a:endParaRPr>
              </a:p>
              <a:p>
                <a:pPr marL="342900" indent="-342900" algn="just">
                  <a:lnSpc>
                    <a:spcPts val="2200"/>
                  </a:lnSpc>
                  <a:spcAft>
                    <a:spcPts val="600"/>
                  </a:spcAft>
                  <a:buFont typeface="Wingdings" panose="05000000000000000000" pitchFamily="2" charset="2"/>
                  <a:buChar char="l"/>
                </a:pPr>
                <a:r>
                  <a:rPr lang="zh-CN" altLang="en-US" sz="1600" dirty="0">
                    <a:solidFill>
                      <a:schemeClr val="tx1"/>
                    </a:solidFill>
                    <a:latin typeface="Times New Roman" panose="02020603050405020304" pitchFamily="18" charset="0"/>
                  </a:rPr>
                  <a:t>提出了一种可学习的有界激活，并在训练期间使用鼓励损失的稀疏性来帮助神经网络学习收紧的局部 </a:t>
                </a:r>
                <a:r>
                  <a:rPr lang="en-US" altLang="zh-CN" sz="1600" dirty="0">
                    <a:solidFill>
                      <a:schemeClr val="tx1"/>
                    </a:solidFill>
                    <a:latin typeface="Times New Roman" panose="02020603050405020304" pitchFamily="18" charset="0"/>
                  </a:rPr>
                  <a:t>Lipschitz </a:t>
                </a:r>
                <a:r>
                  <a:rPr lang="zh-CN" altLang="en-US" sz="1600" dirty="0">
                    <a:solidFill>
                      <a:schemeClr val="tx1"/>
                    </a:solidFill>
                    <a:latin typeface="Times New Roman" panose="02020603050405020304" pitchFamily="18" charset="0"/>
                  </a:rPr>
                  <a:t>界。 </a:t>
                </a:r>
                <a:endParaRPr lang="en-US" altLang="zh-CN" sz="1600" dirty="0">
                  <a:solidFill>
                    <a:schemeClr val="tx1"/>
                  </a:solidFill>
                  <a:latin typeface="Times New Roman" panose="02020603050405020304" pitchFamily="18" charset="0"/>
                </a:endParaRPr>
              </a:p>
              <a:p>
                <a:pPr marL="342900" indent="-342900" algn="just">
                  <a:lnSpc>
                    <a:spcPts val="2200"/>
                  </a:lnSpc>
                  <a:spcAft>
                    <a:spcPts val="600"/>
                  </a:spcAft>
                  <a:buFont typeface="Wingdings" panose="05000000000000000000" pitchFamily="2" charset="2"/>
                  <a:buChar char="l"/>
                </a:pPr>
                <a:r>
                  <a:rPr lang="zh-CN" altLang="en-US" sz="1600" dirty="0">
                    <a:latin typeface="Times New Roman" panose="02020603050405020304" pitchFamily="18" charset="0"/>
                  </a:rPr>
                  <a:t>本文</a:t>
                </a:r>
                <a:r>
                  <a:rPr lang="zh-CN" altLang="en-US" sz="1600" dirty="0">
                    <a:solidFill>
                      <a:schemeClr val="tx1"/>
                    </a:solidFill>
                    <a:latin typeface="Times New Roman" panose="02020603050405020304" pitchFamily="18" charset="0"/>
                  </a:rPr>
                  <a:t>方法在</a:t>
                </a:r>
                <a14:m>
                  <m:oMath xmlns:m="http://schemas.openxmlformats.org/officeDocument/2006/math">
                    <m:sSub>
                      <m:sSubPr>
                        <m:ctrlPr>
                          <a:rPr lang="en-US" altLang="zh-CN" sz="1600" i="1" dirty="0" smtClean="0">
                            <a:solidFill>
                              <a:schemeClr val="tx1"/>
                            </a:solidFill>
                            <a:latin typeface="Cambria Math" panose="02040503050406030204" pitchFamily="18" charset="0"/>
                            <a:cs typeface="Times New Roman" panose="02020603050405020304" pitchFamily="18" charset="0"/>
                          </a:rPr>
                        </m:ctrlPr>
                      </m:sSubPr>
                      <m:e>
                        <m:r>
                          <a:rPr lang="en-US" altLang="zh-CN" sz="1600" i="1" dirty="0">
                            <a:solidFill>
                              <a:schemeClr val="tx1"/>
                            </a:solidFill>
                            <a:latin typeface="Cambria Math" panose="02040503050406030204" pitchFamily="18" charset="0"/>
                            <a:cs typeface="Times New Roman" panose="02020603050405020304" pitchFamily="18" charset="0"/>
                          </a:rPr>
                          <m:t>𝑙</m:t>
                        </m:r>
                      </m:e>
                      <m:sub>
                        <m:r>
                          <a:rPr lang="en-US" altLang="zh-CN" sz="1600" i="1" dirty="0">
                            <a:solidFill>
                              <a:schemeClr val="tx1"/>
                            </a:solidFill>
                            <a:latin typeface="Cambria Math" panose="02040503050406030204" pitchFamily="18" charset="0"/>
                            <a:cs typeface="Times New Roman" panose="02020603050405020304" pitchFamily="18" charset="0"/>
                          </a:rPr>
                          <m:t>2</m:t>
                        </m:r>
                      </m:sub>
                    </m:sSub>
                  </m:oMath>
                </a14:m>
                <a:r>
                  <a:rPr lang="zh-CN" altLang="en-US" sz="1600" dirty="0">
                    <a:solidFill>
                      <a:schemeClr val="tx1"/>
                    </a:solidFill>
                    <a:latin typeface="Times New Roman" panose="02020603050405020304" pitchFamily="18" charset="0"/>
                  </a:rPr>
                  <a:t>范数鲁棒性方面始终优于最先进的基于 </a:t>
                </a:r>
                <a:r>
                  <a:rPr lang="en-US" altLang="zh-CN" sz="1600" dirty="0">
                    <a:solidFill>
                      <a:schemeClr val="tx1"/>
                    </a:solidFill>
                    <a:latin typeface="Times New Roman" panose="02020603050405020304" pitchFamily="18" charset="0"/>
                  </a:rPr>
                  <a:t>Lipschitz </a:t>
                </a:r>
                <a:r>
                  <a:rPr lang="zh-CN" altLang="en-US" sz="1600" dirty="0">
                    <a:solidFill>
                      <a:schemeClr val="tx1"/>
                    </a:solidFill>
                    <a:latin typeface="Times New Roman" panose="02020603050405020304" pitchFamily="18" charset="0"/>
                  </a:rPr>
                  <a:t>的认证防御方法。 </a:t>
                </a:r>
                <a:endParaRPr lang="en-US" altLang="zh-CN" sz="1600" dirty="0">
                  <a:solidFill>
                    <a:schemeClr val="tx1"/>
                  </a:solidFill>
                  <a:latin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125C43E0-C687-4D68-AF3F-1517AB98C5E4}"/>
                  </a:ext>
                </a:extLst>
              </p:cNvPr>
              <p:cNvSpPr txBox="1">
                <a:spLocks noRot="1" noChangeAspect="1" noMove="1" noResize="1" noEditPoints="1" noAdjustHandles="1" noChangeArrowheads="1" noChangeShapeType="1" noTextEdit="1"/>
              </p:cNvSpPr>
              <p:nvPr/>
            </p:nvSpPr>
            <p:spPr>
              <a:xfrm>
                <a:off x="564617" y="1574790"/>
                <a:ext cx="7967823" cy="2632195"/>
              </a:xfrm>
              <a:prstGeom prst="rect">
                <a:avLst/>
              </a:prstGeom>
              <a:blipFill>
                <a:blip r:embed="rId3"/>
                <a:stretch>
                  <a:fillRect l="-306" t="-694" r="-383" b="-2083"/>
                </a:stretch>
              </a:blipFill>
            </p:spPr>
            <p:txBody>
              <a:bodyPr/>
              <a:lstStyle/>
              <a:p>
                <a:r>
                  <a:rPr lang="zh-CN" altLang="en-US">
                    <a:noFill/>
                  </a:rPr>
                  <a:t> </a:t>
                </a:r>
              </a:p>
            </p:txBody>
          </p:sp>
        </mc:Fallback>
      </mc:AlternateContent>
      <p:sp>
        <p:nvSpPr>
          <p:cNvPr id="12" name="矩形: 圆角 11">
            <a:extLst>
              <a:ext uri="{FF2B5EF4-FFF2-40B4-BE49-F238E27FC236}">
                <a16:creationId xmlns:a16="http://schemas.microsoft.com/office/drawing/2014/main" id="{DE4FD4E9-4DB0-438E-B91C-724BDF71764E}"/>
              </a:ext>
            </a:extLst>
          </p:cNvPr>
          <p:cNvSpPr/>
          <p:nvPr/>
        </p:nvSpPr>
        <p:spPr bwMode="auto">
          <a:xfrm>
            <a:off x="564617" y="1055920"/>
            <a:ext cx="1487103"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Conclusion</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CAE7A5E2-4C48-415D-8A9B-010955C22773}"/>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Huang, Yujia, J. Zico Kolter. Training Certifiably Robust Neural Networks with Efficient Local Lipschitz Bounds. NIPS. 2021.</a:t>
            </a:r>
            <a:endPar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3384597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3</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7BFD0B64-23DC-4A8A-AB5C-81078D82388B}"/>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Huang, Yujia, J. Zico Kolter. Training Certifiably Robust Neural Networks with Efficient Local Lipschitz Bounds. NIPS. 2021.</a:t>
            </a:r>
            <a:endPar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2352567"/>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主要思想</a:t>
                </a:r>
                <a:endPar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不同于传统的为固定网络计算局部</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Lipschitz</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界限的方法，旨在通过训练网络来使得网络的局部</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Lipschitz</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界限更紧。</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l"/>
                </a:pP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关键技术</a:t>
                </a:r>
                <a:endPar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使用可单独学习的阈值 </a:t>
                </a:r>
                <a14:m>
                  <m:oMath xmlns:m="http://schemas.openxmlformats.org/officeDocument/2006/math">
                    <m: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𝜃</m:t>
                    </m:r>
                    <m: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来裁剪激活函数。例如</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ReLU</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，当</a:t>
                </a:r>
                <a14:m>
                  <m:oMath xmlns:m="http://schemas.openxmlformats.org/officeDocument/2006/math">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𝑥</m:t>
                    </m:r>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𝜃</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时，</a:t>
                </a:r>
                <a14:m>
                  <m:oMath xmlns:m="http://schemas.openxmlformats.org/officeDocument/2006/math">
                    <m:sSub>
                      <m:sSub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𝑐𝑙𝑖𝑝</m:t>
                        </m:r>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_</m:t>
                        </m:r>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𝑏𝑦</m:t>
                        </m:r>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_</m:t>
                        </m:r>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𝜃</m:t>
                        </m:r>
                      </m:sub>
                    </m:sSub>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3</m:t>
                        </m:r>
                      </m:sub>
                    </m:sSub>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。当</a:t>
                </a:r>
                <a14:m>
                  <m:oMath xmlns:m="http://schemas.openxmlformats.org/officeDocument/2006/math">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𝑥</m:t>
                    </m:r>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≤0</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时，</a:t>
                </a:r>
                <a:r>
                  <a:rPr lang="en-US" altLang="zh-CN" sz="1600" dirty="0">
                    <a:cs typeface="Times New Roman" panose="02020603050405020304" pitchFamily="18" charset="0"/>
                  </a:rPr>
                  <a:t> </a:t>
                </a:r>
                <a14:m>
                  <m:oMath xmlns:m="http://schemas.openxmlformats.org/officeDocument/2006/math">
                    <m:r>
                      <a:rPr lang="en-US" altLang="zh-CN" sz="1600" b="0" i="1" smtClean="0">
                        <a:latin typeface="Cambria Math" panose="02040503050406030204" pitchFamily="18" charset="0"/>
                        <a:cs typeface="Times New Roman" panose="02020603050405020304" pitchFamily="18" charset="0"/>
                      </a:rPr>
                      <m:t>𝑦</m:t>
                    </m:r>
                    <m:r>
                      <a:rPr lang="en-US" altLang="zh-CN" sz="1600" b="0" i="1" smtClean="0">
                        <a:latin typeface="Cambria Math" panose="02040503050406030204" pitchFamily="18" charset="0"/>
                        <a:cs typeface="Times New Roman" panose="02020603050405020304" pitchFamily="18" charset="0"/>
                      </a:rPr>
                      <m:t>=</m:t>
                    </m:r>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𝑦</m:t>
                        </m:r>
                      </m:e>
                      <m:sub>
                        <m:r>
                          <a:rPr lang="en-US" altLang="zh-CN" sz="1600" b="0" i="1" smtClean="0">
                            <a:latin typeface="Cambria Math" panose="02040503050406030204" pitchFamily="18" charset="0"/>
                            <a:cs typeface="Times New Roman" panose="02020603050405020304" pitchFamily="18" charset="0"/>
                          </a:rPr>
                          <m:t>1</m:t>
                        </m:r>
                      </m:sub>
                    </m:sSub>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。两种情况都对</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Local Lipschitz bound</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无贡献。</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use a hinge loss function to encourage more neurons to have constant outputs</a:t>
                </a:r>
              </a:p>
            </p:txBody>
          </p:sp>
        </mc:Choice>
        <mc:Fallback xmlns="">
          <p:sp>
            <p:nvSpPr>
              <p:cNvPr id="12" name="文本框 11">
                <a:extLst>
                  <a:ext uri="{FF2B5EF4-FFF2-40B4-BE49-F238E27FC236}">
                    <a16:creationId xmlns:a16="http://schemas.microsoft.com/office/drawing/2014/main" id="{5F442098-994D-4399-BFD4-AA51DCF78EC3}"/>
                  </a:ext>
                </a:extLst>
              </p:cNvPr>
              <p:cNvSpPr txBox="1">
                <a:spLocks noRot="1" noChangeAspect="1" noMove="1" noResize="1" noEditPoints="1" noAdjustHandles="1" noChangeArrowheads="1" noChangeShapeType="1" noTextEdit="1"/>
              </p:cNvSpPr>
              <p:nvPr/>
            </p:nvSpPr>
            <p:spPr>
              <a:xfrm>
                <a:off x="564617" y="1574790"/>
                <a:ext cx="7967823" cy="2352567"/>
              </a:xfrm>
              <a:prstGeom prst="rect">
                <a:avLst/>
              </a:prstGeom>
              <a:blipFill>
                <a:blip r:embed="rId3"/>
                <a:stretch>
                  <a:fillRect l="-306" t="-777" r="-2907" b="-2332"/>
                </a:stretch>
              </a:blipFill>
            </p:spPr>
            <p:txBody>
              <a:bodyPr/>
              <a:lstStyle/>
              <a:p>
                <a:r>
                  <a:rPr lang="zh-CN" altLang="en-US">
                    <a:noFill/>
                  </a:rPr>
                  <a:t> </a:t>
                </a:r>
              </a:p>
            </p:txBody>
          </p:sp>
        </mc:Fallback>
      </mc:AlternateContent>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Brief</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p:pic>
        <p:nvPicPr>
          <p:cNvPr id="6" name="图片 5">
            <a:extLst>
              <a:ext uri="{FF2B5EF4-FFF2-40B4-BE49-F238E27FC236}">
                <a16:creationId xmlns:a16="http://schemas.microsoft.com/office/drawing/2014/main" id="{6582DCBB-9B8A-4032-9F4A-019B0C432872}"/>
              </a:ext>
            </a:extLst>
          </p:cNvPr>
          <p:cNvPicPr>
            <a:picLocks noChangeAspect="1"/>
          </p:cNvPicPr>
          <p:nvPr/>
        </p:nvPicPr>
        <p:blipFill rotWithShape="1">
          <a:blip r:embed="rId4"/>
          <a:srcRect b="15792"/>
          <a:stretch/>
        </p:blipFill>
        <p:spPr>
          <a:xfrm>
            <a:off x="468125" y="4221088"/>
            <a:ext cx="8207749" cy="2173059"/>
          </a:xfrm>
          <a:prstGeom prst="rect">
            <a:avLst/>
          </a:prstGeom>
        </p:spPr>
      </p:pic>
      <p:sp>
        <p:nvSpPr>
          <p:cNvPr id="3" name="椭圆 2">
            <a:extLst>
              <a:ext uri="{FF2B5EF4-FFF2-40B4-BE49-F238E27FC236}">
                <a16:creationId xmlns:a16="http://schemas.microsoft.com/office/drawing/2014/main" id="{60AB126D-635E-461A-BA0E-3DC916741002}"/>
              </a:ext>
            </a:extLst>
          </p:cNvPr>
          <p:cNvSpPr/>
          <p:nvPr/>
        </p:nvSpPr>
        <p:spPr>
          <a:xfrm>
            <a:off x="1469306" y="4358754"/>
            <a:ext cx="201700" cy="201700"/>
          </a:xfrm>
          <a:prstGeom prst="ellipse">
            <a:avLst/>
          </a:prstGeom>
          <a:noFill/>
          <a:ln>
            <a:solidFill>
              <a:srgbClr val="C00000"/>
            </a:solidFill>
          </a:ln>
        </p:spPr>
        <p:txBody>
          <a:bodyPr wrap="square" rtlCol="0" anchor="ctr">
            <a:noAutofit/>
          </a:bodyPr>
          <a:lstStyle/>
          <a:p>
            <a:pPr algn="l"/>
            <a:endParaRPr lang="zh-CN" altLang="en-US" sz="2000" dirty="0">
              <a:latin typeface="Times New Roman" panose="02020603050405020304" pitchFamily="18" charset="0"/>
              <a:ea typeface="宋体" panose="02010600030101010101" pitchFamily="2" charset="-122"/>
            </a:endParaRPr>
          </a:p>
        </p:txBody>
      </p:sp>
      <p:sp>
        <p:nvSpPr>
          <p:cNvPr id="11" name="椭圆 10">
            <a:extLst>
              <a:ext uri="{FF2B5EF4-FFF2-40B4-BE49-F238E27FC236}">
                <a16:creationId xmlns:a16="http://schemas.microsoft.com/office/drawing/2014/main" id="{4051EE5A-5D87-4F19-9F09-E11D2974D40C}"/>
              </a:ext>
            </a:extLst>
          </p:cNvPr>
          <p:cNvSpPr/>
          <p:nvPr/>
        </p:nvSpPr>
        <p:spPr>
          <a:xfrm>
            <a:off x="2687092" y="5482824"/>
            <a:ext cx="201700" cy="201700"/>
          </a:xfrm>
          <a:prstGeom prst="ellipse">
            <a:avLst/>
          </a:prstGeom>
          <a:noFill/>
          <a:ln>
            <a:solidFill>
              <a:srgbClr val="C00000"/>
            </a:solidFill>
          </a:ln>
        </p:spPr>
        <p:txBody>
          <a:bodyPr wrap="square" rtlCol="0" anchor="ctr">
            <a:noAutofit/>
          </a:bodyPr>
          <a:lstStyle/>
          <a:p>
            <a:pPr algn="l"/>
            <a:endParaRPr lang="zh-CN" altLang="en-US" sz="2000" dirty="0">
              <a:latin typeface="Times New Roman" panose="02020603050405020304" pitchFamily="18" charset="0"/>
              <a:ea typeface="宋体" panose="02010600030101010101" pitchFamily="2" charset="-122"/>
            </a:endParaRPr>
          </a:p>
        </p:txBody>
      </p:sp>
      <p:cxnSp>
        <p:nvCxnSpPr>
          <p:cNvPr id="7" name="直接连接符 6">
            <a:extLst>
              <a:ext uri="{FF2B5EF4-FFF2-40B4-BE49-F238E27FC236}">
                <a16:creationId xmlns:a16="http://schemas.microsoft.com/office/drawing/2014/main" id="{D65C6A8D-9643-49A6-BAB7-9FFE91A3E2EE}"/>
              </a:ext>
            </a:extLst>
          </p:cNvPr>
          <p:cNvCxnSpPr>
            <a:cxnSpLocks/>
          </p:cNvCxnSpPr>
          <p:nvPr/>
        </p:nvCxnSpPr>
        <p:spPr>
          <a:xfrm flipV="1">
            <a:off x="2787942" y="4398710"/>
            <a:ext cx="415906" cy="41514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圆角 16">
            <a:extLst>
              <a:ext uri="{FF2B5EF4-FFF2-40B4-BE49-F238E27FC236}">
                <a16:creationId xmlns:a16="http://schemas.microsoft.com/office/drawing/2014/main" id="{6AFF2C95-F50C-4299-A8F7-2AF5EA91A66A}"/>
              </a:ext>
            </a:extLst>
          </p:cNvPr>
          <p:cNvSpPr/>
          <p:nvPr/>
        </p:nvSpPr>
        <p:spPr>
          <a:xfrm>
            <a:off x="6300192" y="5867747"/>
            <a:ext cx="1944216" cy="360040"/>
          </a:xfrm>
          <a:prstGeom prst="roundRect">
            <a:avLst/>
          </a:prstGeom>
          <a:noFill/>
          <a:ln>
            <a:solidFill>
              <a:srgbClr val="C00000"/>
            </a:solidFill>
          </a:ln>
        </p:spPr>
        <p:txBody>
          <a:bodyPr wrap="square" rtlCol="0" anchor="ctr">
            <a:noAutofit/>
          </a:bodyPr>
          <a:lstStyle/>
          <a:p>
            <a:pPr algn="l"/>
            <a:endParaRPr lang="zh-CN" altLang="en-US" sz="20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563071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4</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7BFD0B64-23DC-4A8A-AB5C-81078D82388B}"/>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Huang, Yujia, J. Zico Kolter. Training Certifiably Robust Neural Networks with Efficient Local Lipschitz Bounds. NIPS. 2021.</a:t>
            </a:r>
            <a:endPar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4660891"/>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主要思想</a:t>
                </a:r>
                <a:endPar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use a hinge loss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合页损失</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function to encourage more neurons to have constant outputs</a:t>
                </a:r>
              </a:p>
              <a:p>
                <a:pPr marL="342900" indent="-342900">
                  <a:lnSpc>
                    <a:spcPts val="2200"/>
                  </a:lnSpc>
                  <a:spcAft>
                    <a:spcPts val="600"/>
                  </a:spcAft>
                  <a:buFont typeface="Wingdings" panose="05000000000000000000" pitchFamily="2" charset="2"/>
                  <a:buChar char="Ø"/>
                </a:pP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Hinge loss</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专用于二分类问题，标签值</a:t>
                </a:r>
                <a14:m>
                  <m:oMath xmlns:m="http://schemas.openxmlformats.org/officeDocument/2006/math">
                    <m:sSub>
                      <m:sSubPr>
                        <m:ctrlP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t>𝑡𝑟𝑢𝑒</m:t>
                        </m:r>
                      </m:sub>
                    </m:sSub>
                    <m: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=±1</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，预测值</a:t>
                </a:r>
                <a14:m>
                  <m:oMath xmlns:m="http://schemas.openxmlformats.org/officeDocument/2006/math">
                    <m: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𝑦</m:t>
                    </m:r>
                    <m: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𝑅</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二分类问题的目标函数的要求如下：</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ü"/>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当</a:t>
                </a:r>
                <a14:m>
                  <m:oMath xmlns:m="http://schemas.openxmlformats.org/officeDocument/2006/math">
                    <m: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𝑦</m:t>
                    </m:r>
                    <m: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t>≥1</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或</a:t>
                </a:r>
                <a14:m>
                  <m:oMath xmlns:m="http://schemas.openxmlformats.org/officeDocument/2006/math">
                    <m:r>
                      <a:rPr lang="en-US" altLang="zh-CN" sz="1600" i="1" dirty="0">
                        <a:latin typeface="Cambria Math" panose="02040503050406030204" pitchFamily="18" charset="0"/>
                        <a:cs typeface="Times New Roman" panose="02020603050405020304" pitchFamily="18" charset="0"/>
                      </a:rPr>
                      <m:t>𝑦</m:t>
                    </m:r>
                    <m:r>
                      <a:rPr lang="en-US" altLang="zh-CN" sz="1600" b="0" i="1" dirty="0" smtClean="0">
                        <a:latin typeface="Cambria Math" panose="02040503050406030204" pitchFamily="18" charset="0"/>
                        <a:cs typeface="Times New Roman" panose="02020603050405020304" pitchFamily="18" charset="0"/>
                      </a:rPr>
                      <m:t>≤−</m:t>
                    </m:r>
                    <m:r>
                      <a:rPr lang="en-US" altLang="zh-CN" sz="1600" i="1" dirty="0">
                        <a:latin typeface="Cambria Math" panose="02040503050406030204" pitchFamily="18" charset="0"/>
                        <a:cs typeface="Times New Roman" panose="02020603050405020304" pitchFamily="18" charset="0"/>
                      </a:rPr>
                      <m:t>1</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时，分类器对分类结果确定，</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loss</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为</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a:t>
                </a:r>
              </a:p>
              <a:p>
                <a:pPr marL="342900" indent="-342900">
                  <a:lnSpc>
                    <a:spcPts val="2200"/>
                  </a:lnSpc>
                  <a:spcAft>
                    <a:spcPts val="600"/>
                  </a:spcAft>
                  <a:buFont typeface="Wingdings" panose="05000000000000000000" pitchFamily="2" charset="2"/>
                  <a:buChar char="ü"/>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当预测值</a:t>
                </a:r>
                <a14:m>
                  <m:oMath xmlns:m="http://schemas.openxmlformats.org/officeDocument/2006/math">
                    <m: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𝑦</m:t>
                    </m:r>
                    <m:r>
                      <a:rPr lang="en-US" altLang="zh-CN" sz="1600" b="0" i="1" dirty="0" smtClean="0">
                        <a:latin typeface="Cambria Math" panose="02040503050406030204" pitchFamily="18" charset="0"/>
                        <a:ea typeface="宋体" panose="02010600030101010101" pitchFamily="2" charset="-122"/>
                        <a:cs typeface="Times New Roman" panose="02020603050405020304" pitchFamily="18" charset="0"/>
                      </a:rPr>
                      <m:t>∈(−1,1)</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时，分类器对分类结果不确定，</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loss</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不为</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a:t>
                </a: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如果</a:t>
                </a:r>
                <a14:m>
                  <m:oMath xmlns:m="http://schemas.openxmlformats.org/officeDocument/2006/math">
                    <m:sSub>
                      <m:sSub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𝑡𝑟𝑢𝑒</m:t>
                        </m:r>
                      </m:sub>
                    </m:sSub>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𝑦</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&lt;1</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loss</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为</a:t>
                </a:r>
                <a14:m>
                  <m:oMath xmlns:m="http://schemas.openxmlformats.org/officeDocument/2006/math">
                    <m:r>
                      <a:rPr lang="en-US" altLang="zh-CN" sz="1600" i="1">
                        <a:latin typeface="Cambria Math" panose="02040503050406030204" pitchFamily="18" charset="0"/>
                        <a:cs typeface="Times New Roman" panose="02020603050405020304" pitchFamily="18" charset="0"/>
                      </a:rPr>
                      <m:t>1−</m:t>
                    </m:r>
                    <m:sSub>
                      <m:sSubPr>
                        <m:ctrlPr>
                          <a:rPr lang="en-US" altLang="zh-CN" sz="1600" i="1">
                            <a:latin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cs typeface="Times New Roman" panose="02020603050405020304" pitchFamily="18" charset="0"/>
                          </a:rPr>
                          <m:t>𝑦</m:t>
                        </m:r>
                      </m:e>
                      <m:sub>
                        <m:r>
                          <a:rPr lang="en-US" altLang="zh-CN" sz="1600" i="1">
                            <a:latin typeface="Cambria Math" panose="02040503050406030204" pitchFamily="18" charset="0"/>
                            <a:cs typeface="Times New Roman" panose="02020603050405020304" pitchFamily="18" charset="0"/>
                          </a:rPr>
                          <m:t>𝑡𝑟𝑢𝑒</m:t>
                        </m:r>
                      </m:sub>
                    </m:sSub>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𝑦</m:t>
                    </m:r>
                  </m:oMath>
                </a14:m>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如果</a:t>
                </a:r>
                <a14:m>
                  <m:oMath xmlns:m="http://schemas.openxmlformats.org/officeDocument/2006/math">
                    <m:sSub>
                      <m:sSub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𝑡𝑟𝑢𝑒</m:t>
                        </m:r>
                      </m:sub>
                    </m:sSub>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𝑦</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≥1</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loss</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为</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a:t>
                </a:r>
              </a:p>
              <a:p>
                <a:pPr marL="342900" indent="-342900">
                  <a:lnSpc>
                    <a:spcPts val="2200"/>
                  </a:lnSpc>
                  <a:spcAft>
                    <a:spcPts val="600"/>
                  </a:spcAft>
                  <a:buFont typeface="Wingdings" panose="05000000000000000000" pitchFamily="2" charset="2"/>
                  <a:buChar char="Ø"/>
                </a:pPr>
                <a14:m>
                  <m:oMath xmlns:m="http://schemas.openxmlformats.org/officeDocument/2006/math">
                    <m:sSub>
                      <m:sSub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𝑡𝑟𝑢𝑒</m:t>
                        </m:r>
                      </m:sub>
                    </m:sSub>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=1</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时，</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Hinge loss </a:t>
                </a:r>
                <a14:m>
                  <m:oMath xmlns:m="http://schemas.openxmlformats.org/officeDocument/2006/math">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𝑙</m:t>
                    </m:r>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𝑦</m:t>
                    </m:r>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如图</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a:t>
                </a:r>
              </a:p>
              <a:p>
                <a:pPr marL="342900" indent="-342900">
                  <a:lnSpc>
                    <a:spcPts val="2200"/>
                  </a:lnSpc>
                  <a:spcAft>
                    <a:spcPts val="600"/>
                  </a:spcAft>
                  <a:buFont typeface="Wingdings" panose="05000000000000000000" pitchFamily="2" charset="2"/>
                  <a:buChar char="Ø"/>
                </a:pPr>
                <a14:m>
                  <m:oMath xmlns:m="http://schemas.openxmlformats.org/officeDocument/2006/math">
                    <m:sSub>
                      <m:sSub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𝑡𝑟𝑢𝑒</m:t>
                        </m:r>
                      </m:sub>
                    </m:sSub>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=−1</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时，</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Hinge loss</a:t>
                </a:r>
                <a:r>
                  <a:rPr lang="en-US" altLang="zh-CN" sz="1600" dirty="0">
                    <a:cs typeface="Times New Roman" panose="02020603050405020304" pitchFamily="18" charset="0"/>
                  </a:rPr>
                  <a:t> </a:t>
                </a:r>
                <a14:m>
                  <m:oMath xmlns:m="http://schemas.openxmlformats.org/officeDocument/2006/math">
                    <m:r>
                      <a:rPr lang="en-US" altLang="zh-CN" sz="1600" i="1">
                        <a:latin typeface="Cambria Math" panose="02040503050406030204" pitchFamily="18" charset="0"/>
                        <a:cs typeface="Times New Roman" panose="02020603050405020304" pitchFamily="18" charset="0"/>
                      </a:rPr>
                      <m:t>𝑙</m:t>
                    </m:r>
                    <m:r>
                      <a:rPr lang="en-US" altLang="zh-CN" sz="1600" i="1">
                        <a:latin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cs typeface="Times New Roman" panose="02020603050405020304" pitchFamily="18" charset="0"/>
                      </a:rPr>
                      <m:t>𝑦</m:t>
                    </m:r>
                    <m:r>
                      <a:rPr lang="en-US" altLang="zh-CN" sz="1600" i="1">
                        <a:latin typeface="Cambria Math" panose="02040503050406030204" pitchFamily="18" charset="0"/>
                        <a:cs typeface="Times New Roman" panose="02020603050405020304" pitchFamily="18" charset="0"/>
                      </a:rPr>
                      <m:t>)</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如图</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(b)</a:t>
                </a:r>
              </a:p>
              <a:p>
                <a:pPr marL="342900" indent="-342900">
                  <a:lnSpc>
                    <a:spcPts val="2200"/>
                  </a:lnSpc>
                  <a:spcAft>
                    <a:spcPts val="600"/>
                  </a:spcAft>
                  <a:buFont typeface="Wingdings" panose="05000000000000000000" pitchFamily="2" charset="2"/>
                  <a:buChar char="Ø"/>
                </a:pP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5F442098-994D-4399-BFD4-AA51DCF78EC3}"/>
                  </a:ext>
                </a:extLst>
              </p:cNvPr>
              <p:cNvSpPr txBox="1">
                <a:spLocks noRot="1" noChangeAspect="1" noMove="1" noResize="1" noEditPoints="1" noAdjustHandles="1" noChangeArrowheads="1" noChangeShapeType="1" noTextEdit="1"/>
              </p:cNvSpPr>
              <p:nvPr/>
            </p:nvSpPr>
            <p:spPr>
              <a:xfrm>
                <a:off x="564617" y="1574790"/>
                <a:ext cx="7967823" cy="4660891"/>
              </a:xfrm>
              <a:prstGeom prst="rect">
                <a:avLst/>
              </a:prstGeom>
              <a:blipFill>
                <a:blip r:embed="rId3"/>
                <a:stretch>
                  <a:fillRect l="-306" t="-392"/>
                </a:stretch>
              </a:blipFill>
            </p:spPr>
            <p:txBody>
              <a:bodyPr/>
              <a:lstStyle/>
              <a:p>
                <a:r>
                  <a:rPr lang="zh-CN" altLang="en-US">
                    <a:noFill/>
                  </a:rPr>
                  <a:t> </a:t>
                </a:r>
              </a:p>
            </p:txBody>
          </p:sp>
        </mc:Fallback>
      </mc:AlternateContent>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Brief</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F22B920D-2063-4803-90E3-227EFBB2A891}"/>
                  </a:ext>
                </a:extLst>
              </p:cNvPr>
              <p:cNvSpPr txBox="1"/>
              <p:nvPr/>
            </p:nvSpPr>
            <p:spPr>
              <a:xfrm>
                <a:off x="2262188" y="2420888"/>
                <a:ext cx="4619624" cy="451406"/>
              </a:xfrm>
              <a:prstGeom prst="rect">
                <a:avLst/>
              </a:prstGeom>
              <a:noFill/>
            </p:spPr>
            <p:txBody>
              <a:bodyPr wrap="square">
                <a:spAutoFit/>
              </a:bodyPr>
              <a:lstStyle/>
              <a:p>
                <a:pPr>
                  <a:lnSpc>
                    <a:spcPts val="2200"/>
                  </a:lnSpc>
                  <a:spcAft>
                    <a:spcPts val="600"/>
                  </a:spcAft>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t>𝑙</m:t>
                      </m:r>
                      <m:d>
                        <m:dPr>
                          <m:ctrlP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t>𝑦</m:t>
                          </m:r>
                        </m:e>
                      </m:d>
                      <m: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b="0" i="0" smtClean="0">
                          <a:latin typeface="Cambria Math" panose="02040503050406030204" pitchFamily="18" charset="0"/>
                          <a:ea typeface="宋体" panose="02010600030101010101" pitchFamily="2" charset="-122"/>
                          <a:cs typeface="Times New Roman" panose="02020603050405020304" pitchFamily="18" charset="0"/>
                        </a:rPr>
                        <m:t>max</m:t>
                      </m:r>
                      <m: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t>⁡(0, 1−</m:t>
                      </m:r>
                      <m:sSub>
                        <m:sSubPr>
                          <m:ctrlP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t>𝑡𝑟𝑢𝑒</m:t>
                          </m:r>
                        </m:sub>
                      </m:sSub>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𝑦</m:t>
                      </m:r>
                      <m: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6" name="文本框 15">
                <a:extLst>
                  <a:ext uri="{FF2B5EF4-FFF2-40B4-BE49-F238E27FC236}">
                    <a16:creationId xmlns:a16="http://schemas.microsoft.com/office/drawing/2014/main" id="{F22B920D-2063-4803-90E3-227EFBB2A891}"/>
                  </a:ext>
                </a:extLst>
              </p:cNvPr>
              <p:cNvSpPr txBox="1">
                <a:spLocks noRot="1" noChangeAspect="1" noMove="1" noResize="1" noEditPoints="1" noAdjustHandles="1" noChangeArrowheads="1" noChangeShapeType="1" noTextEdit="1"/>
              </p:cNvSpPr>
              <p:nvPr/>
            </p:nvSpPr>
            <p:spPr>
              <a:xfrm>
                <a:off x="2262188" y="2420888"/>
                <a:ext cx="4619624" cy="451406"/>
              </a:xfrm>
              <a:prstGeom prst="rect">
                <a:avLst/>
              </a:prstGeom>
              <a:blipFill>
                <a:blip r:embed="rId4"/>
                <a:stretch>
                  <a:fillRect/>
                </a:stretch>
              </a:blipFill>
            </p:spPr>
            <p:txBody>
              <a:bodyPr/>
              <a:lstStyle/>
              <a:p>
                <a:r>
                  <a:rPr lang="zh-CN" altLang="en-US">
                    <a:noFill/>
                  </a:rPr>
                  <a:t> </a:t>
                </a:r>
              </a:p>
            </p:txBody>
          </p:sp>
        </mc:Fallback>
      </mc:AlternateContent>
      <p:grpSp>
        <p:nvGrpSpPr>
          <p:cNvPr id="34" name="组合 33">
            <a:extLst>
              <a:ext uri="{FF2B5EF4-FFF2-40B4-BE49-F238E27FC236}">
                <a16:creationId xmlns:a16="http://schemas.microsoft.com/office/drawing/2014/main" id="{ED72536C-82D7-492A-96A9-0B7CA52C5735}"/>
              </a:ext>
            </a:extLst>
          </p:cNvPr>
          <p:cNvGrpSpPr/>
          <p:nvPr/>
        </p:nvGrpSpPr>
        <p:grpSpPr>
          <a:xfrm>
            <a:off x="4860032" y="4509120"/>
            <a:ext cx="1882345" cy="1620849"/>
            <a:chOff x="4860032" y="4688471"/>
            <a:chExt cx="1882345" cy="1620849"/>
          </a:xfrm>
        </p:grpSpPr>
        <p:cxnSp>
          <p:nvCxnSpPr>
            <p:cNvPr id="13" name="直接箭头连接符 12">
              <a:extLst>
                <a:ext uri="{FF2B5EF4-FFF2-40B4-BE49-F238E27FC236}">
                  <a16:creationId xmlns:a16="http://schemas.microsoft.com/office/drawing/2014/main" id="{715538E4-7F3C-4985-B2D8-878E71ADF3EA}"/>
                </a:ext>
              </a:extLst>
            </p:cNvPr>
            <p:cNvCxnSpPr/>
            <p:nvPr/>
          </p:nvCxnSpPr>
          <p:spPr>
            <a:xfrm>
              <a:off x="4860032" y="5805264"/>
              <a:ext cx="17281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DCF909B7-65F0-41B0-A403-B5CA2F2AF53E}"/>
                </a:ext>
              </a:extLst>
            </p:cNvPr>
            <p:cNvCxnSpPr>
              <a:cxnSpLocks/>
            </p:cNvCxnSpPr>
            <p:nvPr/>
          </p:nvCxnSpPr>
          <p:spPr>
            <a:xfrm flipV="1">
              <a:off x="5580112" y="4797152"/>
              <a:ext cx="0" cy="15121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48539BD2-60F8-43F7-B919-89D58FBE0AA5}"/>
                </a:ext>
              </a:extLst>
            </p:cNvPr>
            <p:cNvCxnSpPr/>
            <p:nvPr/>
          </p:nvCxnSpPr>
          <p:spPr>
            <a:xfrm>
              <a:off x="5940152" y="5805264"/>
              <a:ext cx="432048"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0F46DC1F-E323-485C-AE98-894CCC62EBF7}"/>
                </a:ext>
              </a:extLst>
            </p:cNvPr>
            <p:cNvCxnSpPr>
              <a:cxnSpLocks/>
            </p:cNvCxnSpPr>
            <p:nvPr/>
          </p:nvCxnSpPr>
          <p:spPr>
            <a:xfrm>
              <a:off x="5340085" y="5085184"/>
              <a:ext cx="600067" cy="72008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6D6650FF-2A07-4659-95DC-DF62648065D2}"/>
                </a:ext>
              </a:extLst>
            </p:cNvPr>
            <p:cNvSpPr txBox="1"/>
            <p:nvPr/>
          </p:nvSpPr>
          <p:spPr>
            <a:xfrm>
              <a:off x="5801248" y="5733256"/>
              <a:ext cx="246916" cy="307777"/>
            </a:xfrm>
            <a:prstGeom prst="rect">
              <a:avLst/>
            </a:prstGeom>
            <a:noFill/>
          </p:spPr>
          <p:txBody>
            <a:bodyPr wrap="square">
              <a:spAutoFit/>
            </a:bodyPr>
            <a:lstStyle/>
            <a:p>
              <a:r>
                <a:rPr lang="en-US" altLang="zh-CN" sz="1400" b="0" i="0" dirty="0">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2B5C5CC5-5A6B-411A-BA76-6CB3650E74FD}"/>
                    </a:ext>
                  </a:extLst>
                </p:cNvPr>
                <p:cNvSpPr txBox="1"/>
                <p:nvPr/>
              </p:nvSpPr>
              <p:spPr>
                <a:xfrm>
                  <a:off x="6495461" y="5737206"/>
                  <a:ext cx="246916"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b="0" i="1" dirty="0" smtClean="0">
                            <a:latin typeface="Cambria Math" panose="02040503050406030204" pitchFamily="18" charset="0"/>
                            <a:ea typeface="宋体" panose="02010600030101010101" pitchFamily="2" charset="-122"/>
                            <a:cs typeface="Times New Roman" panose="02020603050405020304" pitchFamily="18" charset="0"/>
                          </a:rPr>
                          <m:t>𝑦</m:t>
                        </m:r>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31" name="文本框 30">
                  <a:extLst>
                    <a:ext uri="{FF2B5EF4-FFF2-40B4-BE49-F238E27FC236}">
                      <a16:creationId xmlns:a16="http://schemas.microsoft.com/office/drawing/2014/main" id="{2B5C5CC5-5A6B-411A-BA76-6CB3650E74FD}"/>
                    </a:ext>
                  </a:extLst>
                </p:cNvPr>
                <p:cNvSpPr txBox="1">
                  <a:spLocks noRot="1" noChangeAspect="1" noMove="1" noResize="1" noEditPoints="1" noAdjustHandles="1" noChangeArrowheads="1" noChangeShapeType="1" noTextEdit="1"/>
                </p:cNvSpPr>
                <p:nvPr/>
              </p:nvSpPr>
              <p:spPr>
                <a:xfrm>
                  <a:off x="6495461" y="5737206"/>
                  <a:ext cx="246916" cy="307777"/>
                </a:xfrm>
                <a:prstGeom prst="rect">
                  <a:avLst/>
                </a:prstGeom>
                <a:blipFill>
                  <a:blip r:embed="rId5"/>
                  <a:stretch>
                    <a:fillRect r="-2500" b="-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701014B6-7F02-4C6E-9DE5-586F594DEB39}"/>
                    </a:ext>
                  </a:extLst>
                </p:cNvPr>
                <p:cNvSpPr txBox="1"/>
                <p:nvPr/>
              </p:nvSpPr>
              <p:spPr>
                <a:xfrm>
                  <a:off x="5508104" y="4688471"/>
                  <a:ext cx="576019"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𝑙</m:t>
                        </m:r>
                        <m:r>
                          <a:rPr lang="en-US" altLang="zh-CN" sz="1400" b="0" i="1" smtClean="0">
                            <a:latin typeface="Cambria Math" panose="02040503050406030204" pitchFamily="18" charset="0"/>
                            <a:cs typeface="Times New Roman" panose="02020603050405020304" pitchFamily="18" charset="0"/>
                          </a:rPr>
                          <m:t>(</m:t>
                        </m:r>
                        <m:r>
                          <a:rPr lang="en-US" altLang="zh-CN" sz="1400" b="0" i="1" smtClean="0">
                            <a:latin typeface="Cambria Math" panose="02040503050406030204" pitchFamily="18" charset="0"/>
                            <a:cs typeface="Times New Roman" panose="02020603050405020304" pitchFamily="18" charset="0"/>
                          </a:rPr>
                          <m:t>𝑦</m:t>
                        </m:r>
                        <m:r>
                          <a:rPr lang="en-US" altLang="zh-CN" sz="1400" b="0" i="1" smtClean="0">
                            <a:latin typeface="Cambria Math" panose="02040503050406030204" pitchFamily="18" charset="0"/>
                            <a:cs typeface="Times New Roman" panose="02020603050405020304" pitchFamily="18" charset="0"/>
                          </a:rPr>
                          <m:t>)</m:t>
                        </m:r>
                      </m:oMath>
                    </m:oMathPara>
                  </a14:m>
                  <a:endParaRPr lang="zh-CN" altLang="en-US" sz="1400" dirty="0">
                    <a:latin typeface="Times New Roman" panose="02020603050405020304" pitchFamily="18" charset="0"/>
                    <a:cs typeface="Times New Roman" panose="02020603050405020304" pitchFamily="18" charset="0"/>
                  </a:endParaRPr>
                </a:p>
              </p:txBody>
            </p:sp>
          </mc:Choice>
          <mc:Fallback xmlns="">
            <p:sp>
              <p:nvSpPr>
                <p:cNvPr id="32" name="文本框 31">
                  <a:extLst>
                    <a:ext uri="{FF2B5EF4-FFF2-40B4-BE49-F238E27FC236}">
                      <a16:creationId xmlns:a16="http://schemas.microsoft.com/office/drawing/2014/main" id="{701014B6-7F02-4C6E-9DE5-586F594DEB39}"/>
                    </a:ext>
                  </a:extLst>
                </p:cNvPr>
                <p:cNvSpPr txBox="1">
                  <a:spLocks noRot="1" noChangeAspect="1" noMove="1" noResize="1" noEditPoints="1" noAdjustHandles="1" noChangeArrowheads="1" noChangeShapeType="1" noTextEdit="1"/>
                </p:cNvSpPr>
                <p:nvPr/>
              </p:nvSpPr>
              <p:spPr>
                <a:xfrm>
                  <a:off x="5508104" y="4688471"/>
                  <a:ext cx="576019" cy="307777"/>
                </a:xfrm>
                <a:prstGeom prst="rect">
                  <a:avLst/>
                </a:prstGeom>
                <a:blipFill>
                  <a:blip r:embed="rId6"/>
                  <a:stretch>
                    <a:fillRect b="-10000"/>
                  </a:stretch>
                </a:blipFill>
              </p:spPr>
              <p:txBody>
                <a:bodyPr/>
                <a:lstStyle/>
                <a:p>
                  <a:r>
                    <a:rPr lang="zh-CN" altLang="en-US">
                      <a:noFill/>
                    </a:rPr>
                    <a:t> </a:t>
                  </a:r>
                </a:p>
              </p:txBody>
            </p:sp>
          </mc:Fallback>
        </mc:AlternateContent>
        <p:sp>
          <p:nvSpPr>
            <p:cNvPr id="33" name="文本框 32">
              <a:extLst>
                <a:ext uri="{FF2B5EF4-FFF2-40B4-BE49-F238E27FC236}">
                  <a16:creationId xmlns:a16="http://schemas.microsoft.com/office/drawing/2014/main" id="{C58246AE-CD65-4FC8-94A4-3A3864D9A00E}"/>
                </a:ext>
              </a:extLst>
            </p:cNvPr>
            <p:cNvSpPr txBox="1"/>
            <p:nvPr/>
          </p:nvSpPr>
          <p:spPr>
            <a:xfrm>
              <a:off x="5364088" y="5275867"/>
              <a:ext cx="246916" cy="307777"/>
            </a:xfrm>
            <a:prstGeom prst="rect">
              <a:avLst/>
            </a:prstGeom>
            <a:noFill/>
          </p:spPr>
          <p:txBody>
            <a:bodyPr wrap="square">
              <a:spAutoFit/>
            </a:bodyPr>
            <a:lstStyle/>
            <a:p>
              <a:r>
                <a:rPr lang="en-US" altLang="zh-CN" sz="1400" b="0" i="0" dirty="0">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p:txBody>
        </p:sp>
      </p:grpSp>
      <p:sp>
        <p:nvSpPr>
          <p:cNvPr id="36" name="文本框 35">
            <a:extLst>
              <a:ext uri="{FF2B5EF4-FFF2-40B4-BE49-F238E27FC236}">
                <a16:creationId xmlns:a16="http://schemas.microsoft.com/office/drawing/2014/main" id="{6617B0D8-B715-44F3-A3DE-81D2A4B37CE3}"/>
              </a:ext>
            </a:extLst>
          </p:cNvPr>
          <p:cNvSpPr txBox="1"/>
          <p:nvPr/>
        </p:nvSpPr>
        <p:spPr>
          <a:xfrm>
            <a:off x="5372644" y="6095935"/>
            <a:ext cx="534948" cy="338554"/>
          </a:xfrm>
          <a:prstGeom prst="rect">
            <a:avLst/>
          </a:prstGeom>
          <a:noFill/>
        </p:spPr>
        <p:txBody>
          <a:bodyPr wrap="square">
            <a:spAutoFit/>
          </a:bodyPr>
          <a:lstStyle/>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a:t>
            </a:r>
            <a:endParaRPr lang="zh-CN" altLang="en-US" sz="1600" dirty="0"/>
          </a:p>
        </p:txBody>
      </p:sp>
      <p:grpSp>
        <p:nvGrpSpPr>
          <p:cNvPr id="37" name="组合 36">
            <a:extLst>
              <a:ext uri="{FF2B5EF4-FFF2-40B4-BE49-F238E27FC236}">
                <a16:creationId xmlns:a16="http://schemas.microsoft.com/office/drawing/2014/main" id="{CBFFA026-C3DB-4F31-B12F-65086949792F}"/>
              </a:ext>
            </a:extLst>
          </p:cNvPr>
          <p:cNvGrpSpPr/>
          <p:nvPr/>
        </p:nvGrpSpPr>
        <p:grpSpPr>
          <a:xfrm>
            <a:off x="6804203" y="4509120"/>
            <a:ext cx="1882345" cy="1620849"/>
            <a:chOff x="4860032" y="4688471"/>
            <a:chExt cx="1882345" cy="1620849"/>
          </a:xfrm>
        </p:grpSpPr>
        <p:cxnSp>
          <p:nvCxnSpPr>
            <p:cNvPr id="38" name="直接箭头连接符 37">
              <a:extLst>
                <a:ext uri="{FF2B5EF4-FFF2-40B4-BE49-F238E27FC236}">
                  <a16:creationId xmlns:a16="http://schemas.microsoft.com/office/drawing/2014/main" id="{93B80FFF-B5DA-481C-B022-8C006BC5E3E8}"/>
                </a:ext>
              </a:extLst>
            </p:cNvPr>
            <p:cNvCxnSpPr/>
            <p:nvPr/>
          </p:nvCxnSpPr>
          <p:spPr>
            <a:xfrm>
              <a:off x="4860032" y="5805264"/>
              <a:ext cx="17281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FD0B8B8D-FBD1-4E1C-AD0F-BCF093F6BC50}"/>
                </a:ext>
              </a:extLst>
            </p:cNvPr>
            <p:cNvCxnSpPr>
              <a:cxnSpLocks/>
            </p:cNvCxnSpPr>
            <p:nvPr/>
          </p:nvCxnSpPr>
          <p:spPr>
            <a:xfrm flipV="1">
              <a:off x="5861839" y="4797152"/>
              <a:ext cx="0" cy="15121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2DFAC577-3DD0-4B12-BFAB-E796F41E6EFA}"/>
                </a:ext>
              </a:extLst>
            </p:cNvPr>
            <p:cNvCxnSpPr>
              <a:cxnSpLocks/>
            </p:cNvCxnSpPr>
            <p:nvPr/>
          </p:nvCxnSpPr>
          <p:spPr>
            <a:xfrm flipV="1">
              <a:off x="5466244" y="5123475"/>
              <a:ext cx="633621" cy="67809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03A58B6B-A407-4FF4-86DF-0577442B2556}"/>
                    </a:ext>
                  </a:extLst>
                </p:cNvPr>
                <p:cNvSpPr txBox="1"/>
                <p:nvPr/>
              </p:nvSpPr>
              <p:spPr>
                <a:xfrm>
                  <a:off x="5220117" y="5745888"/>
                  <a:ext cx="246916"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b="0" i="1" dirty="0" smtClean="0">
                            <a:latin typeface="Cambria Math" panose="02040503050406030204" pitchFamily="18" charset="0"/>
                            <a:ea typeface="宋体" panose="02010600030101010101" pitchFamily="2" charset="-122"/>
                            <a:cs typeface="Times New Roman" panose="02020603050405020304" pitchFamily="18" charset="0"/>
                          </a:rPr>
                          <m:t>−1</m:t>
                        </m:r>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42" name="文本框 41">
                  <a:extLst>
                    <a:ext uri="{FF2B5EF4-FFF2-40B4-BE49-F238E27FC236}">
                      <a16:creationId xmlns:a16="http://schemas.microsoft.com/office/drawing/2014/main" id="{03A58B6B-A407-4FF4-86DF-0577442B2556}"/>
                    </a:ext>
                  </a:extLst>
                </p:cNvPr>
                <p:cNvSpPr txBox="1">
                  <a:spLocks noRot="1" noChangeAspect="1" noMove="1" noResize="1" noEditPoints="1" noAdjustHandles="1" noChangeArrowheads="1" noChangeShapeType="1" noTextEdit="1"/>
                </p:cNvSpPr>
                <p:nvPr/>
              </p:nvSpPr>
              <p:spPr>
                <a:xfrm>
                  <a:off x="5220117" y="5745888"/>
                  <a:ext cx="246916" cy="307777"/>
                </a:xfrm>
                <a:prstGeom prst="rect">
                  <a:avLst/>
                </a:prstGeom>
                <a:blipFill>
                  <a:blip r:embed="rId7"/>
                  <a:stretch>
                    <a:fillRect r="-536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2DC6795B-114B-4E62-A814-5DFE4CD60A16}"/>
                    </a:ext>
                  </a:extLst>
                </p:cNvPr>
                <p:cNvSpPr txBox="1"/>
                <p:nvPr/>
              </p:nvSpPr>
              <p:spPr>
                <a:xfrm>
                  <a:off x="6495461" y="5737206"/>
                  <a:ext cx="246916"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b="0" i="1" dirty="0" smtClean="0">
                            <a:latin typeface="Cambria Math" panose="02040503050406030204" pitchFamily="18" charset="0"/>
                            <a:ea typeface="宋体" panose="02010600030101010101" pitchFamily="2" charset="-122"/>
                            <a:cs typeface="Times New Roman" panose="02020603050405020304" pitchFamily="18" charset="0"/>
                          </a:rPr>
                          <m:t>𝑦</m:t>
                        </m:r>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43" name="文本框 42">
                  <a:extLst>
                    <a:ext uri="{FF2B5EF4-FFF2-40B4-BE49-F238E27FC236}">
                      <a16:creationId xmlns:a16="http://schemas.microsoft.com/office/drawing/2014/main" id="{2DC6795B-114B-4E62-A814-5DFE4CD60A16}"/>
                    </a:ext>
                  </a:extLst>
                </p:cNvPr>
                <p:cNvSpPr txBox="1">
                  <a:spLocks noRot="1" noChangeAspect="1" noMove="1" noResize="1" noEditPoints="1" noAdjustHandles="1" noChangeArrowheads="1" noChangeShapeType="1" noTextEdit="1"/>
                </p:cNvSpPr>
                <p:nvPr/>
              </p:nvSpPr>
              <p:spPr>
                <a:xfrm>
                  <a:off x="6495461" y="5737206"/>
                  <a:ext cx="246916" cy="307777"/>
                </a:xfrm>
                <a:prstGeom prst="rect">
                  <a:avLst/>
                </a:prstGeom>
                <a:blipFill>
                  <a:blip r:embed="rId8"/>
                  <a:stretch>
                    <a:fillRect r="-2439" b="-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19735F49-B0E7-4353-A4E8-A8012A006FC2}"/>
                    </a:ext>
                  </a:extLst>
                </p:cNvPr>
                <p:cNvSpPr txBox="1"/>
                <p:nvPr/>
              </p:nvSpPr>
              <p:spPr>
                <a:xfrm>
                  <a:off x="5868234" y="4688471"/>
                  <a:ext cx="576019"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𝑙</m:t>
                        </m:r>
                        <m:r>
                          <a:rPr lang="en-US" altLang="zh-CN" sz="1400" b="0" i="1" smtClean="0">
                            <a:latin typeface="Cambria Math" panose="02040503050406030204" pitchFamily="18" charset="0"/>
                            <a:cs typeface="Times New Roman" panose="02020603050405020304" pitchFamily="18" charset="0"/>
                          </a:rPr>
                          <m:t>(</m:t>
                        </m:r>
                        <m:r>
                          <a:rPr lang="en-US" altLang="zh-CN" sz="1400" b="0" i="1" smtClean="0">
                            <a:latin typeface="Cambria Math" panose="02040503050406030204" pitchFamily="18" charset="0"/>
                            <a:cs typeface="Times New Roman" panose="02020603050405020304" pitchFamily="18" charset="0"/>
                          </a:rPr>
                          <m:t>𝑦</m:t>
                        </m:r>
                        <m:r>
                          <a:rPr lang="en-US" altLang="zh-CN" sz="1400" b="0" i="1" smtClean="0">
                            <a:latin typeface="Cambria Math" panose="02040503050406030204" pitchFamily="18" charset="0"/>
                            <a:cs typeface="Times New Roman" panose="02020603050405020304" pitchFamily="18" charset="0"/>
                          </a:rPr>
                          <m:t>)</m:t>
                        </m:r>
                      </m:oMath>
                    </m:oMathPara>
                  </a14:m>
                  <a:endParaRPr lang="zh-CN" altLang="en-US" sz="1400" dirty="0">
                    <a:latin typeface="Times New Roman" panose="02020603050405020304" pitchFamily="18" charset="0"/>
                    <a:cs typeface="Times New Roman" panose="02020603050405020304" pitchFamily="18" charset="0"/>
                  </a:endParaRPr>
                </a:p>
              </p:txBody>
            </p:sp>
          </mc:Choice>
          <mc:Fallback xmlns="">
            <p:sp>
              <p:nvSpPr>
                <p:cNvPr id="44" name="文本框 43">
                  <a:extLst>
                    <a:ext uri="{FF2B5EF4-FFF2-40B4-BE49-F238E27FC236}">
                      <a16:creationId xmlns:a16="http://schemas.microsoft.com/office/drawing/2014/main" id="{19735F49-B0E7-4353-A4E8-A8012A006FC2}"/>
                    </a:ext>
                  </a:extLst>
                </p:cNvPr>
                <p:cNvSpPr txBox="1">
                  <a:spLocks noRot="1" noChangeAspect="1" noMove="1" noResize="1" noEditPoints="1" noAdjustHandles="1" noChangeArrowheads="1" noChangeShapeType="1" noTextEdit="1"/>
                </p:cNvSpPr>
                <p:nvPr/>
              </p:nvSpPr>
              <p:spPr>
                <a:xfrm>
                  <a:off x="5868234" y="4688471"/>
                  <a:ext cx="576019" cy="307777"/>
                </a:xfrm>
                <a:prstGeom prst="rect">
                  <a:avLst/>
                </a:prstGeom>
                <a:blipFill>
                  <a:blip r:embed="rId6"/>
                  <a:stretch>
                    <a:fillRect b="-10000"/>
                  </a:stretch>
                </a:blipFill>
              </p:spPr>
              <p:txBody>
                <a:bodyPr/>
                <a:lstStyle/>
                <a:p>
                  <a:r>
                    <a:rPr lang="zh-CN" altLang="en-US">
                      <a:noFill/>
                    </a:rPr>
                    <a:t> </a:t>
                  </a:r>
                </a:p>
              </p:txBody>
            </p:sp>
          </mc:Fallback>
        </mc:AlternateContent>
        <p:sp>
          <p:nvSpPr>
            <p:cNvPr id="45" name="文本框 44">
              <a:extLst>
                <a:ext uri="{FF2B5EF4-FFF2-40B4-BE49-F238E27FC236}">
                  <a16:creationId xmlns:a16="http://schemas.microsoft.com/office/drawing/2014/main" id="{6A66841E-85F8-4A48-8A3D-CF6C164C6D91}"/>
                </a:ext>
              </a:extLst>
            </p:cNvPr>
            <p:cNvSpPr txBox="1"/>
            <p:nvPr/>
          </p:nvSpPr>
          <p:spPr>
            <a:xfrm>
              <a:off x="5815807" y="5246867"/>
              <a:ext cx="246916" cy="307777"/>
            </a:xfrm>
            <a:prstGeom prst="rect">
              <a:avLst/>
            </a:prstGeom>
            <a:noFill/>
          </p:spPr>
          <p:txBody>
            <a:bodyPr wrap="square">
              <a:spAutoFit/>
            </a:bodyPr>
            <a:lstStyle/>
            <a:p>
              <a:r>
                <a:rPr lang="en-US" altLang="zh-CN" sz="1400" b="0" i="0" dirty="0">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p:txBody>
        </p:sp>
      </p:grpSp>
      <p:sp>
        <p:nvSpPr>
          <p:cNvPr id="46" name="文本框 45">
            <a:extLst>
              <a:ext uri="{FF2B5EF4-FFF2-40B4-BE49-F238E27FC236}">
                <a16:creationId xmlns:a16="http://schemas.microsoft.com/office/drawing/2014/main" id="{E1316BF0-831D-4AC2-8CA3-A80C00ED4345}"/>
              </a:ext>
            </a:extLst>
          </p:cNvPr>
          <p:cNvSpPr txBox="1"/>
          <p:nvPr/>
        </p:nvSpPr>
        <p:spPr>
          <a:xfrm>
            <a:off x="7615962" y="6095935"/>
            <a:ext cx="534948" cy="338554"/>
          </a:xfrm>
          <a:prstGeom prst="rect">
            <a:avLst/>
          </a:prstGeom>
          <a:noFill/>
        </p:spPr>
        <p:txBody>
          <a:bodyPr wrap="square">
            <a:spAutoFit/>
          </a:bodyPr>
          <a:lstStyle/>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(b)</a:t>
            </a:r>
            <a:endParaRPr lang="zh-CN" altLang="en-US" sz="1600" dirty="0"/>
          </a:p>
        </p:txBody>
      </p:sp>
      <p:cxnSp>
        <p:nvCxnSpPr>
          <p:cNvPr id="47" name="直接连接符 46">
            <a:extLst>
              <a:ext uri="{FF2B5EF4-FFF2-40B4-BE49-F238E27FC236}">
                <a16:creationId xmlns:a16="http://schemas.microsoft.com/office/drawing/2014/main" id="{A9D40D59-5665-471A-9278-7FC1DFDF51FE}"/>
              </a:ext>
            </a:extLst>
          </p:cNvPr>
          <p:cNvCxnSpPr/>
          <p:nvPr/>
        </p:nvCxnSpPr>
        <p:spPr>
          <a:xfrm>
            <a:off x="6978367" y="5625913"/>
            <a:ext cx="432048"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2090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5</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7BFD0B64-23DC-4A8A-AB5C-81078D82388B}"/>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Huang, Yujia, J. Zico Kolter. Training Certifiably Robust Neural Networks with Efficient Local Lipschitz Bounds. NIPS. 2021.</a:t>
            </a:r>
            <a:endPar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4991816"/>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已有基于局部 </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Lipschitz </a:t>
            </a: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常数界限的鲁棒方案 </a:t>
            </a:r>
            <a:endPar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局部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Lipschitz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常数的上限（局部 </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Lispschitz</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界限）是确定分类器鲁棒性的关键属性。</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为神经网络找到一个</a:t>
            </a:r>
            <a:r>
              <a:rPr lang="zh-CN" altLang="en-US" sz="16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精确的</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局部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Lipschitz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常数通常是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NP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难的，因此大多数工作都集中在找到一个</a:t>
            </a:r>
            <a:r>
              <a:rPr lang="zh-CN" altLang="en-US" sz="16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合理的</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上限。 </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Hein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发现局部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Lipschitz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界限可能比全局界限更严格，并能提供更好的鲁棒性证明。</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即第一篇</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Formal guarantees )</a:t>
            </a:r>
          </a:p>
          <a:p>
            <a:pPr marL="342900" indent="-342900">
              <a:lnSpc>
                <a:spcPts val="2200"/>
              </a:lnSpc>
              <a:spcAft>
                <a:spcPts val="600"/>
              </a:spcAft>
              <a:buFont typeface="Wingdings" panose="05000000000000000000" pitchFamily="2" charset="2"/>
              <a:buChar char="Ø"/>
            </a:pP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RecurJac</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是一种递归算法，它使用基于</a:t>
            </a:r>
            <a:r>
              <a:rPr lang="zh-CN" altLang="en-US" sz="16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边界传播</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的方法分析神经网络中的局部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Lipschitz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常数。 </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FastLip</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是 </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RecurJac</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的一种特殊且较弱的形式。</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Fazlyab</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使用更强的</a:t>
            </a:r>
            <a:r>
              <a:rPr lang="zh-CN" altLang="en-US" sz="16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半定松弛</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来计算局部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Lipschitz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常数的更紧密界限。 </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Jordan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将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Lipschitz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的计算公式化为</a:t>
            </a:r>
            <a:r>
              <a:rPr lang="zh-CN" altLang="en-US" sz="16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混合整数线性规划 </a:t>
            </a:r>
            <a:r>
              <a:rPr lang="en-US" altLang="zh-CN" sz="16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(MILP)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问题，能够求解</a:t>
            </a:r>
            <a:r>
              <a:rPr lang="zh-CN" altLang="en-US" sz="16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精确的</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局部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Lipschitz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常数。</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l"/>
            </a:pP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缺点</a:t>
            </a:r>
            <a:endPar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尽管可以获得紧凑和合理的局部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Lipschitz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常数，但都没有被证明可以</a:t>
            </a: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有效地训练一个高效率和可扩展性的可证明鲁棒网络</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Related Work</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2747308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6</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7BFD0B64-23DC-4A8A-AB5C-81078D82388B}"/>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Huang, Yujia, J. Zico Kolter. Training Certifiably Robust Neural Networks with Efficient Local Lipschitz Bounds. NIPS. 2021.</a:t>
            </a:r>
            <a:endPar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4991816"/>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已有使用 </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Lipschitz </a:t>
                </a: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常数进行可证明鲁棒训练的方案</a:t>
                </a:r>
                <a:endPar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标准训练的网络具有</a:t>
                </a:r>
                <a:r>
                  <a:rPr lang="zh-CN" altLang="en-US" sz="16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非常大的全局 </a:t>
                </a:r>
                <a:r>
                  <a:rPr lang="en-US" altLang="zh-CN" sz="16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Lipschitz </a:t>
                </a:r>
                <a:r>
                  <a:rPr lang="zh-CN" altLang="en-US" sz="16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常数界限</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，因此大多数工作都通过训练网络以</a:t>
                </a:r>
                <a:r>
                  <a:rPr lang="zh-CN" altLang="en-US" sz="16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鼓励较小的 </a:t>
                </a:r>
                <a:r>
                  <a:rPr lang="en-US" altLang="zh-CN" sz="16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Lipschitz </a:t>
                </a:r>
                <a:r>
                  <a:rPr lang="zh-CN" altLang="en-US" sz="16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界限</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Cisse</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设计了</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Lipschitz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常数为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的具有正交权重的网络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(Parseval networks)</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缺点：过于严格，后来的工作大多</a:t>
                </a:r>
                <a:r>
                  <a:rPr lang="zh-CN" altLang="en-US" sz="16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使用幂迭代来获得每层诱导范数</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，其乘积是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Lipschitz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常数。 </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Lipschitz Margin Training (LMT)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和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Globally-Robust Neural Networks (</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Gloro</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都通过全局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Lipschitz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常数限制最差</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margin</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的上届。 </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LMT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将最差</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margin</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添加到除</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ground truth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类别外的所有类别分量来构建一个新的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logit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Gloro</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构造一个比原始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logit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向量多一个类别的新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logit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，以确定输入是否可以被认证。</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缺点：没有利用可用的</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local</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信息来收紧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Lipschitz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界限并提高认证的稳健性。</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marR="0" indent="-342900" fontAlgn="auto">
                  <a:lnSpc>
                    <a:spcPts val="2200"/>
                  </a:lnSpc>
                  <a:spcBef>
                    <a:spcPts val="0"/>
                  </a:spcBef>
                  <a:spcAft>
                    <a:spcPts val="600"/>
                  </a:spcAft>
                  <a:buFont typeface="Wingdings" panose="05000000000000000000" pitchFamily="2" charset="2"/>
                  <a:buChar char="Ø"/>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盒约束传播（</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BCP</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）通过区间边界传播充分考虑</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local</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信息，实现比基于全局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Lipschitz</a:t>
                </a:r>
                <a:r>
                  <a:rPr lang="zh-CN" altLang="en-US" sz="1600" dirty="0">
                    <a:latin typeface="Times New Roman" panose="02020603050405020304" pitchFamily="18" charset="0"/>
                    <a:cs typeface="Times New Roman" panose="02020603050405020304" pitchFamily="18" charset="0"/>
                  </a:rPr>
                  <a:t>更紧密</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的外部边界。</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韩国人 两个约束</a:t>
                </a:r>
                <a14:m>
                  <m:oMath xmlns:m="http://schemas.openxmlformats.org/officeDocument/2006/math">
                    <m:r>
                      <a:rPr lang="en-US" altLang="zh-CN" sz="1600">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ball/box outer bounds)</a:t>
                </a: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缺点：虽然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box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传播考虑了</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local</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信息，但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ball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传播仍然使用全局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Lipschitz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常数，说明其改进仍然有限，且在干净测试集上的分类精度低。</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5F442098-994D-4399-BFD4-AA51DCF78EC3}"/>
                  </a:ext>
                </a:extLst>
              </p:cNvPr>
              <p:cNvSpPr txBox="1">
                <a:spLocks noRot="1" noChangeAspect="1" noMove="1" noResize="1" noEditPoints="1" noAdjustHandles="1" noChangeArrowheads="1" noChangeShapeType="1" noTextEdit="1"/>
              </p:cNvSpPr>
              <p:nvPr/>
            </p:nvSpPr>
            <p:spPr>
              <a:xfrm>
                <a:off x="564617" y="1574790"/>
                <a:ext cx="7967823" cy="4991816"/>
              </a:xfrm>
              <a:prstGeom prst="rect">
                <a:avLst/>
              </a:prstGeom>
              <a:blipFill>
                <a:blip r:embed="rId3"/>
                <a:stretch>
                  <a:fillRect l="-306" t="-366" r="-1989" b="-488"/>
                </a:stretch>
              </a:blipFill>
            </p:spPr>
            <p:txBody>
              <a:bodyPr/>
              <a:lstStyle/>
              <a:p>
                <a:r>
                  <a:rPr lang="zh-CN" altLang="en-US">
                    <a:noFill/>
                  </a:rPr>
                  <a:t> </a:t>
                </a:r>
              </a:p>
            </p:txBody>
          </p:sp>
        </mc:Fallback>
      </mc:AlternateContent>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Related Work</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3496543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7</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7BFD0B64-23DC-4A8A-AB5C-81078D82388B}"/>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Huang, Yujia, J. Zico Kolter. Training Certifiably Robust Neural Networks with Efficient Local Lipschitz Bounds. NIPS. 2021.</a:t>
            </a:r>
            <a:endPar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4147930"/>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其它可验证防御方案</a:t>
                </a: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针对</a:t>
                </a:r>
                <a14:m>
                  <m:oMath xmlns:m="http://schemas.openxmlformats.org/officeDocument/2006/math">
                    <m:sSub>
                      <m:sSubPr>
                        <m:ctrlPr>
                          <a:rPr lang="en-US" altLang="zh-CN" sz="1600" b="0" i="1" smtClean="0">
                            <a:solidFill>
                              <a:srgbClr val="C0000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b="0" i="1" smtClean="0">
                            <a:solidFill>
                              <a:srgbClr val="C00000"/>
                            </a:solidFill>
                            <a:latin typeface="Cambria Math" panose="02040503050406030204" pitchFamily="18" charset="0"/>
                            <a:ea typeface="宋体" panose="02010600030101010101" pitchFamily="2" charset="-122"/>
                            <a:cs typeface="Times New Roman" panose="02020603050405020304" pitchFamily="18" charset="0"/>
                          </a:rPr>
                          <m:t>𝑙</m:t>
                        </m:r>
                      </m:e>
                      <m:sub>
                        <m:r>
                          <a:rPr lang="en-US" altLang="zh-CN" sz="1600" b="0" i="1" smtClean="0">
                            <a:solidFill>
                              <a:srgbClr val="C00000"/>
                            </a:solidFill>
                            <a:latin typeface="Cambria Math" panose="02040503050406030204" pitchFamily="18" charset="0"/>
                            <a:ea typeface="宋体" panose="02010600030101010101" pitchFamily="2" charset="-122"/>
                            <a:cs typeface="Times New Roman" panose="02020603050405020304" pitchFamily="18" charset="0"/>
                          </a:rPr>
                          <m:t>∞</m:t>
                        </m:r>
                      </m:sub>
                    </m:sSub>
                  </m:oMath>
                </a14:m>
                <a:r>
                  <a:rPr lang="zh-CN" altLang="en-US" sz="16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范数有界输入</a:t>
                </a:r>
                <a:r>
                  <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即</a:t>
                </a:r>
                <a14:m>
                  <m:oMath xmlns:m="http://schemas.openxmlformats.org/officeDocument/2006/math">
                    <m:sSub>
                      <m:sSubPr>
                        <m:ctrlPr>
                          <a:rPr lang="en-US" altLang="zh-CN" sz="1600" i="1">
                            <a:solidFill>
                              <a:schemeClr val="tx1"/>
                            </a:solidFill>
                            <a:latin typeface="Cambria Math" panose="02040503050406030204" pitchFamily="18" charset="0"/>
                            <a:cs typeface="Times New Roman" panose="02020603050405020304" pitchFamily="18" charset="0"/>
                          </a:rPr>
                        </m:ctrlPr>
                      </m:sSubPr>
                      <m:e>
                        <m:r>
                          <a:rPr lang="en-US" altLang="zh-CN" sz="1600" i="1">
                            <a:solidFill>
                              <a:schemeClr val="tx1"/>
                            </a:solidFill>
                            <a:latin typeface="Cambria Math" panose="02040503050406030204" pitchFamily="18" charset="0"/>
                            <a:cs typeface="Times New Roman" panose="02020603050405020304" pitchFamily="18" charset="0"/>
                          </a:rPr>
                          <m:t>𝑙</m:t>
                        </m:r>
                      </m:e>
                      <m:sub>
                        <m:r>
                          <a:rPr lang="en-US" altLang="zh-CN" sz="1600" i="1">
                            <a:solidFill>
                              <a:schemeClr val="tx1"/>
                            </a:solidFill>
                            <a:latin typeface="Cambria Math" panose="02040503050406030204" pitchFamily="18" charset="0"/>
                            <a:cs typeface="Times New Roman" panose="02020603050405020304" pitchFamily="18" charset="0"/>
                          </a:rPr>
                          <m:t>∞</m:t>
                        </m:r>
                      </m:sub>
                    </m:sSub>
                  </m:oMath>
                </a14:m>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对抗样本</a:t>
                </a:r>
                <a:r>
                  <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除</a:t>
                </a:r>
                <a:r>
                  <a:rPr lang="en-US" altLang="zh-CN" sz="1600" dirty="0">
                    <a:latin typeface="Times New Roman" panose="02020603050405020304" pitchFamily="18" charset="0"/>
                    <a:cs typeface="Times New Roman" panose="02020603050405020304" pitchFamily="18" charset="0"/>
                  </a:rPr>
                  <a:t>Lipschitz</a:t>
                </a:r>
                <a:r>
                  <a:rPr lang="zh-CN" altLang="en-US"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最流行的可认证防御还有凸外对抗多面体 </a:t>
                </a:r>
                <a:r>
                  <a:rPr lang="en-US" altLang="zh-CN" sz="1600" dirty="0">
                    <a:latin typeface="Times New Roman" panose="02020603050405020304" pitchFamily="18" charset="0"/>
                    <a:cs typeface="Times New Roman" panose="02020603050405020304" pitchFamily="18" charset="0"/>
                  </a:rPr>
                  <a:t>(convex outer adversarial polytope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和抽象解释</a:t>
                </a:r>
                <a:r>
                  <a:rPr lang="en-US" altLang="zh-CN" sz="1600" dirty="0">
                    <a:latin typeface="Times New Roman" panose="02020603050405020304" pitchFamily="18" charset="0"/>
                    <a:cs typeface="Times New Roman" panose="02020603050405020304" pitchFamily="18" charset="0"/>
                  </a:rPr>
                  <a:t>(abstract interpretation)</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，使用神经网络的线性松弛来计算最后一层的外界。</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缺点：凸松弛相对昂贵，训练起来很慢。</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区间边界传播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(IBP)</a:t>
                </a:r>
                <a:r>
                  <a:rPr lang="zh-CN" altLang="en-US" sz="1600" dirty="0">
                    <a:latin typeface="Times New Roman" panose="02020603050405020304" pitchFamily="18" charset="0"/>
                    <a:cs typeface="Times New Roman" panose="02020603050405020304" pitchFamily="18" charset="0"/>
                  </a:rPr>
                  <a:t>是一种</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简单而快速的可验证防御。</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缺点：一般网络的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IBP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界限非常松散，良好的性能依赖于适当的超参数。</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CROWN-IBP</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在前向边界传播中使用</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IBP</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边界，在后向边界传播中使用线性松弛边。</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Zhouxing</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Shi</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通过初始化和热身阶段改进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IBP</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，以加速了训练。</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随机平滑也是一种能证明</a:t>
                </a:r>
                <a14:m>
                  <m:oMath xmlns:m="http://schemas.openxmlformats.org/officeDocument/2006/math">
                    <m:sSub>
                      <m:sSub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𝑙</m:t>
                        </m:r>
                      </m:e>
                      <m:sub>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范数鲁棒性的</a:t>
                </a:r>
                <a:r>
                  <a:rPr lang="zh-CN" altLang="en-US" sz="1600" dirty="0">
                    <a:latin typeface="Times New Roman" panose="02020603050405020304" pitchFamily="18" charset="0"/>
                    <a:cs typeface="Times New Roman" panose="02020603050405020304" pitchFamily="18" charset="0"/>
                  </a:rPr>
                  <a:t>概率方法</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Salman</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通过对抗训练进一步提高了随机平滑的性能</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5F442098-994D-4399-BFD4-AA51DCF78EC3}"/>
                  </a:ext>
                </a:extLst>
              </p:cNvPr>
              <p:cNvSpPr txBox="1">
                <a:spLocks noRot="1" noChangeAspect="1" noMove="1" noResize="1" noEditPoints="1" noAdjustHandles="1" noChangeArrowheads="1" noChangeShapeType="1" noTextEdit="1"/>
              </p:cNvSpPr>
              <p:nvPr/>
            </p:nvSpPr>
            <p:spPr>
              <a:xfrm>
                <a:off x="564617" y="1574790"/>
                <a:ext cx="7967823" cy="4147930"/>
              </a:xfrm>
              <a:prstGeom prst="rect">
                <a:avLst/>
              </a:prstGeom>
              <a:blipFill>
                <a:blip r:embed="rId3"/>
                <a:stretch>
                  <a:fillRect l="-306" t="-441"/>
                </a:stretch>
              </a:blipFill>
            </p:spPr>
            <p:txBody>
              <a:bodyPr/>
              <a:lstStyle/>
              <a:p>
                <a:r>
                  <a:rPr lang="zh-CN" altLang="en-US">
                    <a:noFill/>
                  </a:rPr>
                  <a:t> </a:t>
                </a:r>
              </a:p>
            </p:txBody>
          </p:sp>
        </mc:Fallback>
      </mc:AlternateContent>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Related Work</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3955920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8</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7BFD0B64-23DC-4A8A-AB5C-81078D82388B}"/>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Huang, Yujia, J. Zico Kolter. Training Certifiably Robust Neural Networks with Efficient Local Lipschitz Bounds. NIPS. 2021.</a:t>
            </a:r>
            <a:endPar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5019964"/>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Notation</a:t>
            </a:r>
          </a:p>
          <a:p>
            <a:pPr marL="342900" indent="-342900">
              <a:lnSpc>
                <a:spcPts val="2200"/>
              </a:lnSpc>
              <a:spcAft>
                <a:spcPts val="600"/>
              </a:spcAft>
              <a:buFont typeface="Wingdings" panose="05000000000000000000" pitchFamily="2" charset="2"/>
              <a:buChar char="l"/>
            </a:pPr>
            <a:endPar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l"/>
            </a:pPr>
            <a:endPar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l"/>
            </a:pPr>
            <a:endPar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l"/>
            </a:pPr>
            <a:endPar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l"/>
            </a:pPr>
            <a:endPar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l"/>
            </a:pPr>
            <a:endPar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l"/>
            </a:pPr>
            <a:endPar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l"/>
            </a:pPr>
            <a:endPar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l"/>
            </a:pPr>
            <a:endPar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l"/>
            </a:pPr>
            <a:endPar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l"/>
            </a:pPr>
            <a:endPar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buFont typeface="Wingdings" panose="05000000000000000000" pitchFamily="2" charset="2"/>
              <a:buChar char="l"/>
            </a:pP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Global Lipschitz bound</a:t>
            </a:r>
            <a:endPar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Method</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mc:AlternateContent xmlns:mc="http://schemas.openxmlformats.org/markup-compatibility/2006" xmlns:a14="http://schemas.microsoft.com/office/drawing/2010/main">
        <mc:Choice Requires="a14">
          <p:graphicFrame>
            <p:nvGraphicFramePr>
              <p:cNvPr id="8" name="表格 4">
                <a:extLst>
                  <a:ext uri="{FF2B5EF4-FFF2-40B4-BE49-F238E27FC236}">
                    <a16:creationId xmlns:a16="http://schemas.microsoft.com/office/drawing/2014/main" id="{6F25259A-EF68-48B0-A787-2437EC5A90D4}"/>
                  </a:ext>
                </a:extLst>
              </p:cNvPr>
              <p:cNvGraphicFramePr>
                <a:graphicFrameLocks noGrp="1"/>
              </p:cNvGraphicFramePr>
              <p:nvPr>
                <p:extLst>
                  <p:ext uri="{D42A27DB-BD31-4B8C-83A1-F6EECF244321}">
                    <p14:modId xmlns:p14="http://schemas.microsoft.com/office/powerpoint/2010/main" val="128403060"/>
                  </p:ext>
                </p:extLst>
              </p:nvPr>
            </p:nvGraphicFramePr>
            <p:xfrm>
              <a:off x="683568" y="1943472"/>
              <a:ext cx="7776864" cy="2141094"/>
            </p:xfrm>
            <a:graphic>
              <a:graphicData uri="http://schemas.openxmlformats.org/drawingml/2006/table">
                <a:tbl>
                  <a:tblPr firstRow="1" bandRow="1">
                    <a:tableStyleId>{5C22544A-7EE6-4342-B048-85BDC9FD1C3A}</a:tableStyleId>
                  </a:tblPr>
                  <a:tblGrid>
                    <a:gridCol w="2160240">
                      <a:extLst>
                        <a:ext uri="{9D8B030D-6E8A-4147-A177-3AD203B41FA5}">
                          <a16:colId xmlns:a16="http://schemas.microsoft.com/office/drawing/2014/main" val="2089041378"/>
                        </a:ext>
                      </a:extLst>
                    </a:gridCol>
                    <a:gridCol w="5616624">
                      <a:extLst>
                        <a:ext uri="{9D8B030D-6E8A-4147-A177-3AD203B41FA5}">
                          <a16:colId xmlns:a16="http://schemas.microsoft.com/office/drawing/2014/main" val="3653209446"/>
                        </a:ext>
                      </a:extLst>
                    </a:gridCol>
                  </a:tblGrid>
                  <a:tr h="254085">
                    <a:tc>
                      <a:txBody>
                        <a:bodyPr/>
                        <a:lstStyle/>
                        <a:p>
                          <a:pPr algn="ctr"/>
                          <a:r>
                            <a:rPr lang="en-US" altLang="zh-CN" sz="1400" dirty="0">
                              <a:latin typeface="Times New Roman" panose="02020603050405020304" pitchFamily="18" charset="0"/>
                              <a:cs typeface="Times New Roman" panose="02020603050405020304" pitchFamily="18" charset="0"/>
                            </a:rPr>
                            <a:t>Symbol</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dirty="0">
                              <a:latin typeface="Times New Roman" panose="02020603050405020304" pitchFamily="18" charset="0"/>
                              <a:cs typeface="Times New Roman" panose="02020603050405020304" pitchFamily="18" charset="0"/>
                            </a:rPr>
                            <a:t>Meaning</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02601409"/>
                      </a:ext>
                    </a:extLst>
                  </a:tr>
                  <a:tr h="254085">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m:t>
                                </m:r>
                                <m:d>
                                  <m:dPr>
                                    <m:begChr m:val="|"/>
                                    <m:endChr m:val="|"/>
                                    <m:ctrlPr>
                                      <a:rPr lang="en-US" altLang="zh-CN" sz="1400" b="0" i="1" smtClean="0">
                                        <a:latin typeface="Cambria Math" panose="02040503050406030204" pitchFamily="18" charset="0"/>
                                        <a:cs typeface="Times New Roman" panose="02020603050405020304" pitchFamily="18" charset="0"/>
                                      </a:rPr>
                                    </m:ctrlPr>
                                  </m:dPr>
                                  <m:e>
                                    <m:r>
                                      <a:rPr lang="en-US" altLang="zh-CN" sz="1400" b="0" i="1" smtClean="0">
                                        <a:latin typeface="Cambria Math" panose="02040503050406030204" pitchFamily="18" charset="0"/>
                                        <a:cs typeface="Times New Roman" panose="02020603050405020304" pitchFamily="18" charset="0"/>
                                      </a:rPr>
                                      <m:t>𝑥</m:t>
                                    </m:r>
                                  </m:e>
                                </m:d>
                                <m:r>
                                  <a:rPr lang="en-US" altLang="zh-CN" sz="1400" b="0" i="1" smtClean="0">
                                    <a:latin typeface="Cambria Math" panose="02040503050406030204" pitchFamily="18" charset="0"/>
                                    <a:cs typeface="Times New Roman" panose="02020603050405020304" pitchFamily="18" charset="0"/>
                                  </a:rPr>
                                  <m:t>|</m:t>
                                </m:r>
                              </m:oMath>
                            </m:oMathPara>
                          </a14:m>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l"/>
                          <a:r>
                            <a:rPr lang="en-US" altLang="zh-CN" sz="1400" dirty="0">
                              <a:latin typeface="Times New Roman" panose="02020603050405020304" pitchFamily="18" charset="0"/>
                              <a:cs typeface="Times New Roman" panose="02020603050405020304" pitchFamily="18" charset="0"/>
                            </a:rPr>
                            <a:t>Euclidean norm (</a:t>
                          </a:r>
                          <a14:m>
                            <m:oMath xmlns:m="http://schemas.openxmlformats.org/officeDocument/2006/math">
                              <m:sSub>
                                <m:sSubPr>
                                  <m:ctrlPr>
                                    <a:rPr lang="en-US" altLang="zh-CN" sz="1400" b="0" i="1" smtClean="0">
                                      <a:latin typeface="Cambria Math" panose="02040503050406030204" pitchFamily="18" charset="0"/>
                                      <a:cs typeface="Times New Roman" panose="02020603050405020304" pitchFamily="18" charset="0"/>
                                    </a:rPr>
                                  </m:ctrlPr>
                                </m:sSubPr>
                                <m:e>
                                  <m:r>
                                    <a:rPr lang="en-US" altLang="zh-CN" sz="1400" b="0" i="1" smtClean="0">
                                      <a:latin typeface="Cambria Math" panose="02040503050406030204" pitchFamily="18" charset="0"/>
                                      <a:cs typeface="Times New Roman" panose="02020603050405020304" pitchFamily="18" charset="0"/>
                                    </a:rPr>
                                    <m:t>𝑙</m:t>
                                  </m:r>
                                </m:e>
                                <m:sub>
                                  <m:r>
                                    <a:rPr lang="en-US" altLang="zh-CN" sz="1400" b="0" i="1" smtClean="0">
                                      <a:latin typeface="Cambria Math" panose="02040503050406030204" pitchFamily="18" charset="0"/>
                                      <a:cs typeface="Times New Roman" panose="02020603050405020304" pitchFamily="18" charset="0"/>
                                    </a:rPr>
                                    <m:t>2</m:t>
                                  </m:r>
                                </m:sub>
                              </m:sSub>
                            </m:oMath>
                          </a14:m>
                          <a:r>
                            <a:rPr lang="en-US" altLang="zh-CN" sz="1400" dirty="0">
                              <a:latin typeface="Times New Roman" panose="02020603050405020304" pitchFamily="18" charset="0"/>
                              <a:cs typeface="Times New Roman" panose="02020603050405020304" pitchFamily="18" charset="0"/>
                            </a:rPr>
                            <a:t>) of a vector </a:t>
                          </a:r>
                          <a14:m>
                            <m:oMath xmlns:m="http://schemas.openxmlformats.org/officeDocument/2006/math">
                              <m:r>
                                <a:rPr lang="en-US" altLang="zh-CN" sz="1400" i="1" dirty="0" smtClean="0">
                                  <a:latin typeface="Cambria Math" panose="02040503050406030204" pitchFamily="18" charset="0"/>
                                  <a:cs typeface="Times New Roman" panose="02020603050405020304" pitchFamily="18" charset="0"/>
                                </a:rPr>
                                <m:t>𝑥</m:t>
                              </m:r>
                            </m:oMath>
                          </a14:m>
                          <a:r>
                            <a:rPr lang="en-US" altLang="zh-CN" sz="1400" dirty="0">
                              <a:latin typeface="Times New Roman" panose="02020603050405020304" pitchFamily="18" charset="0"/>
                              <a:cs typeface="Times New Roman" panose="02020603050405020304" pitchFamily="18" charset="0"/>
                            </a:rPr>
                            <a:t> </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36714793"/>
                      </a:ext>
                    </a:extLst>
                  </a:tr>
                  <a:tr h="254085">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m:t>
                                </m:r>
                                <m:d>
                                  <m:dPr>
                                    <m:begChr m:val="|"/>
                                    <m:endChr m:val="|"/>
                                    <m:ctrlPr>
                                      <a:rPr lang="en-US" altLang="zh-CN" sz="1400" b="0" i="1" smtClean="0">
                                        <a:latin typeface="Cambria Math" panose="02040503050406030204" pitchFamily="18" charset="0"/>
                                        <a:cs typeface="Times New Roman" panose="02020603050405020304" pitchFamily="18" charset="0"/>
                                      </a:rPr>
                                    </m:ctrlPr>
                                  </m:dPr>
                                  <m:e>
                                    <m:r>
                                      <a:rPr lang="en-US" altLang="zh-CN" sz="1400" b="0" i="1" smtClean="0">
                                        <a:latin typeface="Cambria Math" panose="02040503050406030204" pitchFamily="18" charset="0"/>
                                        <a:cs typeface="Times New Roman" panose="02020603050405020304" pitchFamily="18" charset="0"/>
                                      </a:rPr>
                                      <m:t>𝐴</m:t>
                                    </m:r>
                                  </m:e>
                                </m:d>
                                <m:r>
                                  <a:rPr lang="en-US" altLang="zh-CN" sz="1400" b="0" i="1" smtClean="0">
                                    <a:latin typeface="Cambria Math" panose="02040503050406030204" pitchFamily="18" charset="0"/>
                                    <a:cs typeface="Times New Roman" panose="02020603050405020304" pitchFamily="18" charset="0"/>
                                  </a:rPr>
                                  <m:t>|</m:t>
                                </m:r>
                              </m:oMath>
                            </m:oMathPara>
                          </a14:m>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l"/>
                          <a:r>
                            <a:rPr lang="en-US" altLang="zh-CN" sz="1400" dirty="0">
                              <a:latin typeface="Times New Roman" panose="02020603050405020304" pitchFamily="18" charset="0"/>
                              <a:cs typeface="Times New Roman" panose="02020603050405020304" pitchFamily="18" charset="0"/>
                            </a:rPr>
                            <a:t>Spectral norm (</a:t>
                          </a:r>
                          <a14:m>
                            <m:oMath xmlns:m="http://schemas.openxmlformats.org/officeDocument/2006/math">
                              <m:sSub>
                                <m:sSubPr>
                                  <m:ctrlPr>
                                    <a:rPr lang="en-US" altLang="zh-CN" sz="1400" b="0" i="1" smtClean="0">
                                      <a:latin typeface="Cambria Math" panose="02040503050406030204" pitchFamily="18" charset="0"/>
                                      <a:cs typeface="Times New Roman" panose="02020603050405020304" pitchFamily="18" charset="0"/>
                                    </a:rPr>
                                  </m:ctrlPr>
                                </m:sSubPr>
                                <m:e>
                                  <m:r>
                                    <a:rPr lang="en-US" altLang="zh-CN" sz="1400" b="0" i="1" smtClean="0">
                                      <a:latin typeface="Cambria Math" panose="02040503050406030204" pitchFamily="18" charset="0"/>
                                      <a:cs typeface="Times New Roman" panose="02020603050405020304" pitchFamily="18" charset="0"/>
                                    </a:rPr>
                                    <m:t>𝑙</m:t>
                                  </m:r>
                                </m:e>
                                <m:sub>
                                  <m:r>
                                    <a:rPr lang="en-US" altLang="zh-CN" sz="1400" b="0" i="1" smtClean="0">
                                      <a:latin typeface="Cambria Math" panose="02040503050406030204" pitchFamily="18" charset="0"/>
                                      <a:cs typeface="Times New Roman" panose="02020603050405020304" pitchFamily="18" charset="0"/>
                                    </a:rPr>
                                    <m:t>2</m:t>
                                  </m:r>
                                </m:sub>
                              </m:sSub>
                            </m:oMath>
                          </a14:m>
                          <a:r>
                            <a:rPr lang="en-US" altLang="zh-CN" sz="1400" dirty="0">
                              <a:latin typeface="Times New Roman" panose="02020603050405020304" pitchFamily="18" charset="0"/>
                              <a:cs typeface="Times New Roman" panose="02020603050405020304" pitchFamily="18" charset="0"/>
                            </a:rPr>
                            <a:t>) of matrix </a:t>
                          </a:r>
                          <a14:m>
                            <m:oMath xmlns:m="http://schemas.openxmlformats.org/officeDocument/2006/math">
                              <m:r>
                                <a:rPr lang="en-US" altLang="zh-CN" sz="1400" i="1" dirty="0" smtClean="0">
                                  <a:latin typeface="Cambria Math" panose="02040503050406030204" pitchFamily="18" charset="0"/>
                                  <a:cs typeface="Times New Roman" panose="02020603050405020304" pitchFamily="18" charset="0"/>
                                </a:rPr>
                                <m:t>𝐴</m:t>
                              </m:r>
                            </m:oMath>
                          </a14:m>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9257723"/>
                      </a:ext>
                    </a:extLst>
                  </a:tr>
                  <a:tr h="254085">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cs typeface="Times New Roman" panose="02020603050405020304" pitchFamily="18" charset="0"/>
                                      </a:rPr>
                                    </m:ctrlPr>
                                  </m:sSubPr>
                                  <m:e>
                                    <m:r>
                                      <a:rPr lang="en-US" altLang="zh-CN" sz="1400" b="0" i="1" smtClean="0">
                                        <a:latin typeface="Cambria Math" panose="02040503050406030204" pitchFamily="18" charset="0"/>
                                        <a:cs typeface="Times New Roman" panose="02020603050405020304" pitchFamily="18" charset="0"/>
                                      </a:rPr>
                                      <m:t>𝑥</m:t>
                                    </m:r>
                                  </m:e>
                                  <m:sub>
                                    <m:r>
                                      <a:rPr lang="en-US" altLang="zh-CN" sz="1400" b="0" i="1" smtClean="0">
                                        <a:latin typeface="Cambria Math" panose="02040503050406030204" pitchFamily="18" charset="0"/>
                                        <a:cs typeface="Times New Roman" panose="02020603050405020304" pitchFamily="18" charset="0"/>
                                      </a:rPr>
                                      <m:t>𝑖</m:t>
                                    </m:r>
                                  </m:sub>
                                </m:sSub>
                              </m:oMath>
                            </m:oMathPara>
                          </a14:m>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l"/>
                          <a14:m>
                            <m:oMath xmlns:m="http://schemas.openxmlformats.org/officeDocument/2006/math">
                              <m:r>
                                <a:rPr lang="en-US" altLang="zh-CN" sz="1400" i="1" dirty="0" smtClean="0">
                                  <a:latin typeface="Cambria Math" panose="02040503050406030204" pitchFamily="18" charset="0"/>
                                  <a:cs typeface="Times New Roman" panose="02020603050405020304" pitchFamily="18" charset="0"/>
                                </a:rPr>
                                <m:t>𝑖</m:t>
                              </m:r>
                            </m:oMath>
                          </a14:m>
                          <a:r>
                            <a:rPr lang="en-US" altLang="zh-CN" sz="1400" dirty="0" err="1">
                              <a:latin typeface="Times New Roman" panose="02020603050405020304" pitchFamily="18" charset="0"/>
                              <a:cs typeface="Times New Roman" panose="02020603050405020304" pitchFamily="18" charset="0"/>
                            </a:rPr>
                            <a:t>-th</a:t>
                          </a:r>
                          <a:r>
                            <a:rPr lang="en-US" altLang="zh-CN" sz="1400" dirty="0">
                              <a:latin typeface="Times New Roman" panose="02020603050405020304" pitchFamily="18" charset="0"/>
                              <a:cs typeface="Times New Roman" panose="02020603050405020304" pitchFamily="18" charset="0"/>
                            </a:rPr>
                            <a:t> element of </a:t>
                          </a:r>
                          <a14:m>
                            <m:oMath xmlns:m="http://schemas.openxmlformats.org/officeDocument/2006/math">
                              <m:r>
                                <a:rPr lang="en-US" altLang="zh-CN" sz="1400" i="1" dirty="0" smtClean="0">
                                  <a:latin typeface="Cambria Math" panose="02040503050406030204" pitchFamily="18" charset="0"/>
                                  <a:cs typeface="Times New Roman" panose="02020603050405020304" pitchFamily="18" charset="0"/>
                                </a:rPr>
                                <m:t>𝑥</m:t>
                              </m:r>
                            </m:oMath>
                          </a14:m>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13279858"/>
                      </a:ext>
                    </a:extLst>
                  </a:tr>
                  <a:tr h="254085">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𝐿</m:t>
                                </m:r>
                                <m:sSup>
                                  <m:sSupPr>
                                    <m:ctrlPr>
                                      <a:rPr lang="en-US" altLang="zh-CN" sz="1400" b="0" i="1" smtClean="0">
                                        <a:latin typeface="Cambria Math" panose="02040503050406030204" pitchFamily="18" charset="0"/>
                                        <a:cs typeface="Times New Roman" panose="02020603050405020304" pitchFamily="18" charset="0"/>
                                      </a:rPr>
                                    </m:ctrlPr>
                                  </m:sSupPr>
                                  <m:e>
                                    <m:r>
                                      <a:rPr lang="en-US" altLang="zh-CN" sz="1400" b="0" i="1" smtClean="0">
                                        <a:latin typeface="Cambria Math" panose="02040503050406030204" pitchFamily="18" charset="0"/>
                                        <a:cs typeface="Times New Roman" panose="02020603050405020304" pitchFamily="18" charset="0"/>
                                      </a:rPr>
                                      <m:t>𝐵</m:t>
                                    </m:r>
                                  </m:e>
                                  <m:sup>
                                    <m:r>
                                      <a:rPr lang="en-US" altLang="zh-CN" sz="1400" b="0" i="1" smtClean="0">
                                        <a:latin typeface="Cambria Math" panose="02040503050406030204" pitchFamily="18" charset="0"/>
                                        <a:cs typeface="Times New Roman" panose="02020603050405020304" pitchFamily="18" charset="0"/>
                                      </a:rPr>
                                      <m:t>𝑙</m:t>
                                    </m:r>
                                  </m:sup>
                                </m:sSup>
                              </m:oMath>
                            </m:oMathPara>
                          </a14:m>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l"/>
                          <a:r>
                            <a:rPr lang="en-US" altLang="zh-CN" sz="1400" dirty="0">
                              <a:latin typeface="Times New Roman" panose="02020603050405020304" pitchFamily="18" charset="0"/>
                              <a:cs typeface="Times New Roman" panose="02020603050405020304" pitchFamily="18" charset="0"/>
                            </a:rPr>
                            <a:t>lower bounds of pre-</a:t>
                          </a:r>
                          <a:r>
                            <a:rPr lang="en-US" altLang="zh-CN" sz="1400" dirty="0" err="1">
                              <a:latin typeface="Times New Roman" panose="02020603050405020304" pitchFamily="18" charset="0"/>
                              <a:cs typeface="Times New Roman" panose="02020603050405020304" pitchFamily="18" charset="0"/>
                            </a:rPr>
                            <a:t>ReLU</a:t>
                          </a:r>
                          <a:r>
                            <a:rPr lang="en-US" altLang="zh-CN" sz="1400" dirty="0">
                              <a:latin typeface="Times New Roman" panose="02020603050405020304" pitchFamily="18" charset="0"/>
                              <a:cs typeface="Times New Roman" panose="02020603050405020304" pitchFamily="18" charset="0"/>
                            </a:rPr>
                            <a:t> activation values for layer </a:t>
                          </a:r>
                          <a14:m>
                            <m:oMath xmlns:m="http://schemas.openxmlformats.org/officeDocument/2006/math">
                              <m:r>
                                <a:rPr lang="en-US" altLang="zh-CN" sz="1400" i="1" dirty="0" smtClean="0">
                                  <a:latin typeface="Cambria Math" panose="02040503050406030204" pitchFamily="18" charset="0"/>
                                  <a:cs typeface="Times New Roman" panose="02020603050405020304" pitchFamily="18" charset="0"/>
                                </a:rPr>
                                <m:t>𝑙</m:t>
                              </m:r>
                            </m:oMath>
                          </a14:m>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83748638"/>
                      </a:ext>
                    </a:extLst>
                  </a:tr>
                  <a:tr h="2540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𝑈</m:t>
                                </m:r>
                                <m:sSup>
                                  <m:sSupPr>
                                    <m:ctrlPr>
                                      <a:rPr lang="en-US" altLang="zh-CN" sz="1400" b="0" i="1" smtClean="0">
                                        <a:latin typeface="Cambria Math" panose="02040503050406030204" pitchFamily="18" charset="0"/>
                                        <a:cs typeface="Times New Roman" panose="02020603050405020304" pitchFamily="18" charset="0"/>
                                      </a:rPr>
                                    </m:ctrlPr>
                                  </m:sSupPr>
                                  <m:e>
                                    <m:r>
                                      <a:rPr lang="en-US" altLang="zh-CN" sz="1400" b="0" i="1" smtClean="0">
                                        <a:latin typeface="Cambria Math" panose="02040503050406030204" pitchFamily="18" charset="0"/>
                                        <a:cs typeface="Times New Roman" panose="02020603050405020304" pitchFamily="18" charset="0"/>
                                      </a:rPr>
                                      <m:t>𝐵</m:t>
                                    </m:r>
                                  </m:e>
                                  <m:sup>
                                    <m:r>
                                      <a:rPr lang="en-US" altLang="zh-CN" sz="1400" b="0" i="1" smtClean="0">
                                        <a:latin typeface="Cambria Math" panose="02040503050406030204" pitchFamily="18" charset="0"/>
                                        <a:cs typeface="Times New Roman" panose="02020603050405020304" pitchFamily="18" charset="0"/>
                                      </a:rPr>
                                      <m:t>𝑙</m:t>
                                    </m:r>
                                  </m:sup>
                                </m:sSup>
                              </m:oMath>
                            </m:oMathPara>
                          </a14:m>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l"/>
                          <a:r>
                            <a:rPr lang="en-US" altLang="zh-CN" sz="1400" dirty="0">
                              <a:latin typeface="Times New Roman" panose="02020603050405020304" pitchFamily="18" charset="0"/>
                              <a:cs typeface="Times New Roman" panose="02020603050405020304" pitchFamily="18" charset="0"/>
                            </a:rPr>
                            <a:t>upper bounds of pre-</a:t>
                          </a:r>
                          <a:r>
                            <a:rPr lang="en-US" altLang="zh-CN" sz="1400" dirty="0" err="1">
                              <a:latin typeface="Times New Roman" panose="02020603050405020304" pitchFamily="18" charset="0"/>
                              <a:cs typeface="Times New Roman" panose="02020603050405020304" pitchFamily="18" charset="0"/>
                            </a:rPr>
                            <a:t>ReLU</a:t>
                          </a:r>
                          <a:r>
                            <a:rPr lang="en-US" altLang="zh-CN" sz="1400" dirty="0">
                              <a:latin typeface="Times New Roman" panose="02020603050405020304" pitchFamily="18" charset="0"/>
                              <a:cs typeface="Times New Roman" panose="02020603050405020304" pitchFamily="18" charset="0"/>
                            </a:rPr>
                            <a:t> activation values for layer </a:t>
                          </a:r>
                          <a14:m>
                            <m:oMath xmlns:m="http://schemas.openxmlformats.org/officeDocument/2006/math">
                              <m:r>
                                <a:rPr lang="en-US" altLang="zh-CN" sz="1400" i="1" dirty="0" smtClean="0">
                                  <a:latin typeface="Cambria Math" panose="02040503050406030204" pitchFamily="18" charset="0"/>
                                  <a:cs typeface="Times New Roman" panose="02020603050405020304" pitchFamily="18" charset="0"/>
                                </a:rPr>
                                <m:t>𝑙</m:t>
                              </m:r>
                            </m:oMath>
                          </a14:m>
                          <a:r>
                            <a:rPr lang="en-US" altLang="zh-CN" sz="1400" dirty="0">
                              <a:latin typeface="Times New Roman" panose="02020603050405020304" pitchFamily="18" charset="0"/>
                              <a:cs typeface="Times New Roman" panose="02020603050405020304" pitchFamily="18" charset="0"/>
                            </a:rPr>
                            <a:t> </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6776004"/>
                      </a:ext>
                    </a:extLst>
                  </a:tr>
                  <a:tr h="2540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m:t>
                                </m:r>
                                <m:d>
                                  <m:dPr>
                                    <m:begChr m:val="|"/>
                                    <m:endChr m:val="|"/>
                                    <m:ctrlPr>
                                      <a:rPr lang="en-US" altLang="zh-CN" sz="1400" b="0" i="1" smtClean="0">
                                        <a:latin typeface="Cambria Math" panose="02040503050406030204" pitchFamily="18" charset="0"/>
                                        <a:cs typeface="Times New Roman" panose="02020603050405020304" pitchFamily="18" charset="0"/>
                                      </a:rPr>
                                    </m:ctrlPr>
                                  </m:dPr>
                                  <m:e>
                                    <m:sSub>
                                      <m:sSubPr>
                                        <m:ctrlPr>
                                          <a:rPr lang="en-US" altLang="zh-CN" sz="1400" b="0" i="1" dirty="0" smtClean="0">
                                            <a:latin typeface="Cambria Math" panose="02040503050406030204" pitchFamily="18" charset="0"/>
                                            <a:cs typeface="Times New Roman" panose="02020603050405020304" pitchFamily="18" charset="0"/>
                                          </a:rPr>
                                        </m:ctrlPr>
                                      </m:sSubPr>
                                      <m:e>
                                        <m:r>
                                          <a:rPr lang="en-US" altLang="zh-CN" sz="1400" i="1" dirty="0" smtClean="0">
                                            <a:latin typeface="Cambria Math" panose="02040503050406030204" pitchFamily="18" charset="0"/>
                                            <a:cs typeface="Times New Roman" panose="02020603050405020304" pitchFamily="18" charset="0"/>
                                          </a:rPr>
                                          <m:t>𝑊</m:t>
                                        </m:r>
                                      </m:e>
                                      <m:sub>
                                        <m:r>
                                          <a:rPr lang="en-US" altLang="zh-CN" sz="1400" i="1" dirty="0" smtClean="0">
                                            <a:latin typeface="Cambria Math" panose="02040503050406030204" pitchFamily="18" charset="0"/>
                                            <a:cs typeface="Times New Roman" panose="02020603050405020304" pitchFamily="18" charset="0"/>
                                          </a:rPr>
                                          <m:t>𝑙</m:t>
                                        </m:r>
                                      </m:sub>
                                    </m:sSub>
                                  </m:e>
                                </m:d>
                                <m:r>
                                  <a:rPr lang="en-US" altLang="zh-CN" sz="1400" b="0" i="1" dirty="0" smtClean="0">
                                    <a:latin typeface="Cambria Math" panose="02040503050406030204" pitchFamily="18" charset="0"/>
                                    <a:cs typeface="Times New Roman" panose="02020603050405020304" pitchFamily="18" charset="0"/>
                                  </a:rPr>
                                  <m:t>|</m:t>
                                </m:r>
                              </m:oMath>
                            </m:oMathPara>
                          </a14:m>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l"/>
                          <a:r>
                            <a:rPr lang="en-US" altLang="zh-CN" sz="1400" dirty="0">
                              <a:latin typeface="Times New Roman" panose="02020603050405020304" pitchFamily="18" charset="0"/>
                              <a:cs typeface="Times New Roman" panose="02020603050405020304" pitchFamily="18" charset="0"/>
                            </a:rPr>
                            <a:t>spectral norm (maximum singular value) of the weight matrix </a:t>
                          </a:r>
                          <a14:m>
                            <m:oMath xmlns:m="http://schemas.openxmlformats.org/officeDocument/2006/math">
                              <m:sSub>
                                <m:sSubPr>
                                  <m:ctrlPr>
                                    <a:rPr lang="en-US" altLang="zh-CN" sz="1400" b="0" i="1" dirty="0" smtClean="0">
                                      <a:latin typeface="Cambria Math" panose="02040503050406030204" pitchFamily="18" charset="0"/>
                                      <a:cs typeface="Times New Roman" panose="02020603050405020304" pitchFamily="18" charset="0"/>
                                    </a:rPr>
                                  </m:ctrlPr>
                                </m:sSubPr>
                                <m:e>
                                  <m:r>
                                    <a:rPr lang="en-US" altLang="zh-CN" sz="1400" i="1" dirty="0" smtClean="0">
                                      <a:latin typeface="Cambria Math" panose="02040503050406030204" pitchFamily="18" charset="0"/>
                                      <a:cs typeface="Times New Roman" panose="02020603050405020304" pitchFamily="18" charset="0"/>
                                    </a:rPr>
                                    <m:t>𝑊</m:t>
                                  </m:r>
                                </m:e>
                                <m:sub>
                                  <m:r>
                                    <a:rPr lang="en-US" altLang="zh-CN" sz="1400" i="1" dirty="0" smtClean="0">
                                      <a:latin typeface="Cambria Math" panose="02040503050406030204" pitchFamily="18" charset="0"/>
                                      <a:cs typeface="Times New Roman" panose="02020603050405020304" pitchFamily="18" charset="0"/>
                                    </a:rPr>
                                    <m:t>𝑙</m:t>
                                  </m:r>
                                </m:sub>
                              </m:sSub>
                            </m:oMath>
                          </a14:m>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7775416"/>
                      </a:ext>
                    </a:extLst>
                  </a:tr>
                </a:tbl>
              </a:graphicData>
            </a:graphic>
          </p:graphicFrame>
        </mc:Choice>
        <mc:Fallback xmlns="">
          <p:graphicFrame>
            <p:nvGraphicFramePr>
              <p:cNvPr id="8" name="表格 4">
                <a:extLst>
                  <a:ext uri="{FF2B5EF4-FFF2-40B4-BE49-F238E27FC236}">
                    <a16:creationId xmlns:a16="http://schemas.microsoft.com/office/drawing/2014/main" id="{6F25259A-EF68-48B0-A787-2437EC5A90D4}"/>
                  </a:ext>
                </a:extLst>
              </p:cNvPr>
              <p:cNvGraphicFramePr>
                <a:graphicFrameLocks noGrp="1"/>
              </p:cNvGraphicFramePr>
              <p:nvPr>
                <p:extLst>
                  <p:ext uri="{D42A27DB-BD31-4B8C-83A1-F6EECF244321}">
                    <p14:modId xmlns:p14="http://schemas.microsoft.com/office/powerpoint/2010/main" val="128403060"/>
                  </p:ext>
                </p:extLst>
              </p:nvPr>
            </p:nvGraphicFramePr>
            <p:xfrm>
              <a:off x="683568" y="1943472"/>
              <a:ext cx="7776864" cy="2141094"/>
            </p:xfrm>
            <a:graphic>
              <a:graphicData uri="http://schemas.openxmlformats.org/drawingml/2006/table">
                <a:tbl>
                  <a:tblPr firstRow="1" bandRow="1">
                    <a:tableStyleId>{5C22544A-7EE6-4342-B048-85BDC9FD1C3A}</a:tableStyleId>
                  </a:tblPr>
                  <a:tblGrid>
                    <a:gridCol w="2160240">
                      <a:extLst>
                        <a:ext uri="{9D8B030D-6E8A-4147-A177-3AD203B41FA5}">
                          <a16:colId xmlns:a16="http://schemas.microsoft.com/office/drawing/2014/main" val="2089041378"/>
                        </a:ext>
                      </a:extLst>
                    </a:gridCol>
                    <a:gridCol w="5616624">
                      <a:extLst>
                        <a:ext uri="{9D8B030D-6E8A-4147-A177-3AD203B41FA5}">
                          <a16:colId xmlns:a16="http://schemas.microsoft.com/office/drawing/2014/main" val="3653209446"/>
                        </a:ext>
                      </a:extLst>
                    </a:gridCol>
                  </a:tblGrid>
                  <a:tr h="304800">
                    <a:tc>
                      <a:txBody>
                        <a:bodyPr/>
                        <a:lstStyle/>
                        <a:p>
                          <a:pPr algn="ctr"/>
                          <a:r>
                            <a:rPr lang="en-US" altLang="zh-CN" sz="1400" dirty="0">
                              <a:latin typeface="Times New Roman" panose="02020603050405020304" pitchFamily="18" charset="0"/>
                              <a:cs typeface="Times New Roman" panose="02020603050405020304" pitchFamily="18" charset="0"/>
                            </a:rPr>
                            <a:t>Symbol</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dirty="0">
                              <a:latin typeface="Times New Roman" panose="02020603050405020304" pitchFamily="18" charset="0"/>
                              <a:cs typeface="Times New Roman" panose="02020603050405020304" pitchFamily="18" charset="0"/>
                            </a:rPr>
                            <a:t>Meaning</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02601409"/>
                      </a:ext>
                    </a:extLst>
                  </a:tr>
                  <a:tr h="304800">
                    <a:tc>
                      <a:txBody>
                        <a:bodyPr/>
                        <a:lstStyle/>
                        <a:p>
                          <a:endParaRPr lang="zh-CN"/>
                        </a:p>
                      </a:txBody>
                      <a:tcPr>
                        <a:blipFill>
                          <a:blip r:embed="rId3"/>
                          <a:stretch>
                            <a:fillRect l="-282" t="-100000" r="-261864" b="-513725"/>
                          </a:stretch>
                        </a:blipFill>
                      </a:tcPr>
                    </a:tc>
                    <a:tc>
                      <a:txBody>
                        <a:bodyPr/>
                        <a:lstStyle/>
                        <a:p>
                          <a:endParaRPr lang="zh-CN"/>
                        </a:p>
                      </a:txBody>
                      <a:tcPr>
                        <a:blipFill>
                          <a:blip r:embed="rId3"/>
                          <a:stretch>
                            <a:fillRect l="-38503" t="-100000" r="-542" b="-513725"/>
                          </a:stretch>
                        </a:blipFill>
                      </a:tcPr>
                    </a:tc>
                    <a:extLst>
                      <a:ext uri="{0D108BD9-81ED-4DB2-BD59-A6C34878D82A}">
                        <a16:rowId xmlns:a16="http://schemas.microsoft.com/office/drawing/2014/main" val="2536714793"/>
                      </a:ext>
                    </a:extLst>
                  </a:tr>
                  <a:tr h="304800">
                    <a:tc>
                      <a:txBody>
                        <a:bodyPr/>
                        <a:lstStyle/>
                        <a:p>
                          <a:endParaRPr lang="zh-CN"/>
                        </a:p>
                      </a:txBody>
                      <a:tcPr>
                        <a:blipFill>
                          <a:blip r:embed="rId3"/>
                          <a:stretch>
                            <a:fillRect l="-282" t="-204000" r="-261864" b="-424000"/>
                          </a:stretch>
                        </a:blipFill>
                      </a:tcPr>
                    </a:tc>
                    <a:tc>
                      <a:txBody>
                        <a:bodyPr/>
                        <a:lstStyle/>
                        <a:p>
                          <a:endParaRPr lang="zh-CN"/>
                        </a:p>
                      </a:txBody>
                      <a:tcPr>
                        <a:blipFill>
                          <a:blip r:embed="rId3"/>
                          <a:stretch>
                            <a:fillRect l="-38503" t="-204000" r="-542" b="-424000"/>
                          </a:stretch>
                        </a:blipFill>
                      </a:tcPr>
                    </a:tc>
                    <a:extLst>
                      <a:ext uri="{0D108BD9-81ED-4DB2-BD59-A6C34878D82A}">
                        <a16:rowId xmlns:a16="http://schemas.microsoft.com/office/drawing/2014/main" val="3479257723"/>
                      </a:ext>
                    </a:extLst>
                  </a:tr>
                  <a:tr h="304800">
                    <a:tc>
                      <a:txBody>
                        <a:bodyPr/>
                        <a:lstStyle/>
                        <a:p>
                          <a:endParaRPr lang="zh-CN"/>
                        </a:p>
                      </a:txBody>
                      <a:tcPr>
                        <a:blipFill>
                          <a:blip r:embed="rId3"/>
                          <a:stretch>
                            <a:fillRect l="-282" t="-304000" r="-261864" b="-324000"/>
                          </a:stretch>
                        </a:blipFill>
                      </a:tcPr>
                    </a:tc>
                    <a:tc>
                      <a:txBody>
                        <a:bodyPr/>
                        <a:lstStyle/>
                        <a:p>
                          <a:endParaRPr lang="zh-CN"/>
                        </a:p>
                      </a:txBody>
                      <a:tcPr>
                        <a:blipFill>
                          <a:blip r:embed="rId3"/>
                          <a:stretch>
                            <a:fillRect l="-38503" t="-304000" r="-542" b="-324000"/>
                          </a:stretch>
                        </a:blipFill>
                      </a:tcPr>
                    </a:tc>
                    <a:extLst>
                      <a:ext uri="{0D108BD9-81ED-4DB2-BD59-A6C34878D82A}">
                        <a16:rowId xmlns:a16="http://schemas.microsoft.com/office/drawing/2014/main" val="3813279858"/>
                      </a:ext>
                    </a:extLst>
                  </a:tr>
                  <a:tr h="308547">
                    <a:tc>
                      <a:txBody>
                        <a:bodyPr/>
                        <a:lstStyle/>
                        <a:p>
                          <a:endParaRPr lang="zh-CN"/>
                        </a:p>
                      </a:txBody>
                      <a:tcPr>
                        <a:blipFill>
                          <a:blip r:embed="rId3"/>
                          <a:stretch>
                            <a:fillRect l="-282" t="-396078" r="-261864" b="-217647"/>
                          </a:stretch>
                        </a:blipFill>
                      </a:tcPr>
                    </a:tc>
                    <a:tc>
                      <a:txBody>
                        <a:bodyPr/>
                        <a:lstStyle/>
                        <a:p>
                          <a:endParaRPr lang="zh-CN"/>
                        </a:p>
                      </a:txBody>
                      <a:tcPr>
                        <a:blipFill>
                          <a:blip r:embed="rId3"/>
                          <a:stretch>
                            <a:fillRect l="-38503" t="-396078" r="-542" b="-217647"/>
                          </a:stretch>
                        </a:blipFill>
                      </a:tcPr>
                    </a:tc>
                    <a:extLst>
                      <a:ext uri="{0D108BD9-81ED-4DB2-BD59-A6C34878D82A}">
                        <a16:rowId xmlns:a16="http://schemas.microsoft.com/office/drawing/2014/main" val="1483748638"/>
                      </a:ext>
                    </a:extLst>
                  </a:tr>
                  <a:tr h="308547">
                    <a:tc>
                      <a:txBody>
                        <a:bodyPr/>
                        <a:lstStyle/>
                        <a:p>
                          <a:endParaRPr lang="zh-CN"/>
                        </a:p>
                      </a:txBody>
                      <a:tcPr>
                        <a:blipFill>
                          <a:blip r:embed="rId3"/>
                          <a:stretch>
                            <a:fillRect l="-282" t="-496078" r="-261864" b="-117647"/>
                          </a:stretch>
                        </a:blipFill>
                      </a:tcPr>
                    </a:tc>
                    <a:tc>
                      <a:txBody>
                        <a:bodyPr/>
                        <a:lstStyle/>
                        <a:p>
                          <a:endParaRPr lang="zh-CN"/>
                        </a:p>
                      </a:txBody>
                      <a:tcPr>
                        <a:blipFill>
                          <a:blip r:embed="rId3"/>
                          <a:stretch>
                            <a:fillRect l="-38503" t="-496078" r="-542" b="-117647"/>
                          </a:stretch>
                        </a:blipFill>
                      </a:tcPr>
                    </a:tc>
                    <a:extLst>
                      <a:ext uri="{0D108BD9-81ED-4DB2-BD59-A6C34878D82A}">
                        <a16:rowId xmlns:a16="http://schemas.microsoft.com/office/drawing/2014/main" val="206776004"/>
                      </a:ext>
                    </a:extLst>
                  </a:tr>
                  <a:tr h="304800">
                    <a:tc>
                      <a:txBody>
                        <a:bodyPr/>
                        <a:lstStyle/>
                        <a:p>
                          <a:endParaRPr lang="zh-CN"/>
                        </a:p>
                      </a:txBody>
                      <a:tcPr>
                        <a:blipFill>
                          <a:blip r:embed="rId3"/>
                          <a:stretch>
                            <a:fillRect l="-282" t="-608000" r="-261864" b="-20000"/>
                          </a:stretch>
                        </a:blipFill>
                      </a:tcPr>
                    </a:tc>
                    <a:tc>
                      <a:txBody>
                        <a:bodyPr/>
                        <a:lstStyle/>
                        <a:p>
                          <a:endParaRPr lang="zh-CN"/>
                        </a:p>
                      </a:txBody>
                      <a:tcPr>
                        <a:blipFill>
                          <a:blip r:embed="rId3"/>
                          <a:stretch>
                            <a:fillRect l="-38503" t="-608000" r="-542" b="-20000"/>
                          </a:stretch>
                        </a:blipFill>
                      </a:tcPr>
                    </a:tc>
                    <a:extLst>
                      <a:ext uri="{0D108BD9-81ED-4DB2-BD59-A6C34878D82A}">
                        <a16:rowId xmlns:a16="http://schemas.microsoft.com/office/drawing/2014/main" val="4027775416"/>
                      </a:ext>
                    </a:extLst>
                  </a:tr>
                </a:tbl>
              </a:graphicData>
            </a:graphic>
          </p:graphicFrame>
        </mc:Fallback>
      </mc:AlternateContent>
      <p:pic>
        <p:nvPicPr>
          <p:cNvPr id="5" name="图片 4">
            <a:extLst>
              <a:ext uri="{FF2B5EF4-FFF2-40B4-BE49-F238E27FC236}">
                <a16:creationId xmlns:a16="http://schemas.microsoft.com/office/drawing/2014/main" id="{3FDC81BB-7015-4437-9302-DE582FE91218}"/>
              </a:ext>
            </a:extLst>
          </p:cNvPr>
          <p:cNvPicPr>
            <a:picLocks noChangeAspect="1"/>
          </p:cNvPicPr>
          <p:nvPr/>
        </p:nvPicPr>
        <p:blipFill>
          <a:blip r:embed="rId4"/>
          <a:stretch>
            <a:fillRect/>
          </a:stretch>
        </p:blipFill>
        <p:spPr>
          <a:xfrm>
            <a:off x="683568" y="4149080"/>
            <a:ext cx="7776864" cy="1579525"/>
          </a:xfrm>
          <a:prstGeom prst="rect">
            <a:avLst/>
          </a:prstGeom>
        </p:spPr>
      </p:pic>
      <p:pic>
        <p:nvPicPr>
          <p:cNvPr id="11" name="图片 10">
            <a:extLst>
              <a:ext uri="{FF2B5EF4-FFF2-40B4-BE49-F238E27FC236}">
                <a16:creationId xmlns:a16="http://schemas.microsoft.com/office/drawing/2014/main" id="{4B01A3D1-841C-4234-AFF0-E2E9625C3AD4}"/>
              </a:ext>
            </a:extLst>
          </p:cNvPr>
          <p:cNvPicPr>
            <a:picLocks noChangeAspect="1"/>
          </p:cNvPicPr>
          <p:nvPr/>
        </p:nvPicPr>
        <p:blipFill>
          <a:blip r:embed="rId5"/>
          <a:stretch>
            <a:fillRect/>
          </a:stretch>
        </p:blipFill>
        <p:spPr>
          <a:xfrm>
            <a:off x="2843808" y="6162365"/>
            <a:ext cx="5616624" cy="290971"/>
          </a:xfrm>
          <a:prstGeom prst="rect">
            <a:avLst/>
          </a:prstGeom>
        </p:spPr>
      </p:pic>
    </p:spTree>
    <p:extLst>
      <p:ext uri="{BB962C8B-B14F-4D97-AF65-F5344CB8AC3E}">
        <p14:creationId xmlns:p14="http://schemas.microsoft.com/office/powerpoint/2010/main" val="2578119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9</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7BFD0B64-23DC-4A8A-AB5C-81078D82388B}"/>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Huang, Yujia, J. Zico Kolter. Training Certifiably Robust Neural Networks with Efficient Local Lipschitz Bounds. NIPS. 2021.</a:t>
            </a:r>
            <a:endPar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5019964"/>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Notation</a:t>
                </a:r>
              </a:p>
              <a:p>
                <a:pPr marL="342900" indent="-342900">
                  <a:lnSpc>
                    <a:spcPts val="2200"/>
                  </a:lnSpc>
                  <a:spcAft>
                    <a:spcPts val="600"/>
                  </a:spcAft>
                  <a:buFont typeface="Wingdings" panose="05000000000000000000" pitchFamily="2" charset="2"/>
                  <a:buChar char="l"/>
                </a:pPr>
                <a:endPar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l"/>
                </a:pPr>
                <a:endPar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l"/>
                </a:pPr>
                <a:endPar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l"/>
                </a:pPr>
                <a:endPar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14:m>
                  <m:oMath xmlns:m="http://schemas.openxmlformats.org/officeDocument/2006/math">
                    <m:sSubSup>
                      <m:sSubSupPr>
                        <m:ctrlPr>
                          <a:rPr lang="en-US" altLang="zh-CN" sz="1600" b="0" i="1" smtClean="0">
                            <a:latin typeface="Cambria Math" panose="02040503050406030204" pitchFamily="18" charset="0"/>
                            <a:cs typeface="Times New Roman" panose="02020603050405020304" pitchFamily="18" charset="0"/>
                          </a:rPr>
                        </m:ctrlPr>
                      </m:sSubSupPr>
                      <m:e>
                        <m:r>
                          <a:rPr lang="en-US" altLang="zh-CN" sz="1600" b="0" i="1" smtClean="0">
                            <a:latin typeface="Cambria Math" panose="02040503050406030204" pitchFamily="18" charset="0"/>
                            <a:cs typeface="Times New Roman" panose="02020603050405020304" pitchFamily="18" charset="0"/>
                          </a:rPr>
                          <m:t>𝐼</m:t>
                        </m:r>
                      </m:e>
                      <m:sub>
                        <m:r>
                          <a:rPr lang="en-US" altLang="zh-CN" sz="1600" b="0" i="1" smtClean="0">
                            <a:latin typeface="Cambria Math" panose="02040503050406030204" pitchFamily="18" charset="0"/>
                            <a:cs typeface="Times New Roman" panose="02020603050405020304" pitchFamily="18" charset="0"/>
                          </a:rPr>
                          <m:t>𝑉</m:t>
                        </m:r>
                      </m:sub>
                      <m:sup>
                        <m:r>
                          <a:rPr lang="en-US" altLang="zh-CN" sz="1600" b="0" i="1" smtClean="0">
                            <a:latin typeface="Cambria Math" panose="02040503050406030204" pitchFamily="18" charset="0"/>
                            <a:cs typeface="Times New Roman" panose="02020603050405020304" pitchFamily="18" charset="0"/>
                          </a:rPr>
                          <m:t>𝑙</m:t>
                        </m:r>
                      </m:sup>
                    </m:sSubSup>
                    <m:r>
                      <a:rPr lang="en-US" altLang="zh-CN" sz="1600" b="0" i="1" smtClean="0">
                        <a:latin typeface="Cambria Math" panose="02040503050406030204" pitchFamily="18" charset="0"/>
                        <a:cs typeface="Times New Roman" panose="02020603050405020304" pitchFamily="18" charset="0"/>
                      </a:rPr>
                      <m:t>(</m:t>
                    </m:r>
                    <m:sSup>
                      <m:sSupPr>
                        <m:ctrlPr>
                          <a:rPr lang="en-US" altLang="zh-CN" sz="1600" b="0" i="1" smtClean="0">
                            <a:latin typeface="Cambria Math" panose="02040503050406030204" pitchFamily="18" charset="0"/>
                            <a:cs typeface="Times New Roman" panose="02020603050405020304" pitchFamily="18" charset="0"/>
                          </a:rPr>
                        </m:ctrlPr>
                      </m:sSupPr>
                      <m:e>
                        <m:r>
                          <a:rPr lang="en-US" altLang="zh-CN" sz="1600" b="0" i="1" smtClean="0">
                            <a:latin typeface="Cambria Math" panose="02040503050406030204" pitchFamily="18" charset="0"/>
                            <a:cs typeface="Times New Roman" panose="02020603050405020304" pitchFamily="18" charset="0"/>
                          </a:rPr>
                          <m:t>𝑧</m:t>
                        </m:r>
                      </m:e>
                      <m:sup>
                        <m:r>
                          <a:rPr lang="en-US" altLang="zh-CN" sz="1600" b="0" i="1" smtClean="0">
                            <a:latin typeface="Cambria Math" panose="02040503050406030204" pitchFamily="18" charset="0"/>
                            <a:cs typeface="Times New Roman" panose="02020603050405020304" pitchFamily="18" charset="0"/>
                          </a:rPr>
                          <m:t>𝑙</m:t>
                        </m:r>
                      </m:sup>
                    </m:sSup>
                    <m:r>
                      <a:rPr lang="en-US" altLang="zh-CN" sz="1600" b="0" i="1" smtClean="0">
                        <a:latin typeface="Cambria Math" panose="02040503050406030204" pitchFamily="18" charset="0"/>
                        <a:cs typeface="Times New Roman" panose="02020603050405020304" pitchFamily="18" charset="0"/>
                      </a:rPr>
                      <m:t>)</m:t>
                    </m:r>
                  </m:oMath>
                </a14:m>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和 </a:t>
                </a:r>
                <a14:m>
                  <m:oMath xmlns:m="http://schemas.openxmlformats.org/officeDocument/2006/math">
                    <m:sSubSup>
                      <m:sSubSupPr>
                        <m:ctrlPr>
                          <a:rPr lang="en-US" altLang="zh-CN" sz="1600" i="1">
                            <a:latin typeface="Cambria Math" panose="02040503050406030204" pitchFamily="18" charset="0"/>
                            <a:cs typeface="Times New Roman" panose="02020603050405020304" pitchFamily="18" charset="0"/>
                          </a:rPr>
                        </m:ctrlPr>
                      </m:sSubSupPr>
                      <m:e>
                        <m:r>
                          <a:rPr lang="en-US" altLang="zh-CN" sz="1600" i="1">
                            <a:latin typeface="Cambria Math" panose="02040503050406030204" pitchFamily="18" charset="0"/>
                            <a:cs typeface="Times New Roman" panose="02020603050405020304" pitchFamily="18" charset="0"/>
                          </a:rPr>
                          <m:t>𝐼</m:t>
                        </m:r>
                      </m:e>
                      <m:sub>
                        <m:r>
                          <a:rPr lang="en-US" altLang="zh-CN" sz="1600" i="1">
                            <a:latin typeface="Cambria Math" panose="02040503050406030204" pitchFamily="18" charset="0"/>
                            <a:cs typeface="Times New Roman" panose="02020603050405020304" pitchFamily="18" charset="0"/>
                          </a:rPr>
                          <m:t>𝐶</m:t>
                        </m:r>
                      </m:sub>
                      <m:sup>
                        <m:r>
                          <a:rPr lang="en-US" altLang="zh-CN" sz="1600" i="1">
                            <a:latin typeface="Cambria Math" panose="02040503050406030204" pitchFamily="18" charset="0"/>
                            <a:cs typeface="Times New Roman" panose="02020603050405020304" pitchFamily="18" charset="0"/>
                          </a:rPr>
                          <m:t>𝑙</m:t>
                        </m:r>
                      </m:sup>
                    </m:sSubSup>
                    <m:r>
                      <a:rPr lang="en-US" altLang="zh-CN" sz="1600" i="1">
                        <a:latin typeface="Cambria Math" panose="02040503050406030204" pitchFamily="18" charset="0"/>
                        <a:cs typeface="Times New Roman" panose="02020603050405020304" pitchFamily="18" charset="0"/>
                      </a:rPr>
                      <m:t>(</m:t>
                    </m:r>
                    <m:sSup>
                      <m:sSupPr>
                        <m:ctrlPr>
                          <a:rPr lang="en-US" altLang="zh-CN" sz="1600" i="1">
                            <a:latin typeface="Cambria Math" panose="02040503050406030204" pitchFamily="18" charset="0"/>
                            <a:cs typeface="Times New Roman" panose="02020603050405020304" pitchFamily="18" charset="0"/>
                          </a:rPr>
                        </m:ctrlPr>
                      </m:sSupPr>
                      <m:e>
                        <m:r>
                          <a:rPr lang="en-US" altLang="zh-CN" sz="1600" i="1">
                            <a:latin typeface="Cambria Math" panose="02040503050406030204" pitchFamily="18" charset="0"/>
                            <a:cs typeface="Times New Roman" panose="02020603050405020304" pitchFamily="18" charset="0"/>
                          </a:rPr>
                          <m:t>𝑧</m:t>
                        </m:r>
                      </m:e>
                      <m:sup>
                        <m:r>
                          <a:rPr lang="en-US" altLang="zh-CN" sz="1600" i="1">
                            <a:latin typeface="Cambria Math" panose="02040503050406030204" pitchFamily="18" charset="0"/>
                            <a:cs typeface="Times New Roman" panose="02020603050405020304" pitchFamily="18" charset="0"/>
                          </a:rPr>
                          <m:t>𝑙</m:t>
                        </m:r>
                      </m:sup>
                    </m:sSup>
                    <m:r>
                      <a:rPr lang="en-US" altLang="zh-CN" sz="1600" i="1">
                        <a:latin typeface="Cambria Math" panose="02040503050406030204" pitchFamily="18" charset="0"/>
                        <a:cs typeface="Times New Roman" panose="02020603050405020304" pitchFamily="18" charset="0"/>
                      </a:rPr>
                      <m:t>)</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定义</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给定输入扰动 </a:t>
                </a:r>
                <a14:m>
                  <m:oMath xmlns:m="http://schemas.openxmlformats.org/officeDocument/2006/math">
                    <m:d>
                      <m:dPr>
                        <m:begChr m:val="|"/>
                        <m:endChr m:val="|"/>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dPr>
                      <m:e>
                        <m:d>
                          <m:dPr>
                            <m:begChr m:val="|"/>
                            <m:endChr m:val="|"/>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dPr>
                          <m:e>
                            <m:sSup>
                              <m:sSup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𝑥</m:t>
                                </m:r>
                              </m:e>
                              <m:sup>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𝑥</m:t>
                            </m:r>
                          </m:e>
                        </m:d>
                      </m:e>
                    </m:d>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𝜖</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，假设 </a:t>
                </a:r>
                <a14:m>
                  <m:oMath xmlns:m="http://schemas.openxmlformats.org/officeDocument/2006/math">
                    <m:sSup>
                      <m:sSupPr>
                        <m:ctrlPr>
                          <a:rPr lang="en-US" altLang="zh-CN" sz="1600" i="1">
                            <a:latin typeface="Cambria Math" panose="02040503050406030204" pitchFamily="18" charset="0"/>
                            <a:cs typeface="Times New Roman" panose="02020603050405020304" pitchFamily="18" charset="0"/>
                          </a:rPr>
                        </m:ctrlPr>
                      </m:sSupPr>
                      <m:e>
                        <m:r>
                          <a:rPr lang="en-US" altLang="zh-CN" sz="1600" i="1">
                            <a:latin typeface="Cambria Math" panose="02040503050406030204" pitchFamily="18" charset="0"/>
                            <a:cs typeface="Times New Roman" panose="02020603050405020304" pitchFamily="18" charset="0"/>
                          </a:rPr>
                          <m:t>𝑧</m:t>
                        </m:r>
                      </m:e>
                      <m:sup>
                        <m:r>
                          <a:rPr lang="en-US" altLang="zh-CN" sz="1600" i="1">
                            <a:latin typeface="Cambria Math" panose="02040503050406030204" pitchFamily="18" charset="0"/>
                            <a:cs typeface="Times New Roman" panose="02020603050405020304" pitchFamily="18" charset="0"/>
                          </a:rPr>
                          <m:t>𝑙</m:t>
                        </m:r>
                      </m:sup>
                    </m:sSup>
                    <m:r>
                      <a:rPr lang="en-US" altLang="zh-CN" sz="1600" b="0" i="1" smtClean="0">
                        <a:latin typeface="Cambria Math" panose="02040503050406030204" pitchFamily="18" charset="0"/>
                        <a:cs typeface="Times New Roman" panose="02020603050405020304" pitchFamily="18" charset="0"/>
                      </a:rPr>
                      <m:t>(</m:t>
                    </m:r>
                    <m:sSup>
                      <m:sSupPr>
                        <m:ctrlPr>
                          <a:rPr lang="en-US" altLang="zh-CN" sz="1600" b="0" i="1" smtClean="0">
                            <a:latin typeface="Cambria Math" panose="02040503050406030204" pitchFamily="18" charset="0"/>
                            <a:cs typeface="Times New Roman" panose="02020603050405020304" pitchFamily="18" charset="0"/>
                          </a:rPr>
                        </m:ctrlPr>
                      </m:sSupPr>
                      <m:e>
                        <m:r>
                          <a:rPr lang="en-US" altLang="zh-CN" sz="1600" b="0" i="1" smtClean="0">
                            <a:latin typeface="Cambria Math" panose="02040503050406030204" pitchFamily="18" charset="0"/>
                            <a:cs typeface="Times New Roman" panose="02020603050405020304" pitchFamily="18" charset="0"/>
                          </a:rPr>
                          <m:t>𝑥</m:t>
                        </m:r>
                      </m:e>
                      <m:sup>
                        <m:r>
                          <a:rPr lang="en-US" altLang="zh-CN" sz="1600" b="0" i="1" smtClean="0">
                            <a:latin typeface="Cambria Math" panose="02040503050406030204" pitchFamily="18" charset="0"/>
                            <a:cs typeface="Times New Roman" panose="02020603050405020304" pitchFamily="18" charset="0"/>
                          </a:rPr>
                          <m:t>′</m:t>
                        </m:r>
                      </m:sup>
                    </m:sSup>
                    <m:r>
                      <a:rPr lang="en-US" altLang="zh-CN" sz="1600" b="0" i="1" smtClean="0">
                        <a:latin typeface="Cambria Math" panose="02040503050406030204" pitchFamily="18" charset="0"/>
                        <a:cs typeface="Times New Roman" panose="02020603050405020304" pitchFamily="18" charset="0"/>
                      </a:rPr>
                      <m:t>)</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是</a:t>
                </a:r>
                <a:r>
                  <a:rPr lang="zh-CN" altLang="en-US" sz="16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逐元素有界的</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𝐿</m:t>
                    </m:r>
                    <m:sSup>
                      <m:sSup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𝐵</m:t>
                        </m:r>
                      </m:e>
                      <m:sup>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𝑙</m:t>
                        </m:r>
                      </m:sup>
                    </m:sSup>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𝑧</m:t>
                        </m:r>
                      </m:e>
                      <m:sup>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𝑙</m:t>
                        </m:r>
                      </m:sup>
                    </m:sSup>
                    <m:d>
                      <m:d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dPr>
                      <m:e>
                        <m:sSup>
                          <m:sSup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𝑥</m:t>
                            </m:r>
                          </m:e>
                          <m:sup>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m:t>
                            </m:r>
                          </m:sup>
                        </m:sSup>
                      </m:e>
                    </m:d>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𝑈</m:t>
                    </m:r>
                    <m:sSup>
                      <m:sSup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𝐵</m:t>
                        </m:r>
                      </m:e>
                      <m:sup>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𝑙</m:t>
                        </m:r>
                      </m:sup>
                    </m:sSup>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将对角矩阵 </a:t>
                </a:r>
                <a14:m>
                  <m:oMath xmlns:m="http://schemas.openxmlformats.org/officeDocument/2006/math">
                    <m:sSubSup>
                      <m:sSubSupPr>
                        <m:ctrlPr>
                          <a:rPr lang="en-US" altLang="zh-CN" sz="1600" b="0" i="1" smtClean="0">
                            <a:latin typeface="Cambria Math" panose="02040503050406030204" pitchFamily="18" charset="0"/>
                            <a:cs typeface="Times New Roman" panose="02020603050405020304" pitchFamily="18" charset="0"/>
                          </a:rPr>
                        </m:ctrlPr>
                      </m:sSubSupPr>
                      <m:e>
                        <m:r>
                          <a:rPr lang="en-US" altLang="zh-CN" sz="1600" b="0" i="1" smtClean="0">
                            <a:latin typeface="Cambria Math" panose="02040503050406030204" pitchFamily="18" charset="0"/>
                            <a:cs typeface="Times New Roman" panose="02020603050405020304" pitchFamily="18" charset="0"/>
                          </a:rPr>
                          <m:t>𝐼</m:t>
                        </m:r>
                      </m:e>
                      <m:sub>
                        <m:r>
                          <a:rPr lang="en-US" altLang="zh-CN" sz="1600" b="0" i="1" smtClean="0">
                            <a:latin typeface="Cambria Math" panose="02040503050406030204" pitchFamily="18" charset="0"/>
                            <a:cs typeface="Times New Roman" panose="02020603050405020304" pitchFamily="18" charset="0"/>
                          </a:rPr>
                          <m:t>𝑉</m:t>
                        </m:r>
                      </m:sub>
                      <m:sup>
                        <m:r>
                          <a:rPr lang="en-US" altLang="zh-CN" sz="1600" b="0" i="1" smtClean="0">
                            <a:latin typeface="Cambria Math" panose="02040503050406030204" pitchFamily="18" charset="0"/>
                            <a:cs typeface="Times New Roman" panose="02020603050405020304" pitchFamily="18" charset="0"/>
                          </a:rPr>
                          <m:t>𝑙</m:t>
                        </m:r>
                      </m:sup>
                    </m:sSubSup>
                    <m:r>
                      <a:rPr lang="en-US" altLang="zh-CN" sz="1600" b="0" i="1" smtClean="0">
                        <a:latin typeface="Cambria Math" panose="02040503050406030204" pitchFamily="18" charset="0"/>
                        <a:cs typeface="Times New Roman" panose="02020603050405020304" pitchFamily="18" charset="0"/>
                      </a:rPr>
                      <m:t>(</m:t>
                    </m:r>
                    <m:sSup>
                      <m:sSupPr>
                        <m:ctrlPr>
                          <a:rPr lang="en-US" altLang="zh-CN" sz="1600" b="0" i="1" smtClean="0">
                            <a:latin typeface="Cambria Math" panose="02040503050406030204" pitchFamily="18" charset="0"/>
                            <a:cs typeface="Times New Roman" panose="02020603050405020304" pitchFamily="18" charset="0"/>
                          </a:rPr>
                        </m:ctrlPr>
                      </m:sSupPr>
                      <m:e>
                        <m:r>
                          <a:rPr lang="en-US" altLang="zh-CN" sz="1600" b="0" i="1" smtClean="0">
                            <a:latin typeface="Cambria Math" panose="02040503050406030204" pitchFamily="18" charset="0"/>
                            <a:cs typeface="Times New Roman" panose="02020603050405020304" pitchFamily="18" charset="0"/>
                          </a:rPr>
                          <m:t>𝑧</m:t>
                        </m:r>
                      </m:e>
                      <m:sup>
                        <m:r>
                          <a:rPr lang="en-US" altLang="zh-CN" sz="1600" b="0" i="1" smtClean="0">
                            <a:latin typeface="Cambria Math" panose="02040503050406030204" pitchFamily="18" charset="0"/>
                            <a:cs typeface="Times New Roman" panose="02020603050405020304" pitchFamily="18" charset="0"/>
                          </a:rPr>
                          <m:t>𝑙</m:t>
                        </m:r>
                      </m:sup>
                    </m:sSup>
                    <m:r>
                      <a:rPr lang="en-US" altLang="zh-CN" sz="1600" b="0" i="1" smtClean="0">
                        <a:latin typeface="Cambria Math" panose="02040503050406030204" pitchFamily="18" charset="0"/>
                        <a:cs typeface="Times New Roman" panose="02020603050405020304" pitchFamily="18" charset="0"/>
                      </a:rPr>
                      <m:t>)</m:t>
                    </m:r>
                  </m:oMath>
                </a14:m>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和 </a:t>
                </a:r>
                <a14:m>
                  <m:oMath xmlns:m="http://schemas.openxmlformats.org/officeDocument/2006/math">
                    <m:sSubSup>
                      <m:sSubSupPr>
                        <m:ctrlPr>
                          <a:rPr lang="en-US" altLang="zh-CN" sz="1600" i="1">
                            <a:latin typeface="Cambria Math" panose="02040503050406030204" pitchFamily="18" charset="0"/>
                            <a:cs typeface="Times New Roman" panose="02020603050405020304" pitchFamily="18" charset="0"/>
                          </a:rPr>
                        </m:ctrlPr>
                      </m:sSubSupPr>
                      <m:e>
                        <m:r>
                          <a:rPr lang="en-US" altLang="zh-CN" sz="1600" i="1">
                            <a:latin typeface="Cambria Math" panose="02040503050406030204" pitchFamily="18" charset="0"/>
                            <a:cs typeface="Times New Roman" panose="02020603050405020304" pitchFamily="18" charset="0"/>
                          </a:rPr>
                          <m:t>𝐼</m:t>
                        </m:r>
                      </m:e>
                      <m:sub>
                        <m:r>
                          <a:rPr lang="en-US" altLang="zh-CN" sz="1600" i="1">
                            <a:latin typeface="Cambria Math" panose="02040503050406030204" pitchFamily="18" charset="0"/>
                            <a:cs typeface="Times New Roman" panose="02020603050405020304" pitchFamily="18" charset="0"/>
                          </a:rPr>
                          <m:t>𝐶</m:t>
                        </m:r>
                      </m:sub>
                      <m:sup>
                        <m:r>
                          <a:rPr lang="en-US" altLang="zh-CN" sz="1600" i="1">
                            <a:latin typeface="Cambria Math" panose="02040503050406030204" pitchFamily="18" charset="0"/>
                            <a:cs typeface="Times New Roman" panose="02020603050405020304" pitchFamily="18" charset="0"/>
                          </a:rPr>
                          <m:t>𝑙</m:t>
                        </m:r>
                      </m:sup>
                    </m:sSubSup>
                    <m:r>
                      <a:rPr lang="en-US" altLang="zh-CN" sz="1600" i="1">
                        <a:latin typeface="Cambria Math" panose="02040503050406030204" pitchFamily="18" charset="0"/>
                        <a:cs typeface="Times New Roman" panose="02020603050405020304" pitchFamily="18" charset="0"/>
                      </a:rPr>
                      <m:t>(</m:t>
                    </m:r>
                    <m:sSup>
                      <m:sSupPr>
                        <m:ctrlPr>
                          <a:rPr lang="en-US" altLang="zh-CN" sz="1600" i="1">
                            <a:latin typeface="Cambria Math" panose="02040503050406030204" pitchFamily="18" charset="0"/>
                            <a:cs typeface="Times New Roman" panose="02020603050405020304" pitchFamily="18" charset="0"/>
                          </a:rPr>
                        </m:ctrlPr>
                      </m:sSupPr>
                      <m:e>
                        <m:r>
                          <a:rPr lang="en-US" altLang="zh-CN" sz="1600" i="1">
                            <a:latin typeface="Cambria Math" panose="02040503050406030204" pitchFamily="18" charset="0"/>
                            <a:cs typeface="Times New Roman" panose="02020603050405020304" pitchFamily="18" charset="0"/>
                          </a:rPr>
                          <m:t>𝑧</m:t>
                        </m:r>
                      </m:e>
                      <m:sup>
                        <m:r>
                          <a:rPr lang="en-US" altLang="zh-CN" sz="1600" i="1">
                            <a:latin typeface="Cambria Math" panose="02040503050406030204" pitchFamily="18" charset="0"/>
                            <a:cs typeface="Times New Roman" panose="02020603050405020304" pitchFamily="18" charset="0"/>
                          </a:rPr>
                          <m:t>𝑙</m:t>
                        </m:r>
                      </m:sup>
                    </m:sSup>
                    <m:r>
                      <a:rPr lang="en-US" altLang="zh-CN" sz="1600" i="1">
                        <a:latin typeface="Cambria Math" panose="02040503050406030204" pitchFamily="18" charset="0"/>
                        <a:cs typeface="Times New Roman" panose="02020603050405020304" pitchFamily="18" charset="0"/>
                      </a:rPr>
                      <m:t>)</m:t>
                    </m:r>
                  </m:oMath>
                </a14:m>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定义如下：</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根据这个定义，</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ReLU</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输出可以是恒定的，也可以随着输入扰动而变化 </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因此有</a:t>
                </a:r>
                <a14:m>
                  <m:oMath xmlns:m="http://schemas.openxmlformats.org/officeDocument/2006/math">
                    <m:sSubSup>
                      <m:sSubSup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𝑉</m:t>
                        </m:r>
                      </m:sub>
                      <m:sup>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𝑙</m:t>
                        </m:r>
                      </m:sup>
                    </m:sSubSup>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𝐶</m:t>
                        </m:r>
                      </m:sub>
                      <m:sup>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𝑙</m:t>
                        </m:r>
                      </m:sup>
                    </m:sSubSup>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𝐼</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，其中 </a:t>
                </a:r>
                <a14:m>
                  <m:oMath xmlns:m="http://schemas.openxmlformats.org/officeDocument/2006/math">
                    <m: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𝐼</m:t>
                    </m:r>
                    <m: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是单位矩阵</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Arial" panose="020B0604020202020204" pitchFamily="34" charset="0"/>
                  <a:buChar char="•"/>
                </a:pPr>
                <a14:m>
                  <m:oMath xmlns:m="http://schemas.openxmlformats.org/officeDocument/2006/math">
                    <m: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𝐿𝐵</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和 </a:t>
                </a:r>
                <a14:m>
                  <m:oMath xmlns:m="http://schemas.openxmlformats.org/officeDocument/2006/math">
                    <m:r>
                      <a:rPr lang="en-US" altLang="zh-CN" sz="1600" i="1" dirty="0" smtClean="0">
                        <a:latin typeface="Cambria Math" panose="02040503050406030204" pitchFamily="18" charset="0"/>
                        <a:ea typeface="宋体" panose="02010600030101010101" pitchFamily="2" charset="-122"/>
                        <a:cs typeface="Times New Roman" panose="02020603050405020304" pitchFamily="18" charset="0"/>
                      </a:rPr>
                      <m:t>𝑈𝐵</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可以通过区间边界传播或其他边界传播机制获得。</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ts val="2200"/>
                  </a:lnSpc>
                  <a:spcAft>
                    <a:spcPts val="600"/>
                  </a:spcAft>
                  <a:buFont typeface="Wingdings" panose="05000000000000000000" pitchFamily="2" charset="2"/>
                  <a:buChar char="Ø"/>
                </a:pP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5F442098-994D-4399-BFD4-AA51DCF78EC3}"/>
                  </a:ext>
                </a:extLst>
              </p:cNvPr>
              <p:cNvSpPr txBox="1">
                <a:spLocks noRot="1" noChangeAspect="1" noMove="1" noResize="1" noEditPoints="1" noAdjustHandles="1" noChangeArrowheads="1" noChangeShapeType="1" noTextEdit="1"/>
              </p:cNvSpPr>
              <p:nvPr/>
            </p:nvSpPr>
            <p:spPr>
              <a:xfrm>
                <a:off x="564617" y="1574790"/>
                <a:ext cx="7967823" cy="5019964"/>
              </a:xfrm>
              <a:prstGeom prst="rect">
                <a:avLst/>
              </a:prstGeom>
              <a:blipFill>
                <a:blip r:embed="rId3"/>
                <a:stretch>
                  <a:fillRect l="-306" t="-121"/>
                </a:stretch>
              </a:blipFill>
            </p:spPr>
            <p:txBody>
              <a:bodyPr/>
              <a:lstStyle/>
              <a:p>
                <a:r>
                  <a:rPr lang="zh-CN" altLang="en-US">
                    <a:noFill/>
                  </a:rPr>
                  <a:t> </a:t>
                </a:r>
              </a:p>
            </p:txBody>
          </p:sp>
        </mc:Fallback>
      </mc:AlternateContent>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Method</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mc:AlternateContent xmlns:mc="http://schemas.openxmlformats.org/markup-compatibility/2006" xmlns:a14="http://schemas.microsoft.com/office/drawing/2010/main">
        <mc:Choice Requires="a14">
          <p:graphicFrame>
            <p:nvGraphicFramePr>
              <p:cNvPr id="17" name="表格 4">
                <a:extLst>
                  <a:ext uri="{FF2B5EF4-FFF2-40B4-BE49-F238E27FC236}">
                    <a16:creationId xmlns:a16="http://schemas.microsoft.com/office/drawing/2014/main" id="{87A25E38-A442-4D6E-BA4F-D1CFD87A0C8F}"/>
                  </a:ext>
                </a:extLst>
              </p:cNvPr>
              <p:cNvGraphicFramePr>
                <a:graphicFrameLocks noGrp="1"/>
              </p:cNvGraphicFramePr>
              <p:nvPr>
                <p:extLst>
                  <p:ext uri="{D42A27DB-BD31-4B8C-83A1-F6EECF244321}">
                    <p14:modId xmlns:p14="http://schemas.microsoft.com/office/powerpoint/2010/main" val="3226122176"/>
                  </p:ext>
                </p:extLst>
              </p:nvPr>
            </p:nvGraphicFramePr>
            <p:xfrm>
              <a:off x="683568" y="1943472"/>
              <a:ext cx="7776864" cy="1243776"/>
            </p:xfrm>
            <a:graphic>
              <a:graphicData uri="http://schemas.openxmlformats.org/drawingml/2006/table">
                <a:tbl>
                  <a:tblPr firstRow="1" bandRow="1">
                    <a:tableStyleId>{5C22544A-7EE6-4342-B048-85BDC9FD1C3A}</a:tableStyleId>
                  </a:tblPr>
                  <a:tblGrid>
                    <a:gridCol w="2160240">
                      <a:extLst>
                        <a:ext uri="{9D8B030D-6E8A-4147-A177-3AD203B41FA5}">
                          <a16:colId xmlns:a16="http://schemas.microsoft.com/office/drawing/2014/main" val="2089041378"/>
                        </a:ext>
                      </a:extLst>
                    </a:gridCol>
                    <a:gridCol w="5616624">
                      <a:extLst>
                        <a:ext uri="{9D8B030D-6E8A-4147-A177-3AD203B41FA5}">
                          <a16:colId xmlns:a16="http://schemas.microsoft.com/office/drawing/2014/main" val="3653209446"/>
                        </a:ext>
                      </a:extLst>
                    </a:gridCol>
                  </a:tblGrid>
                  <a:tr h="254085">
                    <a:tc>
                      <a:txBody>
                        <a:bodyPr/>
                        <a:lstStyle/>
                        <a:p>
                          <a:pPr algn="ctr"/>
                          <a:r>
                            <a:rPr lang="en-US" altLang="zh-CN" sz="1400" dirty="0">
                              <a:latin typeface="Times New Roman" panose="02020603050405020304" pitchFamily="18" charset="0"/>
                              <a:cs typeface="Times New Roman" panose="02020603050405020304" pitchFamily="18" charset="0"/>
                            </a:rPr>
                            <a:t>Symbol</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dirty="0">
                              <a:latin typeface="Times New Roman" panose="02020603050405020304" pitchFamily="18" charset="0"/>
                              <a:cs typeface="Times New Roman" panose="02020603050405020304" pitchFamily="18" charset="0"/>
                            </a:rPr>
                            <a:t>Meaning</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02601409"/>
                      </a:ext>
                    </a:extLst>
                  </a:tr>
                  <a:tr h="254085">
                    <a:tc>
                      <a:txBody>
                        <a:bodyPr/>
                        <a:lstStyle/>
                        <a:p>
                          <a:pPr algn="ctr"/>
                          <a14:m>
                            <m:oMathPara xmlns:m="http://schemas.openxmlformats.org/officeDocument/2006/math">
                              <m:oMathParaPr>
                                <m:jc m:val="centerGroup"/>
                              </m:oMathParaPr>
                              <m:oMath xmlns:m="http://schemas.openxmlformats.org/officeDocument/2006/math">
                                <m:sSubSup>
                                  <m:sSubSupPr>
                                    <m:ctrlPr>
                                      <a:rPr lang="en-US" altLang="zh-CN" sz="1400" b="0" i="1" smtClean="0">
                                        <a:latin typeface="Cambria Math" panose="02040503050406030204" pitchFamily="18" charset="0"/>
                                        <a:cs typeface="Times New Roman" panose="02020603050405020304" pitchFamily="18" charset="0"/>
                                      </a:rPr>
                                    </m:ctrlPr>
                                  </m:sSubSupPr>
                                  <m:e>
                                    <m:r>
                                      <a:rPr lang="en-US" altLang="zh-CN" sz="1400" b="0" i="1" smtClean="0">
                                        <a:latin typeface="Cambria Math" panose="02040503050406030204" pitchFamily="18" charset="0"/>
                                        <a:cs typeface="Times New Roman" panose="02020603050405020304" pitchFamily="18" charset="0"/>
                                      </a:rPr>
                                      <m:t>𝐼</m:t>
                                    </m:r>
                                  </m:e>
                                  <m:sub>
                                    <m:r>
                                      <a:rPr lang="en-US" altLang="zh-CN" sz="1400" b="0" i="1" smtClean="0">
                                        <a:latin typeface="Cambria Math" panose="02040503050406030204" pitchFamily="18" charset="0"/>
                                        <a:cs typeface="Times New Roman" panose="02020603050405020304" pitchFamily="18" charset="0"/>
                                      </a:rPr>
                                      <m:t>𝑉</m:t>
                                    </m:r>
                                  </m:sub>
                                  <m:sup>
                                    <m:r>
                                      <a:rPr lang="en-US" altLang="zh-CN" sz="1400" b="0" i="1" smtClean="0">
                                        <a:latin typeface="Cambria Math" panose="02040503050406030204" pitchFamily="18" charset="0"/>
                                        <a:cs typeface="Times New Roman" panose="02020603050405020304" pitchFamily="18" charset="0"/>
                                      </a:rPr>
                                      <m:t>𝑙</m:t>
                                    </m:r>
                                  </m:sup>
                                </m:sSubSup>
                                <m:r>
                                  <a:rPr lang="en-US" altLang="zh-CN" sz="1400" b="0" i="1" smtClean="0">
                                    <a:latin typeface="Cambria Math" panose="02040503050406030204" pitchFamily="18" charset="0"/>
                                    <a:cs typeface="Times New Roman" panose="02020603050405020304" pitchFamily="18" charset="0"/>
                                  </a:rPr>
                                  <m:t>(</m:t>
                                </m:r>
                                <m:sSup>
                                  <m:sSupPr>
                                    <m:ctrlPr>
                                      <a:rPr lang="en-US" altLang="zh-CN" sz="1400" b="0" i="1" smtClean="0">
                                        <a:latin typeface="Cambria Math" panose="02040503050406030204" pitchFamily="18" charset="0"/>
                                        <a:cs typeface="Times New Roman" panose="02020603050405020304" pitchFamily="18" charset="0"/>
                                      </a:rPr>
                                    </m:ctrlPr>
                                  </m:sSupPr>
                                  <m:e>
                                    <m:r>
                                      <a:rPr lang="en-US" altLang="zh-CN" sz="1400" b="0" i="1" smtClean="0">
                                        <a:latin typeface="Cambria Math" panose="02040503050406030204" pitchFamily="18" charset="0"/>
                                        <a:cs typeface="Times New Roman" panose="02020603050405020304" pitchFamily="18" charset="0"/>
                                      </a:rPr>
                                      <m:t>𝑧</m:t>
                                    </m:r>
                                  </m:e>
                                  <m:sup>
                                    <m:r>
                                      <a:rPr lang="en-US" altLang="zh-CN" sz="1400" b="0" i="1" smtClean="0">
                                        <a:latin typeface="Cambria Math" panose="02040503050406030204" pitchFamily="18" charset="0"/>
                                        <a:cs typeface="Times New Roman" panose="02020603050405020304" pitchFamily="18" charset="0"/>
                                      </a:rPr>
                                      <m:t>𝑙</m:t>
                                    </m:r>
                                  </m:sup>
                                </m:sSup>
                                <m:r>
                                  <a:rPr lang="en-US" altLang="zh-CN" sz="1400" b="0" i="1" smtClean="0">
                                    <a:latin typeface="Cambria Math" panose="02040503050406030204" pitchFamily="18" charset="0"/>
                                    <a:cs typeface="Times New Roman" panose="02020603050405020304" pitchFamily="18" charset="0"/>
                                  </a:rPr>
                                  <m:t>)</m:t>
                                </m:r>
                              </m:oMath>
                            </m:oMathPara>
                          </a14:m>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l"/>
                          <a:r>
                            <a:rPr lang="en-US" altLang="zh-CN" sz="1400" dirty="0">
                              <a:latin typeface="Times New Roman" panose="02020603050405020304" pitchFamily="18" charset="0"/>
                              <a:cs typeface="Times New Roman" panose="02020603050405020304" pitchFamily="18" charset="0"/>
                            </a:rPr>
                            <a:t>diagonal indicator matrices (</a:t>
                          </a:r>
                          <a:r>
                            <a:rPr lang="zh-CN" altLang="en-US" sz="1400" dirty="0">
                              <a:latin typeface="Times New Roman" panose="02020603050405020304" pitchFamily="18" charset="0"/>
                              <a:cs typeface="Times New Roman" panose="02020603050405020304" pitchFamily="18" charset="0"/>
                            </a:rPr>
                            <a:t>对角指示矩阵</a:t>
                          </a:r>
                          <a:r>
                            <a:rPr lang="en-US" altLang="zh-CN" sz="1400" dirty="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36714793"/>
                      </a:ext>
                    </a:extLst>
                  </a:tr>
                  <a:tr h="254085">
                    <a:tc>
                      <a:txBody>
                        <a:bodyPr/>
                        <a:lstStyle/>
                        <a:p>
                          <a:pPr algn="ctr"/>
                          <a14:m>
                            <m:oMathPara xmlns:m="http://schemas.openxmlformats.org/officeDocument/2006/math">
                              <m:oMathParaPr>
                                <m:jc m:val="centerGroup"/>
                              </m:oMathParaPr>
                              <m:oMath xmlns:m="http://schemas.openxmlformats.org/officeDocument/2006/math">
                                <m:sSubSup>
                                  <m:sSubSupPr>
                                    <m:ctrlPr>
                                      <a:rPr lang="en-US" altLang="zh-CN" sz="1400" b="0" i="1" smtClean="0">
                                        <a:latin typeface="Cambria Math" panose="02040503050406030204" pitchFamily="18" charset="0"/>
                                        <a:cs typeface="Times New Roman" panose="02020603050405020304" pitchFamily="18" charset="0"/>
                                      </a:rPr>
                                    </m:ctrlPr>
                                  </m:sSubSupPr>
                                  <m:e>
                                    <m:r>
                                      <a:rPr lang="en-US" altLang="zh-CN" sz="1400" b="0" i="1" smtClean="0">
                                        <a:latin typeface="Cambria Math" panose="02040503050406030204" pitchFamily="18" charset="0"/>
                                        <a:cs typeface="Times New Roman" panose="02020603050405020304" pitchFamily="18" charset="0"/>
                                      </a:rPr>
                                      <m:t>𝐼</m:t>
                                    </m:r>
                                  </m:e>
                                  <m:sub>
                                    <m:r>
                                      <a:rPr lang="en-US" altLang="zh-CN" sz="1400" b="0" i="1" smtClean="0">
                                        <a:latin typeface="Cambria Math" panose="02040503050406030204" pitchFamily="18" charset="0"/>
                                        <a:cs typeface="Times New Roman" panose="02020603050405020304" pitchFamily="18" charset="0"/>
                                      </a:rPr>
                                      <m:t>𝐶</m:t>
                                    </m:r>
                                  </m:sub>
                                  <m:sup>
                                    <m:r>
                                      <a:rPr lang="en-US" altLang="zh-CN" sz="1400" b="0" i="1" smtClean="0">
                                        <a:latin typeface="Cambria Math" panose="02040503050406030204" pitchFamily="18" charset="0"/>
                                        <a:cs typeface="Times New Roman" panose="02020603050405020304" pitchFamily="18" charset="0"/>
                                      </a:rPr>
                                      <m:t>𝑙</m:t>
                                    </m:r>
                                  </m:sup>
                                </m:sSubSup>
                                <m:r>
                                  <a:rPr lang="en-US" altLang="zh-CN" sz="1400" b="0" i="1" smtClean="0">
                                    <a:latin typeface="Cambria Math" panose="02040503050406030204" pitchFamily="18" charset="0"/>
                                    <a:cs typeface="Times New Roman" panose="02020603050405020304" pitchFamily="18" charset="0"/>
                                  </a:rPr>
                                  <m:t>(</m:t>
                                </m:r>
                                <m:sSup>
                                  <m:sSupPr>
                                    <m:ctrlPr>
                                      <a:rPr lang="en-US" altLang="zh-CN" sz="1400" b="0" i="1" smtClean="0">
                                        <a:latin typeface="Cambria Math" panose="02040503050406030204" pitchFamily="18" charset="0"/>
                                        <a:cs typeface="Times New Roman" panose="02020603050405020304" pitchFamily="18" charset="0"/>
                                      </a:rPr>
                                    </m:ctrlPr>
                                  </m:sSupPr>
                                  <m:e>
                                    <m:r>
                                      <a:rPr lang="en-US" altLang="zh-CN" sz="1400" b="0" i="1" smtClean="0">
                                        <a:latin typeface="Cambria Math" panose="02040503050406030204" pitchFamily="18" charset="0"/>
                                        <a:cs typeface="Times New Roman" panose="02020603050405020304" pitchFamily="18" charset="0"/>
                                      </a:rPr>
                                      <m:t>𝑧</m:t>
                                    </m:r>
                                  </m:e>
                                  <m:sup>
                                    <m:r>
                                      <a:rPr lang="en-US" altLang="zh-CN" sz="1400" b="0" i="1" smtClean="0">
                                        <a:latin typeface="Cambria Math" panose="02040503050406030204" pitchFamily="18" charset="0"/>
                                        <a:cs typeface="Times New Roman" panose="02020603050405020304" pitchFamily="18" charset="0"/>
                                      </a:rPr>
                                      <m:t>𝑙</m:t>
                                    </m:r>
                                  </m:sup>
                                </m:sSup>
                                <m:r>
                                  <a:rPr lang="en-US" altLang="zh-CN" sz="1400" b="0" i="1" smtClean="0">
                                    <a:latin typeface="Cambria Math" panose="02040503050406030204" pitchFamily="18" charset="0"/>
                                    <a:cs typeface="Times New Roman" panose="02020603050405020304" pitchFamily="18" charset="0"/>
                                  </a:rPr>
                                  <m:t>)</m:t>
                                </m:r>
                              </m:oMath>
                            </m:oMathPara>
                          </a14:m>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l"/>
                          <a:r>
                            <a:rPr lang="en-US" altLang="zh-CN" sz="1400" dirty="0">
                              <a:latin typeface="Times New Roman" panose="02020603050405020304" pitchFamily="18" charset="0"/>
                              <a:cs typeface="Times New Roman" panose="02020603050405020304" pitchFamily="18" charset="0"/>
                            </a:rPr>
                            <a:t>entries where the </a:t>
                          </a:r>
                          <a:r>
                            <a:rPr lang="en-US" altLang="zh-CN" sz="1400" dirty="0" err="1">
                              <a:latin typeface="Times New Roman" panose="02020603050405020304" pitchFamily="18" charset="0"/>
                              <a:cs typeface="Times New Roman" panose="02020603050405020304" pitchFamily="18" charset="0"/>
                            </a:rPr>
                            <a:t>ReLU</a:t>
                          </a:r>
                          <a:r>
                            <a:rPr lang="en-US" altLang="zh-CN" sz="1400" dirty="0">
                              <a:latin typeface="Times New Roman" panose="02020603050405020304" pitchFamily="18" charset="0"/>
                              <a:cs typeface="Times New Roman" panose="02020603050405020304" pitchFamily="18" charset="0"/>
                            </a:rPr>
                            <a:t> outputs are constant under perturbation</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9257723"/>
                      </a:ext>
                    </a:extLst>
                  </a:tr>
                  <a:tr h="254085">
                    <a:tc>
                      <a:txBody>
                        <a:bodyPr/>
                        <a:lstStyle/>
                        <a:p>
                          <a:pPr algn="ctr"/>
                          <a14:m>
                            <m:oMathPara xmlns:m="http://schemas.openxmlformats.org/officeDocument/2006/math">
                              <m:oMathParaPr>
                                <m:jc m:val="centerGroup"/>
                              </m:oMathParaPr>
                              <m:oMath xmlns:m="http://schemas.openxmlformats.org/officeDocument/2006/math">
                                <m:sSup>
                                  <m:sSupPr>
                                    <m:ctrlPr>
                                      <a:rPr lang="en-US" altLang="zh-CN" sz="1400" b="0" i="1" smtClean="0">
                                        <a:latin typeface="Cambria Math" panose="02040503050406030204" pitchFamily="18" charset="0"/>
                                        <a:cs typeface="Times New Roman" panose="02020603050405020304" pitchFamily="18" charset="0"/>
                                      </a:rPr>
                                    </m:ctrlPr>
                                  </m:sSupPr>
                                  <m:e>
                                    <m:r>
                                      <a:rPr lang="en-US" altLang="zh-CN" sz="1400" b="0" i="1" smtClean="0">
                                        <a:latin typeface="Cambria Math" panose="02040503050406030204" pitchFamily="18" charset="0"/>
                                        <a:cs typeface="Times New Roman" panose="02020603050405020304" pitchFamily="18" charset="0"/>
                                      </a:rPr>
                                      <m:t>𝑧</m:t>
                                    </m:r>
                                  </m:e>
                                  <m:sup>
                                    <m:r>
                                      <a:rPr lang="en-US" altLang="zh-CN" sz="1400" b="0" i="1" smtClean="0">
                                        <a:latin typeface="Cambria Math" panose="02040503050406030204" pitchFamily="18" charset="0"/>
                                        <a:cs typeface="Times New Roman" panose="02020603050405020304" pitchFamily="18" charset="0"/>
                                      </a:rPr>
                                      <m:t>𝑙</m:t>
                                    </m:r>
                                  </m:sup>
                                </m:sSup>
                                <m:r>
                                  <a:rPr lang="en-US" altLang="zh-CN" sz="1400" b="0" i="1" smtClean="0">
                                    <a:latin typeface="Cambria Math" panose="02040503050406030204" pitchFamily="18" charset="0"/>
                                    <a:cs typeface="Times New Roman" panose="02020603050405020304" pitchFamily="18" charset="0"/>
                                  </a:rPr>
                                  <m:t>∈</m:t>
                                </m:r>
                                <m:sSup>
                                  <m:sSupPr>
                                    <m:ctrlPr>
                                      <a:rPr lang="en-US" altLang="zh-CN" sz="1400" b="0" i="1" smtClean="0">
                                        <a:latin typeface="Cambria Math" panose="02040503050406030204" pitchFamily="18" charset="0"/>
                                        <a:cs typeface="Times New Roman" panose="02020603050405020304" pitchFamily="18" charset="0"/>
                                      </a:rPr>
                                    </m:ctrlPr>
                                  </m:sSupPr>
                                  <m:e>
                                    <m:r>
                                      <a:rPr lang="en-US" altLang="zh-CN" sz="1400" b="0" i="1" smtClean="0">
                                        <a:latin typeface="Cambria Math" panose="02040503050406030204" pitchFamily="18" charset="0"/>
                                        <a:cs typeface="Times New Roman" panose="02020603050405020304" pitchFamily="18" charset="0"/>
                                      </a:rPr>
                                      <m:t>ℝ</m:t>
                                    </m:r>
                                  </m:e>
                                  <m:sup>
                                    <m:sSub>
                                      <m:sSubPr>
                                        <m:ctrlPr>
                                          <a:rPr lang="en-US" altLang="zh-CN" sz="1400" b="0" i="1" smtClean="0">
                                            <a:latin typeface="Cambria Math" panose="02040503050406030204" pitchFamily="18" charset="0"/>
                                            <a:cs typeface="Times New Roman" panose="02020603050405020304" pitchFamily="18" charset="0"/>
                                          </a:rPr>
                                        </m:ctrlPr>
                                      </m:sSubPr>
                                      <m:e>
                                        <m:r>
                                          <a:rPr lang="en-US" altLang="zh-CN" sz="1400" b="0" i="1" smtClean="0">
                                            <a:latin typeface="Cambria Math" panose="02040503050406030204" pitchFamily="18" charset="0"/>
                                            <a:cs typeface="Times New Roman" panose="02020603050405020304" pitchFamily="18" charset="0"/>
                                          </a:rPr>
                                          <m:t>𝑑</m:t>
                                        </m:r>
                                      </m:e>
                                      <m:sub>
                                        <m:r>
                                          <a:rPr lang="en-US" altLang="zh-CN" sz="1400" b="0" i="1" smtClean="0">
                                            <a:latin typeface="Cambria Math" panose="02040503050406030204" pitchFamily="18" charset="0"/>
                                            <a:cs typeface="Times New Roman" panose="02020603050405020304" pitchFamily="18" charset="0"/>
                                          </a:rPr>
                                          <m:t>𝑙</m:t>
                                        </m:r>
                                      </m:sub>
                                    </m:sSub>
                                  </m:sup>
                                </m:sSup>
                              </m:oMath>
                            </m:oMathPara>
                          </a14:m>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l"/>
                          <a:r>
                            <a:rPr lang="en-US" altLang="zh-CN" sz="1400" dirty="0">
                              <a:latin typeface="Times New Roman" panose="02020603050405020304" pitchFamily="18" charset="0"/>
                              <a:cs typeface="Times New Roman" panose="02020603050405020304" pitchFamily="18" charset="0"/>
                            </a:rPr>
                            <a:t>feature map of input </a:t>
                          </a:r>
                          <a14:m>
                            <m:oMath xmlns:m="http://schemas.openxmlformats.org/officeDocument/2006/math">
                              <m:r>
                                <a:rPr lang="en-US" altLang="zh-CN" sz="1400" i="1" dirty="0" smtClean="0">
                                  <a:latin typeface="Cambria Math" panose="02040503050406030204" pitchFamily="18" charset="0"/>
                                  <a:cs typeface="Times New Roman" panose="02020603050405020304" pitchFamily="18" charset="0"/>
                                </a:rPr>
                                <m:t>𝑥</m:t>
                              </m:r>
                            </m:oMath>
                          </a14:m>
                          <a:r>
                            <a:rPr lang="en-US" altLang="zh-CN" sz="1400" dirty="0">
                              <a:latin typeface="Times New Roman" panose="02020603050405020304" pitchFamily="18" charset="0"/>
                              <a:cs typeface="Times New Roman" panose="02020603050405020304" pitchFamily="18" charset="0"/>
                            </a:rPr>
                            <a:t> at layer</a:t>
                          </a:r>
                          <a14:m>
                            <m:oMath xmlns:m="http://schemas.openxmlformats.org/officeDocument/2006/math">
                              <m:r>
                                <a:rPr lang="en-US" altLang="zh-CN" sz="1400" i="1" dirty="0" smtClean="0">
                                  <a:latin typeface="Cambria Math" panose="02040503050406030204" pitchFamily="18" charset="0"/>
                                  <a:cs typeface="Times New Roman" panose="02020603050405020304" pitchFamily="18" charset="0"/>
                                </a:rPr>
                                <m:t> </m:t>
                              </m:r>
                              <m:r>
                                <a:rPr lang="en-US" altLang="zh-CN" sz="1400" i="1" dirty="0" smtClean="0">
                                  <a:latin typeface="Cambria Math" panose="02040503050406030204" pitchFamily="18" charset="0"/>
                                  <a:cs typeface="Times New Roman" panose="02020603050405020304" pitchFamily="18" charset="0"/>
                                </a:rPr>
                                <m:t>𝑙</m:t>
                              </m:r>
                            </m:oMath>
                          </a14:m>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13279858"/>
                      </a:ext>
                    </a:extLst>
                  </a:tr>
                </a:tbl>
              </a:graphicData>
            </a:graphic>
          </p:graphicFrame>
        </mc:Choice>
        <mc:Fallback xmlns="">
          <p:graphicFrame>
            <p:nvGraphicFramePr>
              <p:cNvPr id="17" name="表格 4">
                <a:extLst>
                  <a:ext uri="{FF2B5EF4-FFF2-40B4-BE49-F238E27FC236}">
                    <a16:creationId xmlns:a16="http://schemas.microsoft.com/office/drawing/2014/main" id="{87A25E38-A442-4D6E-BA4F-D1CFD87A0C8F}"/>
                  </a:ext>
                </a:extLst>
              </p:cNvPr>
              <p:cNvGraphicFramePr>
                <a:graphicFrameLocks noGrp="1"/>
              </p:cNvGraphicFramePr>
              <p:nvPr>
                <p:extLst>
                  <p:ext uri="{D42A27DB-BD31-4B8C-83A1-F6EECF244321}">
                    <p14:modId xmlns:p14="http://schemas.microsoft.com/office/powerpoint/2010/main" val="3226122176"/>
                  </p:ext>
                </p:extLst>
              </p:nvPr>
            </p:nvGraphicFramePr>
            <p:xfrm>
              <a:off x="683568" y="1943472"/>
              <a:ext cx="7776864" cy="1243776"/>
            </p:xfrm>
            <a:graphic>
              <a:graphicData uri="http://schemas.openxmlformats.org/drawingml/2006/table">
                <a:tbl>
                  <a:tblPr firstRow="1" bandRow="1">
                    <a:tableStyleId>{5C22544A-7EE6-4342-B048-85BDC9FD1C3A}</a:tableStyleId>
                  </a:tblPr>
                  <a:tblGrid>
                    <a:gridCol w="2160240">
                      <a:extLst>
                        <a:ext uri="{9D8B030D-6E8A-4147-A177-3AD203B41FA5}">
                          <a16:colId xmlns:a16="http://schemas.microsoft.com/office/drawing/2014/main" val="2089041378"/>
                        </a:ext>
                      </a:extLst>
                    </a:gridCol>
                    <a:gridCol w="5616624">
                      <a:extLst>
                        <a:ext uri="{9D8B030D-6E8A-4147-A177-3AD203B41FA5}">
                          <a16:colId xmlns:a16="http://schemas.microsoft.com/office/drawing/2014/main" val="3653209446"/>
                        </a:ext>
                      </a:extLst>
                    </a:gridCol>
                  </a:tblGrid>
                  <a:tr h="304800">
                    <a:tc>
                      <a:txBody>
                        <a:bodyPr/>
                        <a:lstStyle/>
                        <a:p>
                          <a:pPr algn="ctr"/>
                          <a:r>
                            <a:rPr lang="en-US" altLang="zh-CN" sz="1400" dirty="0">
                              <a:latin typeface="Times New Roman" panose="02020603050405020304" pitchFamily="18" charset="0"/>
                              <a:cs typeface="Times New Roman" panose="02020603050405020304" pitchFamily="18" charset="0"/>
                            </a:rPr>
                            <a:t>Symbol</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400" dirty="0">
                              <a:latin typeface="Times New Roman" panose="02020603050405020304" pitchFamily="18" charset="0"/>
                              <a:cs typeface="Times New Roman" panose="02020603050405020304" pitchFamily="18" charset="0"/>
                            </a:rPr>
                            <a:t>Meaning</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02601409"/>
                      </a:ext>
                    </a:extLst>
                  </a:tr>
                  <a:tr h="314516">
                    <a:tc>
                      <a:txBody>
                        <a:bodyPr/>
                        <a:lstStyle/>
                        <a:p>
                          <a:endParaRPr lang="zh-CN"/>
                        </a:p>
                      </a:txBody>
                      <a:tcPr>
                        <a:blipFill>
                          <a:blip r:embed="rId4"/>
                          <a:stretch>
                            <a:fillRect l="-282" t="-98077" r="-261864" b="-217308"/>
                          </a:stretch>
                        </a:blipFill>
                      </a:tcPr>
                    </a:tc>
                    <a:tc>
                      <a:txBody>
                        <a:bodyPr/>
                        <a:lstStyle/>
                        <a:p>
                          <a:pPr algn="l"/>
                          <a:r>
                            <a:rPr lang="en-US" altLang="zh-CN" sz="1400" dirty="0">
                              <a:latin typeface="Times New Roman" panose="02020603050405020304" pitchFamily="18" charset="0"/>
                              <a:cs typeface="Times New Roman" panose="02020603050405020304" pitchFamily="18" charset="0"/>
                            </a:rPr>
                            <a:t>diagonal indicator matrices (</a:t>
                          </a:r>
                          <a:r>
                            <a:rPr lang="zh-CN" altLang="en-US" sz="1400" dirty="0">
                              <a:latin typeface="Times New Roman" panose="02020603050405020304" pitchFamily="18" charset="0"/>
                              <a:cs typeface="Times New Roman" panose="02020603050405020304" pitchFamily="18" charset="0"/>
                            </a:rPr>
                            <a:t>对角指示矩阵</a:t>
                          </a:r>
                          <a:r>
                            <a:rPr lang="en-US" altLang="zh-CN" sz="1400" dirty="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36714793"/>
                      </a:ext>
                    </a:extLst>
                  </a:tr>
                  <a:tr h="315913">
                    <a:tc>
                      <a:txBody>
                        <a:bodyPr/>
                        <a:lstStyle/>
                        <a:p>
                          <a:endParaRPr lang="zh-CN"/>
                        </a:p>
                      </a:txBody>
                      <a:tcPr>
                        <a:blipFill>
                          <a:blip r:embed="rId4"/>
                          <a:stretch>
                            <a:fillRect l="-282" t="-198077" r="-261864" b="-117308"/>
                          </a:stretch>
                        </a:blipFill>
                      </a:tcPr>
                    </a:tc>
                    <a:tc>
                      <a:txBody>
                        <a:bodyPr/>
                        <a:lstStyle/>
                        <a:p>
                          <a:pPr algn="l"/>
                          <a:r>
                            <a:rPr lang="en-US" altLang="zh-CN" sz="1400" dirty="0">
                              <a:latin typeface="Times New Roman" panose="02020603050405020304" pitchFamily="18" charset="0"/>
                              <a:cs typeface="Times New Roman" panose="02020603050405020304" pitchFamily="18" charset="0"/>
                            </a:rPr>
                            <a:t>entries where the </a:t>
                          </a:r>
                          <a:r>
                            <a:rPr lang="en-US" altLang="zh-CN" sz="1400" dirty="0" err="1">
                              <a:latin typeface="Times New Roman" panose="02020603050405020304" pitchFamily="18" charset="0"/>
                              <a:cs typeface="Times New Roman" panose="02020603050405020304" pitchFamily="18" charset="0"/>
                            </a:rPr>
                            <a:t>ReLU</a:t>
                          </a:r>
                          <a:r>
                            <a:rPr lang="en-US" altLang="zh-CN" sz="1400" dirty="0">
                              <a:latin typeface="Times New Roman" panose="02020603050405020304" pitchFamily="18" charset="0"/>
                              <a:cs typeface="Times New Roman" panose="02020603050405020304" pitchFamily="18" charset="0"/>
                            </a:rPr>
                            <a:t> outputs are constant under perturbation</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9257723"/>
                      </a:ext>
                    </a:extLst>
                  </a:tr>
                  <a:tr h="308547">
                    <a:tc>
                      <a:txBody>
                        <a:bodyPr/>
                        <a:lstStyle/>
                        <a:p>
                          <a:endParaRPr lang="zh-CN"/>
                        </a:p>
                      </a:txBody>
                      <a:tcPr>
                        <a:blipFill>
                          <a:blip r:embed="rId4"/>
                          <a:stretch>
                            <a:fillRect l="-282" t="-303922" r="-261864" b="-19608"/>
                          </a:stretch>
                        </a:blipFill>
                      </a:tcPr>
                    </a:tc>
                    <a:tc>
                      <a:txBody>
                        <a:bodyPr/>
                        <a:lstStyle/>
                        <a:p>
                          <a:endParaRPr lang="zh-CN"/>
                        </a:p>
                      </a:txBody>
                      <a:tcPr>
                        <a:blipFill>
                          <a:blip r:embed="rId4"/>
                          <a:stretch>
                            <a:fillRect l="-38503" t="-303922" r="-542" b="-19608"/>
                          </a:stretch>
                        </a:blipFill>
                      </a:tcPr>
                    </a:tc>
                    <a:extLst>
                      <a:ext uri="{0D108BD9-81ED-4DB2-BD59-A6C34878D82A}">
                        <a16:rowId xmlns:a16="http://schemas.microsoft.com/office/drawing/2014/main" val="3813279858"/>
                      </a:ext>
                    </a:extLst>
                  </a:tr>
                </a:tbl>
              </a:graphicData>
            </a:graphic>
          </p:graphicFrame>
        </mc:Fallback>
      </mc:AlternateContent>
      <p:pic>
        <p:nvPicPr>
          <p:cNvPr id="7" name="图片 6">
            <a:extLst>
              <a:ext uri="{FF2B5EF4-FFF2-40B4-BE49-F238E27FC236}">
                <a16:creationId xmlns:a16="http://schemas.microsoft.com/office/drawing/2014/main" id="{38E53D98-12FE-4C61-9728-B6510D057C31}"/>
              </a:ext>
            </a:extLst>
          </p:cNvPr>
          <p:cNvPicPr>
            <a:picLocks noChangeAspect="1"/>
          </p:cNvPicPr>
          <p:nvPr/>
        </p:nvPicPr>
        <p:blipFill>
          <a:blip r:embed="rId5"/>
          <a:stretch>
            <a:fillRect/>
          </a:stretch>
        </p:blipFill>
        <p:spPr>
          <a:xfrm>
            <a:off x="2304256" y="4472431"/>
            <a:ext cx="6156176" cy="540745"/>
          </a:xfrm>
          <a:prstGeom prst="rect">
            <a:avLst/>
          </a:prstGeom>
        </p:spPr>
      </p:pic>
    </p:spTree>
    <p:extLst>
      <p:ext uri="{BB962C8B-B14F-4D97-AF65-F5344CB8AC3E}">
        <p14:creationId xmlns:p14="http://schemas.microsoft.com/office/powerpoint/2010/main" val="2637270487"/>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alpha val="20000"/>
          </a:srgbClr>
        </a:solidFill>
        <a:ln>
          <a:noFill/>
        </a:ln>
      </a:spPr>
      <a:bodyPr wrap="square" rtlCol="0" anchor="ctr">
        <a:noAutofit/>
      </a:bodyPr>
      <a:lstStyle>
        <a:defPPr algn="l">
          <a:defRPr sz="2000" dirty="0">
            <a:latin typeface="Times New Roman" panose="02020603050405020304" pitchFamily="18" charset="0"/>
            <a:ea typeface="宋体" panose="02010600030101010101" pitchFamily="2" charset="-122"/>
          </a:defRPr>
        </a:defPPr>
      </a:lstStyle>
    </a:spDef>
    <a:txDef>
      <a:spPr>
        <a:noFill/>
      </a:spPr>
      <a:bodyPr wrap="square" rtlCol="0">
        <a:spAutoFit/>
      </a:bodyPr>
      <a:lstStyle>
        <a:defPPr marL="342900" indent="-342900" algn="l">
          <a:spcAft>
            <a:spcPts val="600"/>
          </a:spcAft>
          <a:buFont typeface="Wingdings" panose="05000000000000000000" pitchFamily="2" charset="2"/>
          <a:buChar char="l"/>
          <a:defRPr sz="2000" dirty="0" smtClean="0">
            <a:solidFill>
              <a:srgbClr val="0070C0"/>
            </a:solidFill>
            <a:latin typeface="Times New Roman" panose="02020603050405020304" pitchFamily="18" charset="0"/>
            <a:ea typeface="宋体" panose="02010600030101010101" pitchFamily="2"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36698</TotalTime>
  <Words>3786</Words>
  <Application>Microsoft Office PowerPoint</Application>
  <PresentationFormat>全屏显示(4:3)</PresentationFormat>
  <Paragraphs>368</Paragraphs>
  <Slides>23</Slides>
  <Notes>23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Arial</vt:lpstr>
      <vt:lpstr>Calibri</vt:lpstr>
      <vt:lpstr>Cambria Math</vt:lpstr>
      <vt:lpstr>Times New Roman</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whier</dc:creator>
  <cp:lastModifiedBy>梦蝶</cp:lastModifiedBy>
  <cp:revision>5480</cp:revision>
  <dcterms:created xsi:type="dcterms:W3CDTF">2014-06-10T08:42:00Z</dcterms:created>
  <dcterms:modified xsi:type="dcterms:W3CDTF">2022-06-16T09:08:23Z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2052-10.1.0.7311</vt:lpwstr>
  </property>
  <property fmtid="{D5CDD505-2E9C-101B-9397-08002B2CF9AE}" pid="3" name="KSORubyTemplateID">
    <vt:lpwstr>2</vt:lpwstr>
  </property>
</Properties>
</file>