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sldIdLst>
    <p:sldId id="256" r:id="rId2"/>
    <p:sldId id="259" r:id="rId3"/>
    <p:sldId id="260" r:id="rId4"/>
    <p:sldId id="261" r:id="rId5"/>
    <p:sldId id="262" r:id="rId6"/>
    <p:sldId id="263" r:id="rId7"/>
    <p:sldId id="267" r:id="rId8"/>
    <p:sldId id="268" r:id="rId9"/>
    <p:sldId id="269" r:id="rId10"/>
    <p:sldId id="264" r:id="rId11"/>
    <p:sldId id="266"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94660"/>
  </p:normalViewPr>
  <p:slideViewPr>
    <p:cSldViewPr snapToGrid="0">
      <p:cViewPr varScale="1">
        <p:scale>
          <a:sx n="108" d="100"/>
          <a:sy n="108" d="100"/>
        </p:scale>
        <p:origin x="13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rgbClr val="92D050"/>
        </a:solidFill>
        <a:ln>
          <a:noFill/>
        </a:ln>
      </dgm:spPr>
      <dgm:t>
        <a:bodyPr/>
        <a:lstStyle/>
        <a:p>
          <a:pPr marL="360000" algn="l"/>
          <a:r>
            <a:rPr lang="en-US" altLang="zh-CN" sz="2000" dirty="0">
              <a:solidFill>
                <a:schemeClr val="tx1"/>
              </a:solidFill>
              <a:latin typeface="Arial" panose="020B0604020202020204" pitchFamily="34" charset="0"/>
              <a:cs typeface="Arial" panose="020B0604020202020204" pitchFamily="34" charset="0"/>
            </a:rPr>
            <a:t>Problem</a:t>
          </a:r>
          <a:endParaRPr lang="zh-CN" altLang="en-US" sz="2000" dirty="0">
            <a:solidFill>
              <a:schemeClr val="tx1"/>
            </a:solidFill>
            <a:latin typeface="Arial" panose="020B0604020202020204" pitchFamily="34" charset="0"/>
            <a:cs typeface="Arial" panose="020B0604020202020204" pitchFamily="34"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chemeClr val="bg2">
            <a:lumMod val="90000"/>
          </a:schemeClr>
        </a:solidFill>
      </dgm:spPr>
      <dgm:t>
        <a:bodyPr/>
        <a:lstStyle/>
        <a:p>
          <a:pPr marL="360000" algn="l"/>
          <a:r>
            <a:rPr lang="en-US" altLang="zh-CN" sz="2000" dirty="0">
              <a:solidFill>
                <a:schemeClr val="tx1"/>
              </a:solidFill>
              <a:latin typeface="Arial" panose="020B0604020202020204" pitchFamily="34" charset="0"/>
              <a:cs typeface="Arial" panose="020B0604020202020204" pitchFamily="34" charset="0"/>
            </a:rPr>
            <a:t>Verification</a:t>
          </a:r>
          <a:endParaRPr lang="zh-CN" altLang="en-US" sz="2000" dirty="0">
            <a:solidFill>
              <a:schemeClr val="tx1"/>
            </a:solidFill>
            <a:latin typeface="Arial" panose="020B0604020202020204" pitchFamily="34" charset="0"/>
            <a:cs typeface="Arial" panose="020B0604020202020204" pitchFamily="34"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rgbClr val="92D050"/>
        </a:solidFill>
      </dgm:spPr>
      <dgm:t>
        <a:bodyPr/>
        <a:lstStyle/>
        <a:p>
          <a:pPr marL="360000" algn="l"/>
          <a:r>
            <a:rPr lang="en-US" altLang="zh-CN" sz="2000" dirty="0">
              <a:solidFill>
                <a:schemeClr val="tx1"/>
              </a:solidFill>
              <a:latin typeface="Arial" panose="020B0604020202020204" pitchFamily="34" charset="0"/>
              <a:cs typeface="Arial" panose="020B0604020202020204" pitchFamily="34" charset="0"/>
            </a:rPr>
            <a:t>Conclusion</a:t>
          </a:r>
          <a:endParaRPr lang="zh-CN" altLang="en-US" sz="2000" dirty="0">
            <a:solidFill>
              <a:schemeClr val="tx1"/>
            </a:solidFill>
            <a:latin typeface="Arial" panose="020B0604020202020204" pitchFamily="34" charset="0"/>
            <a:cs typeface="Arial" panose="020B0604020202020204" pitchFamily="34"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B6F304B0-8561-4383-A1D4-F8A4F40A4B78}">
      <dgm:prSet phldrT="[文本]" custT="1"/>
      <dgm:spPr>
        <a:solidFill>
          <a:schemeClr val="bg2">
            <a:lumMod val="90000"/>
          </a:schemeClr>
        </a:solidFill>
        <a:ln>
          <a:noFill/>
        </a:ln>
      </dgm:spPr>
      <dgm:t>
        <a:bodyPr/>
        <a:lstStyle/>
        <a:p>
          <a:pPr marL="360000" algn="l"/>
          <a:r>
            <a:rPr lang="en-US" altLang="en-US" sz="2000" dirty="0">
              <a:solidFill>
                <a:schemeClr val="tx1"/>
              </a:solidFill>
              <a:latin typeface="Arial" panose="020B0604020202020204" pitchFamily="34" charset="0"/>
              <a:cs typeface="Arial" panose="020B0604020202020204" pitchFamily="34" charset="0"/>
            </a:rPr>
            <a:t>Inspiration</a:t>
          </a:r>
          <a:endParaRPr lang="zh-CN" altLang="en-US" sz="2000" dirty="0">
            <a:solidFill>
              <a:schemeClr val="tx1"/>
            </a:solidFill>
            <a:latin typeface="Arial" panose="020B0604020202020204" pitchFamily="34" charset="0"/>
            <a:cs typeface="Arial" panose="020B0604020202020204" pitchFamily="34" charset="0"/>
          </a:endParaRPr>
        </a:p>
      </dgm:t>
    </dgm:pt>
    <dgm:pt modelId="{789687AE-160B-4231-BFEE-46D1D88CFB00}" type="parTrans" cxnId="{D4D3E09C-9908-4FDE-947B-A79609780992}">
      <dgm:prSet/>
      <dgm:spPr/>
      <dgm:t>
        <a:bodyPr/>
        <a:lstStyle/>
        <a:p>
          <a:endParaRPr lang="zh-CN" altLang="en-US"/>
        </a:p>
      </dgm:t>
    </dgm:pt>
    <dgm:pt modelId="{AC8564D0-AA45-4417-8FB1-67EAC6227863}" type="sibTrans" cxnId="{D4D3E09C-9908-4FDE-947B-A79609780992}">
      <dgm:prSet/>
      <dgm:spPr/>
      <dgm:t>
        <a:bodyPr/>
        <a:lstStyle/>
        <a:p>
          <a:endParaRPr lang="zh-CN" altLang="en-US"/>
        </a:p>
      </dgm:t>
    </dgm:pt>
    <dgm:pt modelId="{A30C7FD4-D58B-45AC-9FCE-1614B92FA161}">
      <dgm:prSet phldrT="[文本]" custT="1"/>
      <dgm:spPr>
        <a:solidFill>
          <a:srgbClr val="92D050"/>
        </a:solidFill>
      </dgm:spPr>
      <dgm:t>
        <a:bodyPr/>
        <a:lstStyle/>
        <a:p>
          <a:pPr marL="360000" algn="l"/>
          <a:r>
            <a:rPr lang="en-US" altLang="zh-CN" sz="2000" dirty="0">
              <a:solidFill>
                <a:schemeClr val="tx1"/>
              </a:solidFill>
              <a:latin typeface="Arial" panose="020B0604020202020204" pitchFamily="34" charset="0"/>
              <a:cs typeface="Arial" panose="020B0604020202020204" pitchFamily="34" charset="0"/>
            </a:rPr>
            <a:t>Scheme</a:t>
          </a:r>
          <a:endParaRPr lang="zh-CN" altLang="en-US" sz="2000" dirty="0">
            <a:solidFill>
              <a:schemeClr val="tx1"/>
            </a:solidFill>
            <a:latin typeface="Arial" panose="020B0604020202020204" pitchFamily="34" charset="0"/>
            <a:cs typeface="Arial" panose="020B0604020202020204" pitchFamily="34"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F0F6F8D6-F299-47BA-9053-FC3AB92AD0B7}">
      <dgm:prSet custT="1"/>
      <dgm:spPr>
        <a:solidFill>
          <a:schemeClr val="bg2">
            <a:lumMod val="90000"/>
          </a:schemeClr>
        </a:solidFill>
      </dgm:spPr>
      <dgm:t>
        <a:bodyPr/>
        <a:lstStyle/>
        <a:p>
          <a:pPr marL="360000" algn="l"/>
          <a:r>
            <a:rPr lang="en-US" altLang="zh-CN" sz="2000" dirty="0">
              <a:solidFill>
                <a:schemeClr val="tx1"/>
              </a:solidFill>
              <a:latin typeface="Arial" panose="020B0604020202020204" pitchFamily="34" charset="0"/>
              <a:cs typeface="Arial" panose="020B0604020202020204" pitchFamily="34" charset="0"/>
            </a:rPr>
            <a:t>Future</a:t>
          </a:r>
          <a:endParaRPr lang="zh-CN" altLang="en-US" sz="2000" dirty="0">
            <a:solidFill>
              <a:schemeClr val="tx1"/>
            </a:solidFill>
            <a:latin typeface="Arial" panose="020B0604020202020204" pitchFamily="34" charset="0"/>
            <a:cs typeface="Arial" panose="020B0604020202020204" pitchFamily="34" charset="0"/>
          </a:endParaRPr>
        </a:p>
      </dgm:t>
    </dgm:pt>
    <dgm:pt modelId="{FB648D0C-2824-4FB9-92ED-285E3CC773CF}" type="parTrans" cxnId="{18EEDF96-A9B8-4CFA-B3E9-D0D81C983019}">
      <dgm:prSet/>
      <dgm:spPr/>
      <dgm:t>
        <a:bodyPr/>
        <a:lstStyle/>
        <a:p>
          <a:endParaRPr lang="zh-CN" altLang="en-US"/>
        </a:p>
      </dgm:t>
    </dgm:pt>
    <dgm:pt modelId="{AFACC5CC-5C64-42DD-9812-938CD8A8427D}" type="sibTrans" cxnId="{18EEDF96-A9B8-4CFA-B3E9-D0D81C983019}">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6"/>
      <dgm:spPr>
        <a:blipFill rotWithShape="1">
          <a:blip xmlns:r="http://schemas.openxmlformats.org/officeDocument/2006/relationships" r:embed="rId1"/>
          <a:srcRect/>
          <a:stretch>
            <a:fillRect/>
          </a:stretch>
        </a:blipFill>
      </dgm:spPr>
    </dgm:pt>
    <dgm:pt modelId="{FF538F0C-F845-4AA2-B581-FB175AC2CA71}" type="pres">
      <dgm:prSet presAssocID="{D687274B-D91F-423E-94F3-42249D61FAB7}" presName="txShp" presStyleLbl="node1" presStyleIdx="0" presStyleCnt="6">
        <dgm:presLayoutVars>
          <dgm:bulletEnabled val="1"/>
        </dgm:presLayoutVars>
      </dgm:prSet>
      <dgm:spPr/>
    </dgm:pt>
    <dgm:pt modelId="{B01A9FF8-074F-4FF7-BA65-A091F06D6A50}" type="pres">
      <dgm:prSet presAssocID="{3AB3A94B-CAA3-4E4C-B3BE-97E8631F2981}" presName="spacing" presStyleCnt="0"/>
      <dgm:spPr/>
    </dgm:pt>
    <dgm:pt modelId="{C0A2E263-E679-4425-9978-A05521FFD34A}" type="pres">
      <dgm:prSet presAssocID="{B6F304B0-8561-4383-A1D4-F8A4F40A4B78}" presName="composite" presStyleCnt="0"/>
      <dgm:spPr/>
    </dgm:pt>
    <dgm:pt modelId="{2CC37165-C6AC-4540-8C19-66FC0D684AEE}" type="pres">
      <dgm:prSet presAssocID="{B6F304B0-8561-4383-A1D4-F8A4F40A4B78}" presName="imgShp" presStyleLbl="fgImgPlace1" presStyleIdx="1" presStyleCnt="6"/>
      <dgm:spPr>
        <a:blipFill rotWithShape="1">
          <a:blip xmlns:r="http://schemas.openxmlformats.org/officeDocument/2006/relationships" r:embed="rId2"/>
          <a:srcRect/>
          <a:stretch>
            <a:fillRect/>
          </a:stretch>
        </a:blipFill>
      </dgm:spPr>
    </dgm:pt>
    <dgm:pt modelId="{FE80E9C4-5F5B-41CB-995A-ADC25FB01044}" type="pres">
      <dgm:prSet presAssocID="{B6F304B0-8561-4383-A1D4-F8A4F40A4B78}" presName="txShp" presStyleLbl="node1" presStyleIdx="1" presStyleCnt="6">
        <dgm:presLayoutVars>
          <dgm:bulletEnabled val="1"/>
        </dgm:presLayoutVars>
      </dgm:prSet>
      <dgm:spPr/>
    </dgm:pt>
    <dgm:pt modelId="{DD8ADC6C-559A-49A1-8E33-824F399A726B}" type="pres">
      <dgm:prSet presAssocID="{AC8564D0-AA45-4417-8FB1-67EAC6227863}"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2" presStyleCnt="6"/>
      <dgm:spPr>
        <a:blipFill rotWithShape="1">
          <a:blip xmlns:r="http://schemas.openxmlformats.org/officeDocument/2006/relationships" r:embed="rId3"/>
          <a:srcRect/>
          <a:stretch>
            <a:fillRect/>
          </a:stretch>
        </a:blipFill>
      </dgm:spPr>
    </dgm:pt>
    <dgm:pt modelId="{CE6AAF0E-B9FB-4B00-9371-6B94E2FF35B0}" type="pres">
      <dgm:prSet presAssocID="{A30C7FD4-D58B-45AC-9FCE-1614B92FA161}" presName="txShp" presStyleLbl="node1" presStyleIdx="2" presStyleCnt="6">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3" presStyleCnt="6"/>
      <dgm:spPr>
        <a:blipFill rotWithShape="1">
          <a:blip xmlns:r="http://schemas.openxmlformats.org/officeDocument/2006/relationships" r:embed="rId4"/>
          <a:srcRect/>
          <a:stretch>
            <a:fillRect/>
          </a:stretch>
        </a:blipFill>
      </dgm:spPr>
    </dgm:pt>
    <dgm:pt modelId="{556D3D0C-4B02-436F-A368-2D681C8B0CA9}" type="pres">
      <dgm:prSet presAssocID="{660C2BF7-F572-49A1-924C-6B262021BB61}" presName="txShp" presStyleLbl="node1" presStyleIdx="3" presStyleCnt="6">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4"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DFB36D9-4FCF-40F5-B67D-8ABACD9D3640}" type="pres">
      <dgm:prSet presAssocID="{83A24340-6CA2-4BEA-AFD2-12D4B1C40267}" presName="txShp" presStyleLbl="node1" presStyleIdx="4" presStyleCnt="6">
        <dgm:presLayoutVars>
          <dgm:bulletEnabled val="1"/>
        </dgm:presLayoutVars>
      </dgm:prSet>
      <dgm:spPr/>
    </dgm:pt>
    <dgm:pt modelId="{02AD7BEB-C50C-4D4C-AD9D-3EABAA0043E2}" type="pres">
      <dgm:prSet presAssocID="{73A5DDBD-ED48-4A65-8E8B-4427962C7DAC}" presName="spacing" presStyleCnt="0"/>
      <dgm:spPr/>
    </dgm:pt>
    <dgm:pt modelId="{3E5DBBDE-0FA5-47EC-8646-EFF60CFBDF60}" type="pres">
      <dgm:prSet presAssocID="{F0F6F8D6-F299-47BA-9053-FC3AB92AD0B7}" presName="composite" presStyleCnt="0"/>
      <dgm:spPr/>
    </dgm:pt>
    <dgm:pt modelId="{CAB11D4D-6C40-42B3-B405-0A302F1E6358}" type="pres">
      <dgm:prSet presAssocID="{F0F6F8D6-F299-47BA-9053-FC3AB92AD0B7}" presName="imgShp" presStyleLbl="fgImgPlace1" presStyleIdx="5" presStyleCnt="6"/>
      <dgm:spPr>
        <a:blipFill rotWithShape="1">
          <a:blip xmlns:r="http://schemas.openxmlformats.org/officeDocument/2006/relationships" r:embed="rId7"/>
          <a:srcRect/>
          <a:stretch>
            <a:fillRect/>
          </a:stretch>
        </a:blipFill>
      </dgm:spPr>
    </dgm:pt>
    <dgm:pt modelId="{85A7FFCA-6186-4D28-8A4C-079A456915DD}" type="pres">
      <dgm:prSet presAssocID="{F0F6F8D6-F299-47BA-9053-FC3AB92AD0B7}" presName="txShp" presStyleLbl="node1" presStyleIdx="5" presStyleCnt="6">
        <dgm:presLayoutVars>
          <dgm:bulletEnabled val="1"/>
        </dgm:presLayoutVars>
      </dgm:prSet>
      <dgm:spPr/>
    </dgm:pt>
  </dgm:ptLst>
  <dgm:cxnLst>
    <dgm:cxn modelId="{6CD9CE0C-9CF1-49B5-9767-EC422A6CA34F}" srcId="{CCA3FCA0-103C-43CD-9FDB-9B13FE83AF7A}" destId="{660C2BF7-F572-49A1-924C-6B262021BB61}" srcOrd="3" destOrd="0" parTransId="{B74AFE34-B3B4-4472-BB8C-F765240A77CA}" sibTransId="{A45A0F8D-29C2-4407-9E7C-0AD17D24BB37}"/>
    <dgm:cxn modelId="{11475337-00D8-4329-8AE8-113E730333C0}" srcId="{CCA3FCA0-103C-43CD-9FDB-9B13FE83AF7A}" destId="{A30C7FD4-D58B-45AC-9FCE-1614B92FA161}" srcOrd="2" destOrd="0" parTransId="{076EC8ED-309E-428C-B33A-AB18FCD4ED96}" sibTransId="{387E0A5E-08BD-4FC2-B8F6-715524049022}"/>
    <dgm:cxn modelId="{25DB853A-7563-4F0B-9723-4917E437EC57}" type="presOf" srcId="{F0F6F8D6-F299-47BA-9053-FC3AB92AD0B7}" destId="{85A7FFCA-6186-4D28-8A4C-079A456915DD}" srcOrd="0" destOrd="0" presId="urn:microsoft.com/office/officeart/2005/8/layout/vList3"/>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18EEDF96-A9B8-4CFA-B3E9-D0D81C983019}" srcId="{CCA3FCA0-103C-43CD-9FDB-9B13FE83AF7A}" destId="{F0F6F8D6-F299-47BA-9053-FC3AB92AD0B7}" srcOrd="5" destOrd="0" parTransId="{FB648D0C-2824-4FB9-92ED-285E3CC773CF}" sibTransId="{AFACC5CC-5C64-42DD-9812-938CD8A8427D}"/>
    <dgm:cxn modelId="{87EEFA98-40B9-4E49-BDA4-45C2D326508D}" type="presOf" srcId="{B6F304B0-8561-4383-A1D4-F8A4F40A4B78}" destId="{FE80E9C4-5F5B-41CB-995A-ADC25FB01044}" srcOrd="0" destOrd="0" presId="urn:microsoft.com/office/officeart/2005/8/layout/vList3"/>
    <dgm:cxn modelId="{D4D3E09C-9908-4FDE-947B-A79609780992}" srcId="{CCA3FCA0-103C-43CD-9FDB-9B13FE83AF7A}" destId="{B6F304B0-8561-4383-A1D4-F8A4F40A4B78}" srcOrd="1" destOrd="0" parTransId="{789687AE-160B-4231-BFEE-46D1D88CFB00}" sibTransId="{AC8564D0-AA45-4417-8FB1-67EAC6227863}"/>
    <dgm:cxn modelId="{42F17FA5-27FC-4B67-ADA4-295A0A7B6D6B}" srcId="{CCA3FCA0-103C-43CD-9FDB-9B13FE83AF7A}" destId="{83A24340-6CA2-4BEA-AFD2-12D4B1C40267}" srcOrd="4"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08C9CDD0-D164-4D4A-8FB9-337D11FBC774}" type="presParOf" srcId="{7F26AE17-267E-4FAE-AF1B-D97FFEB20808}" destId="{C0A2E263-E679-4425-9978-A05521FFD34A}" srcOrd="2" destOrd="0" presId="urn:microsoft.com/office/officeart/2005/8/layout/vList3"/>
    <dgm:cxn modelId="{1DF0E53B-0891-44FA-AEB4-315CA351BEB4}" type="presParOf" srcId="{C0A2E263-E679-4425-9978-A05521FFD34A}" destId="{2CC37165-C6AC-4540-8C19-66FC0D684AEE}" srcOrd="0" destOrd="0" presId="urn:microsoft.com/office/officeart/2005/8/layout/vList3"/>
    <dgm:cxn modelId="{9C877121-C599-4667-BA00-C3EABC42A3E7}" type="presParOf" srcId="{C0A2E263-E679-4425-9978-A05521FFD34A}" destId="{FE80E9C4-5F5B-41CB-995A-ADC25FB01044}" srcOrd="1" destOrd="0" presId="urn:microsoft.com/office/officeart/2005/8/layout/vList3"/>
    <dgm:cxn modelId="{F6D6F47B-C411-4141-90BD-2C04656258DF}" type="presParOf" srcId="{7F26AE17-267E-4FAE-AF1B-D97FFEB20808}" destId="{DD8ADC6C-559A-49A1-8E33-824F399A726B}" srcOrd="3" destOrd="0" presId="urn:microsoft.com/office/officeart/2005/8/layout/vList3"/>
    <dgm:cxn modelId="{7612A006-3643-431F-8825-E57D7024B39C}" type="presParOf" srcId="{7F26AE17-267E-4FAE-AF1B-D97FFEB20808}" destId="{D8707622-C56E-4384-86A6-54E71B8F88EC}" srcOrd="4"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5" destOrd="0" presId="urn:microsoft.com/office/officeart/2005/8/layout/vList3"/>
    <dgm:cxn modelId="{2ACF6B0A-A04D-45F7-ACA1-A3DF1EE4C46F}" type="presParOf" srcId="{7F26AE17-267E-4FAE-AF1B-D97FFEB20808}" destId="{2D83D988-B210-415C-8137-AD0073A84BAF}" srcOrd="6"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7" destOrd="0" presId="urn:microsoft.com/office/officeart/2005/8/layout/vList3"/>
    <dgm:cxn modelId="{1E13A38E-CC10-491D-A934-46E98D0C0E8B}" type="presParOf" srcId="{7F26AE17-267E-4FAE-AF1B-D97FFEB20808}" destId="{C4F10634-D8FD-4354-8833-AC52184F53E6}" srcOrd="8"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 modelId="{B7E19D46-7237-479D-8C2E-3F7245406CB3}" type="presParOf" srcId="{7F26AE17-267E-4FAE-AF1B-D97FFEB20808}" destId="{02AD7BEB-C50C-4D4C-AD9D-3EABAA0043E2}" srcOrd="9" destOrd="0" presId="urn:microsoft.com/office/officeart/2005/8/layout/vList3"/>
    <dgm:cxn modelId="{3C1E4879-12FA-4600-BB6E-BFAFB4175868}" type="presParOf" srcId="{7F26AE17-267E-4FAE-AF1B-D97FFEB20808}" destId="{3E5DBBDE-0FA5-47EC-8646-EFF60CFBDF60}" srcOrd="10" destOrd="0" presId="urn:microsoft.com/office/officeart/2005/8/layout/vList3"/>
    <dgm:cxn modelId="{6E14001B-932A-4D27-B89D-50E32AAF5538}" type="presParOf" srcId="{3E5DBBDE-0FA5-47EC-8646-EFF60CFBDF60}" destId="{CAB11D4D-6C40-42B3-B405-0A302F1E6358}" srcOrd="0" destOrd="0" presId="urn:microsoft.com/office/officeart/2005/8/layout/vList3"/>
    <dgm:cxn modelId="{C915DAAB-A904-4BC4-A04B-71A3B1330DFA}" type="presParOf" srcId="{3E5DBBDE-0FA5-47EC-8646-EFF60CFBDF60}" destId="{85A7FFCA-6186-4D28-8A4C-079A456915D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STDP</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rgbClr val="92D050"/>
        </a:solidFill>
        <a:ln>
          <a:noFill/>
        </a:ln>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Spike</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5C58F720-A670-4875-959D-028AB02511E2}">
      <dgm:prSet phldrT="[文本]" custT="1"/>
      <dgm:spPr>
        <a:solidFill>
          <a:srgbClr val="FFC000"/>
        </a:solidFill>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SNN</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Post-synaptic Neuron</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Integrate-and-fire Neurons</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rgbClr val="92D050"/>
        </a:solidFill>
      </dgm:spPr>
      <dgm: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Spiking Neurons</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819307" y="2285"/>
          <a:ext cx="2686159" cy="570872"/>
        </a:xfrm>
        <a:prstGeom prst="homePlate">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Arial" panose="020B0604020202020204" pitchFamily="34" charset="0"/>
              <a:cs typeface="Arial" panose="020B0604020202020204" pitchFamily="34" charset="0"/>
            </a:rPr>
            <a:t>Problem</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2285"/>
        <a:ext cx="2543441" cy="570872"/>
      </dsp:txXfrm>
    </dsp:sp>
    <dsp:sp modelId="{524C91B3-29B9-4799-A22D-29FA2E104C2E}">
      <dsp:nvSpPr>
        <dsp:cNvPr id="0" name=""/>
        <dsp:cNvSpPr/>
      </dsp:nvSpPr>
      <dsp:spPr>
        <a:xfrm>
          <a:off x="533871" y="2285"/>
          <a:ext cx="570872" cy="570872"/>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80E9C4-5F5B-41CB-995A-ADC25FB01044}">
      <dsp:nvSpPr>
        <dsp:cNvPr id="0" name=""/>
        <dsp:cNvSpPr/>
      </dsp:nvSpPr>
      <dsp:spPr>
        <a:xfrm rot="10800000">
          <a:off x="819307" y="743567"/>
          <a:ext cx="2686159" cy="570872"/>
        </a:xfrm>
        <a:prstGeom prst="homePlate">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en-US" sz="2000" kern="1200" dirty="0">
              <a:solidFill>
                <a:schemeClr val="tx1"/>
              </a:solidFill>
              <a:latin typeface="Arial" panose="020B0604020202020204" pitchFamily="34" charset="0"/>
              <a:cs typeface="Arial" panose="020B0604020202020204" pitchFamily="34" charset="0"/>
            </a:rPr>
            <a:t>Inspiration</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743567"/>
        <a:ext cx="2543441" cy="570872"/>
      </dsp:txXfrm>
    </dsp:sp>
    <dsp:sp modelId="{2CC37165-C6AC-4540-8C19-66FC0D684AEE}">
      <dsp:nvSpPr>
        <dsp:cNvPr id="0" name=""/>
        <dsp:cNvSpPr/>
      </dsp:nvSpPr>
      <dsp:spPr>
        <a:xfrm>
          <a:off x="533871" y="743567"/>
          <a:ext cx="570872" cy="570872"/>
        </a:xfrm>
        <a:prstGeom prst="ellipse">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819307" y="1484849"/>
          <a:ext cx="2686159" cy="570872"/>
        </a:xfrm>
        <a:prstGeom prst="homePlat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Arial" panose="020B0604020202020204" pitchFamily="34" charset="0"/>
              <a:cs typeface="Arial" panose="020B0604020202020204" pitchFamily="34" charset="0"/>
            </a:rPr>
            <a:t>Scheme</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1484849"/>
        <a:ext cx="2543441" cy="570872"/>
      </dsp:txXfrm>
    </dsp:sp>
    <dsp:sp modelId="{759882E3-823F-4D35-A5B5-3782B84E93CD}">
      <dsp:nvSpPr>
        <dsp:cNvPr id="0" name=""/>
        <dsp:cNvSpPr/>
      </dsp:nvSpPr>
      <dsp:spPr>
        <a:xfrm>
          <a:off x="533871" y="1484849"/>
          <a:ext cx="570872" cy="570872"/>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819307" y="2226130"/>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Arial" panose="020B0604020202020204" pitchFamily="34" charset="0"/>
              <a:cs typeface="Arial" panose="020B0604020202020204" pitchFamily="34" charset="0"/>
            </a:rPr>
            <a:t>Verification</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2226130"/>
        <a:ext cx="2543441" cy="570872"/>
      </dsp:txXfrm>
    </dsp:sp>
    <dsp:sp modelId="{88DD110A-F255-453A-A083-73F88AC724B6}">
      <dsp:nvSpPr>
        <dsp:cNvPr id="0" name=""/>
        <dsp:cNvSpPr/>
      </dsp:nvSpPr>
      <dsp:spPr>
        <a:xfrm>
          <a:off x="533871" y="2226130"/>
          <a:ext cx="570872" cy="570872"/>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819307" y="2967412"/>
          <a:ext cx="2686159" cy="570872"/>
        </a:xfrm>
        <a:prstGeom prst="homePlat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Arial" panose="020B0604020202020204" pitchFamily="34" charset="0"/>
              <a:cs typeface="Arial" panose="020B0604020202020204" pitchFamily="34" charset="0"/>
            </a:rPr>
            <a:t>Conclusion</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2967412"/>
        <a:ext cx="2543441" cy="570872"/>
      </dsp:txXfrm>
    </dsp:sp>
    <dsp:sp modelId="{4E18C94B-7D2D-43E5-9D0B-08B548006DBD}">
      <dsp:nvSpPr>
        <dsp:cNvPr id="0" name=""/>
        <dsp:cNvSpPr/>
      </dsp:nvSpPr>
      <dsp:spPr>
        <a:xfrm>
          <a:off x="533871" y="2967412"/>
          <a:ext cx="570872" cy="570872"/>
        </a:xfrm>
        <a:prstGeom prst="ellipse">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7FFCA-6186-4D28-8A4C-079A456915DD}">
      <dsp:nvSpPr>
        <dsp:cNvPr id="0" name=""/>
        <dsp:cNvSpPr/>
      </dsp:nvSpPr>
      <dsp:spPr>
        <a:xfrm rot="10800000">
          <a:off x="819307" y="3708694"/>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Arial" panose="020B0604020202020204" pitchFamily="34" charset="0"/>
              <a:cs typeface="Arial" panose="020B0604020202020204" pitchFamily="34" charset="0"/>
            </a:rPr>
            <a:t>Future</a:t>
          </a:r>
          <a:endParaRPr lang="zh-CN" altLang="en-US" sz="2000" kern="1200" dirty="0">
            <a:solidFill>
              <a:schemeClr val="tx1"/>
            </a:solidFill>
            <a:latin typeface="Arial" panose="020B0604020202020204" pitchFamily="34" charset="0"/>
            <a:cs typeface="Arial" panose="020B0604020202020204" pitchFamily="34" charset="0"/>
          </a:endParaRPr>
        </a:p>
      </dsp:txBody>
      <dsp:txXfrm rot="10800000">
        <a:off x="962025" y="3708694"/>
        <a:ext cx="2543441" cy="570872"/>
      </dsp:txXfrm>
    </dsp:sp>
    <dsp:sp modelId="{CAB11D4D-6C40-42B3-B405-0A302F1E6358}">
      <dsp:nvSpPr>
        <dsp:cNvPr id="0" name=""/>
        <dsp:cNvSpPr/>
      </dsp:nvSpPr>
      <dsp:spPr>
        <a:xfrm>
          <a:off x="533871" y="3708694"/>
          <a:ext cx="570872" cy="570872"/>
        </a:xfrm>
        <a:prstGeom prst="ellipse">
          <a:avLst/>
        </a:prstGeom>
        <a:blipFill rotWithShape="1">
          <a:blip xmlns:r="http://schemas.openxmlformats.org/officeDocument/2006/relationships" r:embed="rId7"/>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STDP</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Spike</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SNN</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Post-synaptic Neuron</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Integrate-and-fire Neurons</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600" b="0" kern="1200" dirty="0">
              <a:solidFill>
                <a:prstClr val="black"/>
              </a:solidFill>
              <a:latin typeface="Arial" panose="020B0604020202020204" pitchFamily="34" charset="0"/>
              <a:ea typeface="等线" panose="02010600030101010101" pitchFamily="2" charset="-122"/>
              <a:cs typeface="Arial" panose="020B0604020202020204" pitchFamily="34" charset="0"/>
            </a:rPr>
            <a:t>Spiking Neurons</a:t>
          </a:r>
          <a:endParaRPr lang="zh-CN" altLang="en-US" sz="1600" b="0" kern="1200" dirty="0">
            <a:solidFill>
              <a:prstClr val="black"/>
            </a:solidFill>
            <a:latin typeface="Arial" panose="020B0604020202020204" pitchFamily="34" charset="0"/>
            <a:ea typeface="等线" panose="02010600030101010101" pitchFamily="2" charset="-122"/>
            <a:cs typeface="Arial" panose="020B0604020202020204" pitchFamily="34" charset="0"/>
          </a:endParaRPr>
        </a:p>
      </dsp:txBody>
      <dsp:txXfrm rot="-5400000">
        <a:off x="1598089" y="2941889"/>
        <a:ext cx="950508" cy="109253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8%BD%B4%E7%AA%81/1561671"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baike.baidu.com/item/%E6%A0%91%E7%AA%81/11046950" TargetMode="External"/><Relationship Id="rId4" Type="http://schemas.openxmlformats.org/officeDocument/2006/relationships/hyperlink" Target="https://baike.baidu.com/item/%E7%AA%81%E8%A7%A6%E5%B0%8F%E4%BD%93/527857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3</a:t>
            </a:fld>
            <a:endParaRPr lang="zh-CN" altLang="en-US"/>
          </a:p>
        </p:txBody>
      </p:sp>
    </p:spTree>
    <p:extLst>
      <p:ext uri="{BB962C8B-B14F-4D97-AF65-F5344CB8AC3E}">
        <p14:creationId xmlns:p14="http://schemas.microsoft.com/office/powerpoint/2010/main" val="260526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333333"/>
                </a:solidFill>
                <a:effectLst/>
                <a:latin typeface="arial" panose="020B0604020202020204" pitchFamily="34" charset="0"/>
              </a:rPr>
              <a:t>突触是指一个神经元的冲动传到另一个神经元或传到另一细胞间的相互接触的结构。一个神经元的</a:t>
            </a:r>
            <a:r>
              <a:rPr lang="zh-CN" altLang="en-US" sz="1200" b="0" i="0" u="none" strike="noStrike" dirty="0">
                <a:solidFill>
                  <a:srgbClr val="136EC2"/>
                </a:solidFill>
                <a:effectLst/>
                <a:latin typeface="arial" panose="020B0604020202020204" pitchFamily="34" charset="0"/>
                <a:hlinkClick r:id="rId3"/>
              </a:rPr>
              <a:t>轴突</a:t>
            </a:r>
            <a:r>
              <a:rPr lang="zh-CN" altLang="en-US" sz="1200" b="0" i="0" dirty="0">
                <a:solidFill>
                  <a:srgbClr val="333333"/>
                </a:solidFill>
                <a:effectLst/>
                <a:latin typeface="arial" panose="020B0604020202020204" pitchFamily="34" charset="0"/>
              </a:rPr>
              <a:t>末梢经过多次分支，最后每一小支的末端膨大呈杯状或球状，叫做</a:t>
            </a:r>
            <a:r>
              <a:rPr lang="zh-CN" altLang="en-US" sz="1200" b="0" i="0" u="sng" dirty="0">
                <a:solidFill>
                  <a:srgbClr val="136EC2"/>
                </a:solidFill>
                <a:effectLst/>
                <a:latin typeface="arial" panose="020B0604020202020204" pitchFamily="34" charset="0"/>
                <a:hlinkClick r:id="rId4"/>
              </a:rPr>
              <a:t>突触小体</a:t>
            </a:r>
            <a:r>
              <a:rPr lang="zh-CN" altLang="en-US" sz="1200" b="0" i="0" u="sng" dirty="0">
                <a:solidFill>
                  <a:srgbClr val="136EC2"/>
                </a:solidFill>
                <a:effectLst/>
                <a:latin typeface="arial" panose="020B0604020202020204" pitchFamily="34" charset="0"/>
              </a:rPr>
              <a:t>。</a:t>
            </a:r>
            <a:r>
              <a:rPr lang="zh-CN" altLang="en-US" sz="1200" b="0" i="0" dirty="0">
                <a:solidFill>
                  <a:srgbClr val="333333"/>
                </a:solidFill>
                <a:effectLst/>
                <a:latin typeface="arial" panose="020B0604020202020204" pitchFamily="34" charset="0"/>
              </a:rPr>
              <a:t>突触小体可以与多个神经元的细胞体或</a:t>
            </a:r>
            <a:r>
              <a:rPr lang="zh-CN" altLang="en-US" sz="1200" b="0" i="0" u="none" strike="noStrike" dirty="0">
                <a:solidFill>
                  <a:srgbClr val="136EC2"/>
                </a:solidFill>
                <a:effectLst/>
                <a:latin typeface="arial" panose="020B0604020202020204" pitchFamily="34" charset="0"/>
                <a:hlinkClick r:id="rId5"/>
              </a:rPr>
              <a:t>树突</a:t>
            </a:r>
            <a:r>
              <a:rPr lang="zh-CN" altLang="en-US" sz="1200" b="0" i="0" dirty="0">
                <a:solidFill>
                  <a:srgbClr val="333333"/>
                </a:solidFill>
                <a:effectLst/>
                <a:latin typeface="arial" panose="020B0604020202020204" pitchFamily="34" charset="0"/>
              </a:rPr>
              <a:t>相接触，形成突触。</a:t>
            </a:r>
            <a:endParaRPr lang="en-US" altLang="zh-CN" sz="1200"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ligand gate</a:t>
            </a:r>
            <a:r>
              <a:rPr lang="zh-CN" altLang="en-US" sz="1200" b="0" i="0" dirty="0">
                <a:solidFill>
                  <a:srgbClr val="333333"/>
                </a:solidFill>
                <a:effectLst/>
                <a:latin typeface="arial" panose="020B0604020202020204" pitchFamily="34" charset="0"/>
              </a:rPr>
              <a:t>配体门</a:t>
            </a:r>
            <a:endParaRPr lang="zh-CN" altLang="en-US" sz="1200"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259358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6906B185-EB6C-47CB-8A88-1C5786D5AF07}" type="datetime1">
              <a:rPr lang="zh-CN" altLang="en-US" smtClean="0"/>
              <a:t>2020/9/8</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361ECF96-2FB2-4A4C-BE22-590958F115A3}" type="datetime1">
              <a:rPr lang="zh-CN" altLang="en-US" smtClean="0"/>
              <a:t>2020/9/8</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7E8A32C3-67A5-47FC-A07A-5C644F3686DA}" type="datetime1">
              <a:rPr lang="zh-CN" altLang="en-US" smtClean="0"/>
              <a:t>2020/9/8</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FB161807-5AA7-428C-9FF1-893F44E9609B}" type="datetime1">
              <a:rPr lang="zh-CN" altLang="en-US" smtClean="0"/>
              <a:t>2020/9/8</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86C4DFE8-B146-4418-9338-D21B9489E31D}" type="datetime1">
              <a:rPr lang="zh-CN" altLang="en-US" smtClean="0"/>
              <a:t>2020/9/8</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95B652F4-4F80-4F18-9FEC-538EBDCDC6BE}" type="datetime1">
              <a:rPr lang="zh-CN" altLang="en-US" smtClean="0"/>
              <a:t>2020/9/8</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4A7A05EB-C93B-4F8C-BC64-B2A9249D6F1B}" type="datetime1">
              <a:rPr lang="zh-CN" altLang="en-US" smtClean="0"/>
              <a:t>2020/9/8</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F0599562-3B56-4E4B-8EBC-CDB10F907AF6}" type="datetime1">
              <a:rPr lang="zh-CN" altLang="en-US" smtClean="0"/>
              <a:t>2020/9/8</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59E21228-C425-4597-9B04-CA47019544A6}" type="datetime1">
              <a:rPr lang="zh-CN" altLang="en-US" smtClean="0"/>
              <a:t>2020/9/8</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212BC2D1-E43D-4506-941C-C7BBDA165DC1}" type="datetime1">
              <a:rPr lang="zh-CN" altLang="en-US" smtClean="0"/>
              <a:t>2020/9/8</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7ECC5CAF-45A0-4AA6-B5F0-4E240A1EC036}" type="datetime1">
              <a:rPr lang="zh-CN" altLang="en-US" smtClean="0"/>
              <a:t>2020/9/8</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A97D9-3C74-4A41-AE93-1BACE9845E4D}" type="datetime1">
              <a:rPr lang="zh-CN" altLang="en-US" smtClean="0"/>
              <a:t>2020/9/8</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b">
            <a:noAutofit/>
          </a:bodyPr>
          <a:lstStyle/>
          <a:p>
            <a:pPr>
              <a:lnSpc>
                <a:spcPct val="150000"/>
              </a:lnSpc>
            </a:pPr>
            <a:r>
              <a:rPr lang="en-US" altLang="zh-CN" sz="3200" b="1" dirty="0">
                <a:latin typeface="Arial" panose="020B0604020202020204" pitchFamily="34" charset="0"/>
                <a:cs typeface="Arial" panose="020B0604020202020204" pitchFamily="34" charset="0"/>
              </a:rPr>
              <a:t>Biologically Inspired Sleep Algorithm For Increased Generalization And Adversarial Robustness In Deep Neural Networks</a:t>
            </a:r>
            <a:endParaRPr lang="zh-CN" altLang="en-US" sz="3200" b="1" dirty="0">
              <a:latin typeface="Arial" panose="020B0604020202020204" pitchFamily="34" charset="0"/>
              <a:cs typeface="Arial" panose="020B0604020202020204" pitchFamily="34"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4000" y="3602038"/>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Arial" panose="020B0604020202020204" pitchFamily="34" charset="0"/>
                <a:cs typeface="Arial" panose="020B0604020202020204" pitchFamily="34" charset="0"/>
              </a:rPr>
              <a:t>Timothy </a:t>
            </a:r>
            <a:r>
              <a:rPr lang="en-US" altLang="zh-CN" sz="1600" dirty="0" err="1">
                <a:latin typeface="Arial" panose="020B0604020202020204" pitchFamily="34" charset="0"/>
                <a:cs typeface="Arial" panose="020B0604020202020204" pitchFamily="34" charset="0"/>
              </a:rPr>
              <a:t>Tadros</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University of California, San Diego</a:t>
            </a:r>
          </a:p>
          <a:p>
            <a:r>
              <a:rPr lang="en-US" altLang="zh-CN" sz="1600" dirty="0">
                <a:latin typeface="Arial" panose="020B0604020202020204" pitchFamily="34" charset="0"/>
                <a:cs typeface="Arial" panose="020B0604020202020204" pitchFamily="34" charset="0"/>
              </a:rPr>
              <a:t>ICLR 2020</a:t>
            </a:r>
          </a:p>
          <a:p>
            <a:r>
              <a:rPr lang="en-US" altLang="zh-CN" sz="1600" dirty="0">
                <a:latin typeface="Arial" panose="020B0604020202020204" pitchFamily="34" charset="0"/>
                <a:cs typeface="Arial" panose="020B0604020202020204" pitchFamily="34" charset="0"/>
              </a:rPr>
              <a:t>2020-04-26</a:t>
            </a:r>
          </a:p>
        </p:txBody>
      </p:sp>
      <p:grpSp>
        <p:nvGrpSpPr>
          <p:cNvPr id="5" name="组合 4">
            <a:extLst>
              <a:ext uri="{FF2B5EF4-FFF2-40B4-BE49-F238E27FC236}">
                <a16:creationId xmlns:a16="http://schemas.microsoft.com/office/drawing/2014/main" id="{FE05F31F-8179-4ED6-9204-4AB7B7D6C5CE}"/>
              </a:ext>
            </a:extLst>
          </p:cNvPr>
          <p:cNvGrpSpPr/>
          <p:nvPr/>
        </p:nvGrpSpPr>
        <p:grpSpPr>
          <a:xfrm>
            <a:off x="-8878" y="346229"/>
            <a:ext cx="12200878" cy="461639"/>
            <a:chOff x="-8878" y="346229"/>
            <a:chExt cx="12200878" cy="461639"/>
          </a:xfrm>
        </p:grpSpPr>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accent6">
                    <a:lumMod val="0"/>
                    <a:lumOff val="100000"/>
                  </a:schemeClr>
                </a:gs>
                <a:gs pos="35000">
                  <a:schemeClr val="accent6">
                    <a:lumMod val="0"/>
                    <a:lumOff val="100000"/>
                  </a:schemeClr>
                </a:gs>
                <a:gs pos="100000">
                  <a:srgbClr val="92D050"/>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4" name="直接连接符 3">
              <a:extLst>
                <a:ext uri="{FF2B5EF4-FFF2-40B4-BE49-F238E27FC236}">
                  <a16:creationId xmlns:a16="http://schemas.microsoft.com/office/drawing/2014/main" id="{191DE33D-0A0E-4952-A649-36652497B33D}"/>
                </a:ext>
              </a:extLst>
            </p:cNvPr>
            <p:cNvCxnSpPr/>
            <p:nvPr/>
          </p:nvCxnSpPr>
          <p:spPr>
            <a:xfrm>
              <a:off x="-8878" y="435007"/>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1F0DE7-4743-4B20-B117-CE3A13530ABD}"/>
                </a:ext>
              </a:extLst>
            </p:cNvPr>
            <p:cNvCxnSpPr/>
            <p:nvPr/>
          </p:nvCxnSpPr>
          <p:spPr>
            <a:xfrm>
              <a:off x="-8878" y="534141"/>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26F0467-99FD-4563-A909-22917250D35B}"/>
                </a:ext>
              </a:extLst>
            </p:cNvPr>
            <p:cNvCxnSpPr/>
            <p:nvPr/>
          </p:nvCxnSpPr>
          <p:spPr>
            <a:xfrm>
              <a:off x="-8878" y="633275"/>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6AA1AA1-DEA1-4994-B883-CEF1536177DA}"/>
                </a:ext>
              </a:extLst>
            </p:cNvPr>
            <p:cNvCxnSpPr/>
            <p:nvPr/>
          </p:nvCxnSpPr>
          <p:spPr>
            <a:xfrm>
              <a:off x="-8878" y="729449"/>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1FE5862-17E7-4D9E-9717-D2D6CBC68BE3}"/>
              </a:ext>
            </a:extLst>
          </p:cNvPr>
          <p:cNvGrpSpPr/>
          <p:nvPr/>
        </p:nvGrpSpPr>
        <p:grpSpPr>
          <a:xfrm>
            <a:off x="2" y="6050132"/>
            <a:ext cx="12193472" cy="461639"/>
            <a:chOff x="2" y="6050132"/>
            <a:chExt cx="12193472" cy="461639"/>
          </a:xfrm>
        </p:grpSpPr>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flip="none" rotWithShape="1">
              <a:gsLst>
                <a:gs pos="0">
                  <a:schemeClr val="accent6">
                    <a:lumMod val="0"/>
                    <a:lumOff val="100000"/>
                  </a:schemeClr>
                </a:gs>
                <a:gs pos="35000">
                  <a:schemeClr val="accent6">
                    <a:lumMod val="0"/>
                    <a:lumOff val="100000"/>
                  </a:schemeClr>
                </a:gs>
                <a:gs pos="100000">
                  <a:srgbClr val="92D050"/>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13" name="直接连接符 12">
              <a:extLst>
                <a:ext uri="{FF2B5EF4-FFF2-40B4-BE49-F238E27FC236}">
                  <a16:creationId xmlns:a16="http://schemas.microsoft.com/office/drawing/2014/main" id="{C63CFB87-30F1-43F0-B5DF-EA813B2487B5}"/>
                </a:ext>
              </a:extLst>
            </p:cNvPr>
            <p:cNvCxnSpPr/>
            <p:nvPr/>
          </p:nvCxnSpPr>
          <p:spPr>
            <a:xfrm>
              <a:off x="1474" y="6127090"/>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566EC61-3DCD-4C43-B4AD-3000D3CDB8F8}"/>
                </a:ext>
              </a:extLst>
            </p:cNvPr>
            <p:cNvCxnSpPr/>
            <p:nvPr/>
          </p:nvCxnSpPr>
          <p:spPr>
            <a:xfrm>
              <a:off x="1474" y="6226224"/>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9999740-DA0B-4EA0-8E24-10E959F85FC2}"/>
                </a:ext>
              </a:extLst>
            </p:cNvPr>
            <p:cNvCxnSpPr/>
            <p:nvPr/>
          </p:nvCxnSpPr>
          <p:spPr>
            <a:xfrm>
              <a:off x="1474" y="6325358"/>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67F4EB-D957-4E73-9106-0F6901225225}"/>
                </a:ext>
              </a:extLst>
            </p:cNvPr>
            <p:cNvCxnSpPr/>
            <p:nvPr/>
          </p:nvCxnSpPr>
          <p:spPr>
            <a:xfrm>
              <a:off x="1474" y="6421532"/>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374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6</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10</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Conclusion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234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7</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11</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Future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7926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12</a:t>
            </a:fld>
            <a:endParaRPr lang="zh-CN" altLang="en-US" dirty="0">
              <a:solidFill>
                <a:schemeClr val="accent6"/>
              </a:solidFill>
              <a:latin typeface="Arial Black" panose="020B0A04020102020204" pitchFamily="34" charset="0"/>
            </a:endParaRPr>
          </a:p>
        </p:txBody>
      </p:sp>
      <p:sp>
        <p:nvSpPr>
          <p:cNvPr id="10" name="矩形 9">
            <a:extLst>
              <a:ext uri="{FF2B5EF4-FFF2-40B4-BE49-F238E27FC236}">
                <a16:creationId xmlns:a16="http://schemas.microsoft.com/office/drawing/2014/main" id="{F58C1EAA-7854-475D-95F9-E8A3423DB93D}"/>
              </a:ext>
            </a:extLst>
          </p:cNvPr>
          <p:cNvSpPr/>
          <p:nvPr/>
        </p:nvSpPr>
        <p:spPr>
          <a:xfrm>
            <a:off x="2" y="346229"/>
            <a:ext cx="12191998" cy="461639"/>
          </a:xfrm>
          <a:prstGeom prst="rect">
            <a:avLst/>
          </a:prstGeom>
          <a:gradFill flip="none" rotWithShape="1">
            <a:gsLst>
              <a:gs pos="0">
                <a:schemeClr val="accent6">
                  <a:lumMod val="0"/>
                  <a:lumOff val="100000"/>
                </a:schemeClr>
              </a:gs>
              <a:gs pos="35000">
                <a:schemeClr val="accent6">
                  <a:lumMod val="0"/>
                  <a:lumOff val="100000"/>
                </a:schemeClr>
              </a:gs>
              <a:gs pos="100000">
                <a:srgbClr val="92D050"/>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11" name="矩形 10">
            <a:extLst>
              <a:ext uri="{FF2B5EF4-FFF2-40B4-BE49-F238E27FC236}">
                <a16:creationId xmlns:a16="http://schemas.microsoft.com/office/drawing/2014/main" id="{B2D14E0C-BEBA-4F65-87FB-28303ACA46D2}"/>
              </a:ext>
            </a:extLst>
          </p:cNvPr>
          <p:cNvSpPr/>
          <p:nvPr/>
        </p:nvSpPr>
        <p:spPr>
          <a:xfrm>
            <a:off x="2" y="6050132"/>
            <a:ext cx="12191998" cy="461639"/>
          </a:xfrm>
          <a:prstGeom prst="rect">
            <a:avLst/>
          </a:prstGeom>
          <a:gradFill flip="none" rotWithShape="1">
            <a:gsLst>
              <a:gs pos="0">
                <a:schemeClr val="accent6">
                  <a:lumMod val="0"/>
                  <a:lumOff val="100000"/>
                </a:schemeClr>
              </a:gs>
              <a:gs pos="35000">
                <a:schemeClr val="accent6">
                  <a:lumMod val="0"/>
                  <a:lumOff val="100000"/>
                </a:schemeClr>
              </a:gs>
              <a:gs pos="100000">
                <a:srgbClr val="92D050"/>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3113032" cy="646331"/>
          </a:xfrm>
          <a:prstGeom prst="rect">
            <a:avLst/>
          </a:prstGeom>
          <a:noFill/>
        </p:spPr>
        <p:txBody>
          <a:bodyPr wrap="none" rtlCol="0">
            <a:spAutoFit/>
          </a:bodyPr>
          <a:lstStyle/>
          <a:p>
            <a:r>
              <a:rPr lang="en-US" altLang="zh-CN" sz="3600" dirty="0">
                <a:latin typeface="Arial Black" panose="020B0A04020102020204" pitchFamily="34" charset="0"/>
              </a:rPr>
              <a:t>Thank you !</a:t>
            </a:r>
            <a:endParaRPr lang="zh-CN" altLang="en-US" sz="3600" dirty="0">
              <a:latin typeface="Arial Black" panose="020B0A04020102020204" pitchFamily="34"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Arial" panose="020B0604020202020204" pitchFamily="34" charset="0"/>
                <a:cs typeface="Arial" panose="020B0604020202020204" pitchFamily="34" charset="0"/>
              </a:rPr>
              <a:t>Mengdie</a:t>
            </a:r>
            <a:r>
              <a:rPr lang="en-US" altLang="zh-CN" sz="1600" dirty="0">
                <a:latin typeface="Arial" panose="020B0604020202020204" pitchFamily="34" charset="0"/>
                <a:cs typeface="Arial" panose="020B0604020202020204" pitchFamily="34" charset="0"/>
              </a:rPr>
              <a:t> Huang</a:t>
            </a:r>
          </a:p>
          <a:p>
            <a:pPr marL="0" indent="0" algn="r">
              <a:buNone/>
            </a:pPr>
            <a:r>
              <a:rPr lang="en-US" altLang="zh-CN" sz="1600" dirty="0">
                <a:latin typeface="Arial" panose="020B0604020202020204" pitchFamily="34" charset="0"/>
                <a:cs typeface="Arial" panose="020B0604020202020204" pitchFamily="34" charset="0"/>
              </a:rPr>
              <a:t>Group AI Security</a:t>
            </a:r>
          </a:p>
          <a:p>
            <a:pPr marL="0" indent="0" algn="r">
              <a:buNone/>
            </a:pPr>
            <a:r>
              <a:rPr lang="en-US" altLang="zh-CN" sz="1600" dirty="0">
                <a:latin typeface="Arial" panose="020B0604020202020204" pitchFamily="34" charset="0"/>
                <a:cs typeface="Arial" panose="020B0604020202020204" pitchFamily="34" charset="0"/>
              </a:rPr>
              <a:t>Lab </a:t>
            </a:r>
            <a:r>
              <a:rPr lang="en-US" altLang="zh-CN" sz="1600" dirty="0" err="1">
                <a:latin typeface="Arial" panose="020B0604020202020204" pitchFamily="34" charset="0"/>
                <a:cs typeface="Arial" panose="020B0604020202020204" pitchFamily="34" charset="0"/>
              </a:rPr>
              <a:t>Ruiyun</a:t>
            </a:r>
            <a:endParaRPr lang="en-US" altLang="zh-CN" sz="1600" dirty="0">
              <a:latin typeface="Arial" panose="020B0604020202020204" pitchFamily="34" charset="0"/>
              <a:cs typeface="Arial" panose="020B0604020202020204" pitchFamily="34" charset="0"/>
            </a:endParaRPr>
          </a:p>
          <a:p>
            <a:pPr marL="0" indent="0" algn="r">
              <a:buNone/>
            </a:pPr>
            <a:r>
              <a:rPr lang="en-US" altLang="zh-CN" sz="1600" dirty="0">
                <a:latin typeface="Arial" panose="020B0604020202020204" pitchFamily="34" charset="0"/>
                <a:cs typeface="Arial" panose="020B0604020202020204" pitchFamily="34" charset="0"/>
              </a:rPr>
              <a:t>2020-9-3</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53288" y="4282366"/>
            <a:ext cx="914400" cy="914400"/>
          </a:xfrm>
          <a:prstGeom prst="rect">
            <a:avLst/>
          </a:prstGeom>
        </p:spPr>
      </p:pic>
    </p:spTree>
    <p:extLst>
      <p:ext uri="{BB962C8B-B14F-4D97-AF65-F5344CB8AC3E}">
        <p14:creationId xmlns:p14="http://schemas.microsoft.com/office/powerpoint/2010/main" val="124488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2</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cs typeface="Arial" panose="020B0604020202020204" pitchFamily="34" charset="0"/>
              </a:rPr>
              <a:t>Overview</a:t>
            </a:r>
            <a:endParaRPr lang="zh-CN" altLang="en-US" sz="2400" dirty="0">
              <a:latin typeface="Arial Black" panose="020B0A040201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005D93FB-48D2-4014-8FE2-25302F3E24DE}"/>
              </a:ext>
            </a:extLst>
          </p:cNvPr>
          <p:cNvGrpSpPr/>
          <p:nvPr/>
        </p:nvGrpSpPr>
        <p:grpSpPr>
          <a:xfrm>
            <a:off x="229992" y="1592913"/>
            <a:ext cx="5284329" cy="4285212"/>
            <a:chOff x="719028" y="1591233"/>
            <a:chExt cx="5284329" cy="4285212"/>
          </a:xfrm>
        </p:grpSpPr>
        <p:graphicFrame>
          <p:nvGraphicFramePr>
            <p:cNvPr id="20" name="图示 19">
              <a:extLst>
                <a:ext uri="{FF2B5EF4-FFF2-40B4-BE49-F238E27FC236}">
                  <a16:creationId xmlns:a16="http://schemas.microsoft.com/office/drawing/2014/main" id="{27F46EF0-96BF-4DEA-A486-C81F5041DB16}"/>
                </a:ext>
              </a:extLst>
            </p:cNvPr>
            <p:cNvGraphicFramePr/>
            <p:nvPr/>
          </p:nvGraphicFramePr>
          <p:xfrm>
            <a:off x="1964019" y="1594593"/>
            <a:ext cx="4039338" cy="428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719028" y="1591233"/>
              <a:ext cx="1297150" cy="400110"/>
              <a:chOff x="692394" y="1681461"/>
              <a:chExt cx="1297150"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97150"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Contents</a:t>
                </a:r>
                <a:endParaRPr lang="zh-CN" altLang="en-US" sz="2000" b="1" dirty="0">
                  <a:latin typeface="Arial" panose="020B0604020202020204" pitchFamily="34" charset="0"/>
                  <a:cs typeface="Arial" panose="020B0604020202020204" pitchFamily="34"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410964" cy="400110"/>
          </a:xfrm>
          <a:prstGeom prst="rect">
            <a:avLst/>
          </a:prstGeom>
          <a:noFill/>
        </p:spPr>
        <p:txBody>
          <a:bodyPr wrap="none" rtlCol="0">
            <a:spAutoFit/>
          </a:bodyPr>
          <a:lstStyle/>
          <a:p>
            <a:r>
              <a:rPr lang="en-US" altLang="zh-CN" sz="2000" b="1" dirty="0">
                <a:latin typeface="Arial" panose="020B0604020202020204" pitchFamily="34" charset="0"/>
                <a:cs typeface="Arial" panose="020B0604020202020204" pitchFamily="34" charset="0"/>
              </a:rPr>
              <a:t>Keywords</a:t>
            </a:r>
            <a:endParaRPr lang="zh-CN" altLang="en-US" sz="2000" b="1" dirty="0">
              <a:latin typeface="Arial" panose="020B0604020202020204" pitchFamily="34" charset="0"/>
              <a:cs typeface="Arial" panose="020B0604020202020204" pitchFamily="34"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4014460816"/>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22300">
                  <a:lnSpc>
                    <a:spcPct val="90000"/>
                  </a:lnSpc>
                  <a:spcBef>
                    <a:spcPct val="0"/>
                  </a:spcBef>
                  <a:spcAft>
                    <a:spcPct val="35000"/>
                  </a:spcAft>
                </a:pPr>
                <a:r>
                  <a:rPr lang="en-US" altLang="zh-CN" sz="1600" dirty="0">
                    <a:solidFill>
                      <a:prstClr val="black"/>
                    </a:solidFill>
                    <a:latin typeface="Arial" panose="020B0604020202020204" pitchFamily="34" charset="0"/>
                    <a:ea typeface="等线" panose="02010600030101010101" pitchFamily="2" charset="-122"/>
                    <a:cs typeface="Arial" panose="020B0604020202020204" pitchFamily="34" charset="0"/>
                  </a:rPr>
                  <a:t>Pre-synaptic Neuron</a:t>
                </a:r>
                <a:endParaRPr lang="zh-CN" altLang="en-US" sz="1600" dirty="0">
                  <a:solidFill>
                    <a:prstClr val="black"/>
                  </a:solidFill>
                  <a:latin typeface="Arial" panose="020B0604020202020204" pitchFamily="34" charset="0"/>
                  <a:ea typeface="等线" panose="02010600030101010101" pitchFamily="2" charset="-122"/>
                  <a:cs typeface="Arial" panose="020B0604020202020204" pitchFamily="34" charset="0"/>
                </a:endParaRPr>
              </a:p>
            </p:txBody>
          </p:sp>
        </p:grpSp>
      </p:grpSp>
    </p:spTree>
    <p:extLst>
      <p:ext uri="{BB962C8B-B14F-4D97-AF65-F5344CB8AC3E}">
        <p14:creationId xmlns:p14="http://schemas.microsoft.com/office/powerpoint/2010/main" val="264509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3</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Problem</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文本框 2">
            <a:extLst>
              <a:ext uri="{FF2B5EF4-FFF2-40B4-BE49-F238E27FC236}">
                <a16:creationId xmlns:a16="http://schemas.microsoft.com/office/drawing/2014/main" id="{0F851634-9A08-418B-B0DE-53CEB7C73107}"/>
              </a:ext>
            </a:extLst>
          </p:cNvPr>
          <p:cNvSpPr txBox="1"/>
          <p:nvPr/>
        </p:nvSpPr>
        <p:spPr>
          <a:xfrm>
            <a:off x="150924" y="978166"/>
            <a:ext cx="5945075" cy="3264355"/>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Artificial Neural Networks (ANNs) lacks the ability of generalization</a:t>
            </a:r>
          </a:p>
          <a:p>
            <a:pPr marL="284400" algn="just">
              <a:lnSpc>
                <a:spcPct val="114000"/>
              </a:lnSpc>
            </a:pPr>
            <a:r>
              <a:rPr lang="en-US" altLang="zh-CN" sz="1400" dirty="0">
                <a:latin typeface="Arial" panose="020B0604020202020204" pitchFamily="34" charset="0"/>
                <a:cs typeface="Arial" panose="020B0604020202020204" pitchFamily="34" charset="0"/>
              </a:rPr>
              <a:t>ANNs have been shown to </a:t>
            </a:r>
            <a:r>
              <a:rPr lang="en-US" altLang="zh-CN" sz="1400" dirty="0">
                <a:solidFill>
                  <a:srgbClr val="C00000"/>
                </a:solidFill>
                <a:latin typeface="Arial" panose="020B0604020202020204" pitchFamily="34" charset="0"/>
                <a:cs typeface="Arial" panose="020B0604020202020204" pitchFamily="34" charset="0"/>
              </a:rPr>
              <a:t>underperform</a:t>
            </a:r>
            <a:r>
              <a:rPr lang="en-US" altLang="zh-CN" sz="1400" dirty="0">
                <a:latin typeface="Arial" panose="020B0604020202020204" pitchFamily="34" charset="0"/>
                <a:cs typeface="Arial" panose="020B0604020202020204" pitchFamily="34" charset="0"/>
              </a:rPr>
              <a:t> when </a:t>
            </a:r>
            <a:r>
              <a:rPr lang="en-US" altLang="zh-CN" sz="1400" dirty="0">
                <a:solidFill>
                  <a:srgbClr val="C00000"/>
                </a:solidFill>
                <a:latin typeface="Arial" panose="020B0604020202020204" pitchFamily="34" charset="0"/>
                <a:cs typeface="Arial" panose="020B0604020202020204" pitchFamily="34" charset="0"/>
              </a:rPr>
              <a:t>the testing data </a:t>
            </a:r>
            <a:r>
              <a:rPr lang="en-US" altLang="zh-CN" sz="1400" dirty="0">
                <a:latin typeface="Arial" panose="020B0604020202020204" pitchFamily="34" charset="0"/>
                <a:cs typeface="Arial" panose="020B0604020202020204" pitchFamily="34" charset="0"/>
              </a:rPr>
              <a:t>differs in specific ways even by a small amount from</a:t>
            </a:r>
            <a:r>
              <a:rPr lang="en-US" altLang="zh-CN" sz="1400" dirty="0">
                <a:solidFill>
                  <a:srgbClr val="C00000"/>
                </a:solidFill>
                <a:latin typeface="Arial" panose="020B0604020202020204" pitchFamily="34" charset="0"/>
                <a:cs typeface="Arial" panose="020B0604020202020204" pitchFamily="34" charset="0"/>
              </a:rPr>
              <a:t> the training data</a:t>
            </a:r>
            <a:r>
              <a:rPr lang="en-US" altLang="zh-CN" sz="1400" dirty="0">
                <a:latin typeface="Arial" panose="020B0604020202020204" pitchFamily="34" charset="0"/>
                <a:cs typeface="Arial" panose="020B0604020202020204" pitchFamily="34" charset="0"/>
              </a:rPr>
              <a:t>.</a:t>
            </a:r>
          </a:p>
          <a:p>
            <a:pPr marL="284400" algn="just">
              <a:lnSpc>
                <a:spcPct val="114000"/>
              </a:lnSpc>
            </a:pPr>
            <a:r>
              <a:rPr lang="en-US" altLang="zh-CN" sz="1400" dirty="0">
                <a:latin typeface="Arial" panose="020B0604020202020204" pitchFamily="34" charset="0"/>
                <a:cs typeface="Arial" panose="020B0604020202020204" pitchFamily="34" charset="0"/>
              </a:rPr>
              <a:t>Two issues: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Natural distortion (no adversary)</a:t>
            </a:r>
          </a:p>
          <a:p>
            <a:pPr marL="284400" algn="just">
              <a:lnSpc>
                <a:spcPct val="114000"/>
              </a:lnSpc>
            </a:pPr>
            <a:r>
              <a:rPr lang="en-US" altLang="zh-CN" sz="1400" dirty="0">
                <a:latin typeface="Arial" panose="020B0604020202020204" pitchFamily="34" charset="0"/>
                <a:cs typeface="Arial" panose="020B0604020202020204" pitchFamily="34" charset="0"/>
              </a:rPr>
              <a:t>ANNs are often trained on </a:t>
            </a:r>
            <a:r>
              <a:rPr lang="en-US" altLang="zh-CN" sz="1400" dirty="0">
                <a:solidFill>
                  <a:srgbClr val="C00000"/>
                </a:solidFill>
                <a:latin typeface="Arial" panose="020B0604020202020204" pitchFamily="34" charset="0"/>
                <a:cs typeface="Arial" panose="020B0604020202020204" pitchFamily="34" charset="0"/>
              </a:rPr>
              <a:t>curated datasets of images </a:t>
            </a:r>
            <a:r>
              <a:rPr lang="en-US" altLang="zh-CN" sz="1400" dirty="0">
                <a:latin typeface="Arial" panose="020B0604020202020204" pitchFamily="34" charset="0"/>
                <a:cs typeface="Arial" panose="020B0604020202020204" pitchFamily="34" charset="0"/>
              </a:rPr>
              <a:t>designed to best capture the image content, whereas in real-world scenarios, they may be tested on </a:t>
            </a:r>
            <a:r>
              <a:rPr lang="en-US" altLang="zh-CN" sz="1400" dirty="0">
                <a:solidFill>
                  <a:srgbClr val="C00000"/>
                </a:solidFill>
                <a:latin typeface="Arial" panose="020B0604020202020204" pitchFamily="34" charset="0"/>
                <a:cs typeface="Arial" panose="020B0604020202020204" pitchFamily="34" charset="0"/>
              </a:rPr>
              <a:t>disturbed or noisy inputs</a:t>
            </a:r>
            <a:r>
              <a:rPr lang="en-US" altLang="zh-CN" sz="1400" dirty="0">
                <a:latin typeface="Arial" panose="020B0604020202020204" pitchFamily="34" charset="0"/>
                <a:cs typeface="Arial" panose="020B0604020202020204" pitchFamily="34" charset="0"/>
              </a:rPr>
              <a:t>, not observed during training.</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Attack (adversary)</a:t>
            </a:r>
          </a:p>
          <a:p>
            <a:pPr marL="284400" algn="just">
              <a:lnSpc>
                <a:spcPct val="114000"/>
              </a:lnSpc>
            </a:pPr>
            <a:r>
              <a:rPr lang="en-US" altLang="zh-CN" sz="1400" dirty="0">
                <a:latin typeface="Arial" panose="020B0604020202020204" pitchFamily="34" charset="0"/>
                <a:cs typeface="Arial" panose="020B0604020202020204" pitchFamily="34" charset="0"/>
              </a:rPr>
              <a:t>ANNs are susceptible to adversarial attacks, or the </a:t>
            </a:r>
            <a:r>
              <a:rPr lang="en-US" altLang="zh-CN" sz="1400" dirty="0">
                <a:solidFill>
                  <a:srgbClr val="C00000"/>
                </a:solidFill>
                <a:latin typeface="Arial" panose="020B0604020202020204" pitchFamily="34" charset="0"/>
                <a:cs typeface="Arial" panose="020B0604020202020204" pitchFamily="34" charset="0"/>
              </a:rPr>
              <a:t>deliberate creation of inputs</a:t>
            </a:r>
            <a:r>
              <a:rPr lang="en-US" altLang="zh-CN" sz="1400" dirty="0">
                <a:latin typeface="Arial" panose="020B0604020202020204" pitchFamily="34" charset="0"/>
                <a:cs typeface="Arial" panose="020B0604020202020204" pitchFamily="34" charset="0"/>
              </a:rPr>
              <a:t> designed to fool ANNs that may be imperceptibly different from correctly classified inputs. </a:t>
            </a:r>
          </a:p>
        </p:txBody>
      </p:sp>
      <p:sp>
        <p:nvSpPr>
          <p:cNvPr id="6" name="对话气泡: 矩形 5">
            <a:extLst>
              <a:ext uri="{FF2B5EF4-FFF2-40B4-BE49-F238E27FC236}">
                <a16:creationId xmlns:a16="http://schemas.microsoft.com/office/drawing/2014/main" id="{6481BC3A-9F08-49B6-8381-EEA3E67E508A}"/>
              </a:ext>
            </a:extLst>
          </p:cNvPr>
          <p:cNvSpPr/>
          <p:nvPr/>
        </p:nvSpPr>
        <p:spPr>
          <a:xfrm>
            <a:off x="5264457" y="516475"/>
            <a:ext cx="799998" cy="461639"/>
          </a:xfrm>
          <a:prstGeom prst="wedgeRectCallout">
            <a:avLst>
              <a:gd name="adj1" fmla="val 3961"/>
              <a:gd name="adj2" fmla="val 79808"/>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Widely Problem</a:t>
            </a:r>
            <a:endParaRPr lang="zh-CN" altLang="en-US" sz="1200" b="1" dirty="0">
              <a:solidFill>
                <a:schemeClr val="tx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6EA83BBA-2585-4DD5-8CB2-E89476E21C0B}"/>
              </a:ext>
            </a:extLst>
          </p:cNvPr>
          <p:cNvSpPr txBox="1"/>
          <p:nvPr/>
        </p:nvSpPr>
        <p:spPr>
          <a:xfrm>
            <a:off x="6096001" y="978140"/>
            <a:ext cx="5945075" cy="4983416"/>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Perspectives</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for investigating ANN robustness</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Adversarial robustness</a:t>
            </a:r>
          </a:p>
          <a:p>
            <a:pPr marL="284400" algn="just">
              <a:lnSpc>
                <a:spcPct val="114000"/>
              </a:lnSpc>
            </a:pPr>
            <a:r>
              <a:rPr lang="en-US" altLang="zh-CN" sz="1400" dirty="0">
                <a:latin typeface="Arial" panose="020B0604020202020204" pitchFamily="34" charset="0"/>
                <a:cs typeface="Arial" panose="020B0604020202020204" pitchFamily="34" charset="0"/>
              </a:rPr>
              <a:t>Scenario: Adversarial machine learning</a:t>
            </a:r>
          </a:p>
          <a:p>
            <a:pPr marL="284400" indent="-284400" algn="just">
              <a:lnSpc>
                <a:spcPct val="114000"/>
              </a:lnSpc>
              <a:buFont typeface="+mj-lt"/>
              <a:buAutoNum type="alphaLcParenR"/>
            </a:pPr>
            <a:r>
              <a:rPr lang="en-US" altLang="zh-CN" sz="1400" dirty="0">
                <a:latin typeface="Arial" panose="020B0604020202020204" pitchFamily="34" charset="0"/>
                <a:cs typeface="Arial" panose="020B0604020202020204" pitchFamily="34" charset="0"/>
              </a:rPr>
              <a:t>Develop novel </a:t>
            </a:r>
            <a:r>
              <a:rPr lang="en-US" altLang="zh-CN" sz="1400" dirty="0">
                <a:solidFill>
                  <a:srgbClr val="C00000"/>
                </a:solidFill>
                <a:latin typeface="Arial" panose="020B0604020202020204" pitchFamily="34" charset="0"/>
                <a:cs typeface="Arial" panose="020B0604020202020204" pitchFamily="34" charset="0"/>
              </a:rPr>
              <a:t>attack methods </a:t>
            </a:r>
            <a:r>
              <a:rPr lang="en-US" altLang="zh-CN" sz="1400" dirty="0">
                <a:latin typeface="Arial" panose="020B0604020202020204" pitchFamily="34" charset="0"/>
                <a:cs typeface="Arial" panose="020B0604020202020204" pitchFamily="34" charset="0"/>
              </a:rPr>
              <a:t>which perturb the input minimally while changing the ANN’s classification outcome.</a:t>
            </a:r>
          </a:p>
          <a:p>
            <a:pPr marL="284400" indent="-284400" algn="just">
              <a:lnSpc>
                <a:spcPct val="114000"/>
              </a:lnSpc>
              <a:buFont typeface="+mj-lt"/>
              <a:buAutoNum type="alphaLcParenR"/>
            </a:pPr>
            <a:r>
              <a:rPr lang="en-US" altLang="zh-CN" sz="1400" dirty="0">
                <a:latin typeface="Arial" panose="020B0604020202020204" pitchFamily="34" charset="0"/>
                <a:cs typeface="Arial" panose="020B0604020202020204" pitchFamily="34" charset="0"/>
              </a:rPr>
              <a:t>Design </a:t>
            </a:r>
            <a:r>
              <a:rPr lang="en-US" altLang="zh-CN" sz="1400" dirty="0">
                <a:solidFill>
                  <a:srgbClr val="C00000"/>
                </a:solidFill>
                <a:latin typeface="Arial" panose="020B0604020202020204" pitchFamily="34" charset="0"/>
                <a:cs typeface="Arial" panose="020B0604020202020204" pitchFamily="34" charset="0"/>
              </a:rPr>
              <a:t>defense mechanisms </a:t>
            </a:r>
            <a:r>
              <a:rPr lang="en-US" altLang="zh-CN" sz="1400" dirty="0">
                <a:latin typeface="Arial" panose="020B0604020202020204" pitchFamily="34" charset="0"/>
                <a:cs typeface="Arial" panose="020B0604020202020204" pitchFamily="34" charset="0"/>
              </a:rPr>
              <a:t>which prevent these attacks from affecting ANN behavior.</a:t>
            </a:r>
            <a:endParaRPr lang="en-US" altLang="zh-CN" sz="1400" dirty="0">
              <a:solidFill>
                <a:schemeClr val="accent6"/>
              </a:solidFill>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Manipulation robustness (Data Poisoning)</a:t>
            </a:r>
          </a:p>
          <a:p>
            <a:pPr marL="284400" algn="just">
              <a:lnSpc>
                <a:spcPct val="114000"/>
              </a:lnSpc>
            </a:pPr>
            <a:r>
              <a:rPr lang="en-US" altLang="zh-CN" sz="1400" dirty="0">
                <a:latin typeface="Arial" panose="020B0604020202020204" pitchFamily="34" charset="0"/>
                <a:cs typeface="Arial" panose="020B0604020202020204" pitchFamily="34" charset="0"/>
              </a:rPr>
              <a:t>Scenario : Training data manipulation</a:t>
            </a:r>
          </a:p>
          <a:p>
            <a:pPr marL="284400" indent="-284400" algn="just">
              <a:lnSpc>
                <a:spcPct val="114000"/>
              </a:lnSpc>
              <a:buFont typeface="+mj-lt"/>
              <a:buAutoNum type="alphaLcParenR"/>
            </a:pPr>
            <a:r>
              <a:rPr lang="en-US" altLang="zh-CN" sz="1400" dirty="0">
                <a:latin typeface="Arial" panose="020B0604020202020204" pitchFamily="34" charset="0"/>
                <a:cs typeface="Arial" panose="020B0604020202020204" pitchFamily="34" charset="0"/>
              </a:rPr>
              <a:t>Examines the impact of changing the </a:t>
            </a:r>
            <a:r>
              <a:rPr lang="en-US" altLang="zh-CN" sz="1400" dirty="0">
                <a:solidFill>
                  <a:srgbClr val="C00000"/>
                </a:solidFill>
                <a:latin typeface="Arial" panose="020B0604020202020204" pitchFamily="34" charset="0"/>
                <a:cs typeface="Arial" panose="020B0604020202020204" pitchFamily="34" charset="0"/>
              </a:rPr>
              <a:t>input distribution </a:t>
            </a:r>
            <a:r>
              <a:rPr lang="en-US" altLang="zh-CN" sz="1400" dirty="0">
                <a:latin typeface="Arial" panose="020B0604020202020204" pitchFamily="34" charset="0"/>
                <a:cs typeface="Arial" panose="020B0604020202020204" pitchFamily="34" charset="0"/>
              </a:rPr>
              <a:t>during testing and observing the effect on ANN performance. </a:t>
            </a:r>
          </a:p>
          <a:p>
            <a:pPr marL="284400" algn="just">
              <a:lnSpc>
                <a:spcPct val="114000"/>
              </a:lnSpc>
            </a:pPr>
            <a:r>
              <a:rPr lang="en-US" altLang="zh-CN" sz="1400" dirty="0">
                <a:solidFill>
                  <a:schemeClr val="accent1"/>
                </a:solidFill>
                <a:latin typeface="Arial" panose="020B0604020202020204" pitchFamily="34" charset="0"/>
                <a:cs typeface="Arial" panose="020B0604020202020204" pitchFamily="34" charset="0"/>
              </a:rPr>
              <a:t>How to distort images in the test set:</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Horizontal translations</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Blurring</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Add compression artifacts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Solutions for increasing adversarial and manipulation robustness</a:t>
            </a:r>
          </a:p>
          <a:p>
            <a:pPr marL="342900" indent="-342900" algn="just">
              <a:lnSpc>
                <a:spcPct val="114000"/>
              </a:lnSpc>
              <a:buFont typeface="+mj-lt"/>
              <a:buAutoNum type="alphaLcParenR"/>
            </a:pPr>
            <a:r>
              <a:rPr lang="en-US" altLang="zh-CN" sz="1400" dirty="0">
                <a:latin typeface="Arial" panose="020B0604020202020204" pitchFamily="34" charset="0"/>
                <a:cs typeface="Arial" panose="020B0604020202020204" pitchFamily="34" charset="0"/>
              </a:rPr>
              <a:t>fine-tuning</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Traditional methods are mostly ineffective or their effectiveness is inconclusive.</a:t>
            </a:r>
          </a:p>
          <a:p>
            <a:pPr marL="285750" indent="-285750" algn="just">
              <a:lnSpc>
                <a:spcPct val="114000"/>
              </a:lnSpc>
              <a:buFont typeface="Wingdings" panose="05000000000000000000" pitchFamily="2" charset="2"/>
              <a:buChar char="l"/>
            </a:pPr>
            <a:endParaRPr lang="en-US" altLang="zh-CN" sz="1400" dirty="0">
              <a:latin typeface="Arial" panose="020B0604020202020204" pitchFamily="34" charset="0"/>
              <a:cs typeface="Arial" panose="020B0604020202020204" pitchFamily="34" charset="0"/>
            </a:endParaRPr>
          </a:p>
        </p:txBody>
      </p:sp>
      <p:sp>
        <p:nvSpPr>
          <p:cNvPr id="9" name="对话气泡: 矩形 8">
            <a:extLst>
              <a:ext uri="{FF2B5EF4-FFF2-40B4-BE49-F238E27FC236}">
                <a16:creationId xmlns:a16="http://schemas.microsoft.com/office/drawing/2014/main" id="{86529FCD-6FC5-413D-8C18-8499D34E955C}"/>
              </a:ext>
            </a:extLst>
          </p:cNvPr>
          <p:cNvSpPr/>
          <p:nvPr/>
        </p:nvSpPr>
        <p:spPr>
          <a:xfrm>
            <a:off x="6122634" y="516474"/>
            <a:ext cx="1139300" cy="461639"/>
          </a:xfrm>
          <a:prstGeom prst="wedgeRectCallout">
            <a:avLst>
              <a:gd name="adj1" fmla="val -4634"/>
              <a:gd name="adj2" fmla="val 70193"/>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How to solve</a:t>
            </a:r>
            <a:endParaRPr lang="zh-CN" altLang="en-US" sz="1200" b="1" dirty="0">
              <a:solidFill>
                <a:schemeClr val="tx1"/>
              </a:solidFill>
              <a:latin typeface="Arial" panose="020B0604020202020204" pitchFamily="34" charset="0"/>
              <a:cs typeface="Arial" panose="020B0604020202020204" pitchFamily="34" charset="0"/>
            </a:endParaRPr>
          </a:p>
        </p:txBody>
      </p:sp>
      <p:sp>
        <p:nvSpPr>
          <p:cNvPr id="13" name="对话气泡: 矩形 12">
            <a:extLst>
              <a:ext uri="{FF2B5EF4-FFF2-40B4-BE49-F238E27FC236}">
                <a16:creationId xmlns:a16="http://schemas.microsoft.com/office/drawing/2014/main" id="{D7246CFA-5CF2-47FE-8498-B56F43B90FEC}"/>
              </a:ext>
            </a:extLst>
          </p:cNvPr>
          <p:cNvSpPr/>
          <p:nvPr/>
        </p:nvSpPr>
        <p:spPr>
          <a:xfrm>
            <a:off x="5264457" y="4978637"/>
            <a:ext cx="799997" cy="461639"/>
          </a:xfrm>
          <a:prstGeom prst="wedgeRectCallout">
            <a:avLst>
              <a:gd name="adj1" fmla="val 65945"/>
              <a:gd name="adj2" fmla="val 39423"/>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Newest  Problem</a:t>
            </a:r>
            <a:endParaRPr lang="zh-CN" alt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24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1D0E90E8-83DF-4577-8EBB-8F1F52431796}"/>
              </a:ext>
            </a:extLst>
          </p:cNvPr>
          <p:cNvSpPr txBox="1"/>
          <p:nvPr/>
        </p:nvSpPr>
        <p:spPr>
          <a:xfrm>
            <a:off x="6096001" y="978140"/>
            <a:ext cx="5945075" cy="3509935"/>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Why can generalization improve robustness against noise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Sleep could aid in </a:t>
            </a:r>
            <a:r>
              <a:rPr lang="en-US" altLang="zh-CN" sz="1400" dirty="0">
                <a:solidFill>
                  <a:srgbClr val="C00000"/>
                </a:solidFill>
                <a:latin typeface="Arial" panose="020B0604020202020204" pitchFamily="34" charset="0"/>
                <a:cs typeface="Arial" panose="020B0604020202020204" pitchFamily="34" charset="0"/>
              </a:rPr>
              <a:t>reducing</a:t>
            </a:r>
            <a:r>
              <a:rPr lang="en-US" altLang="zh-CN" sz="1400" dirty="0">
                <a:latin typeface="Arial" panose="020B0604020202020204" pitchFamily="34" charset="0"/>
                <a:cs typeface="Arial" panose="020B0604020202020204" pitchFamily="34" charset="0"/>
              </a:rPr>
              <a:t> a neural network’s </a:t>
            </a:r>
            <a:r>
              <a:rPr lang="en-US" altLang="zh-CN" sz="1400" dirty="0">
                <a:solidFill>
                  <a:srgbClr val="C00000"/>
                </a:solidFill>
                <a:latin typeface="Arial" panose="020B0604020202020204" pitchFamily="34" charset="0"/>
                <a:cs typeface="Arial" panose="020B0604020202020204" pitchFamily="34" charset="0"/>
              </a:rPr>
              <a:t>susceptibility</a:t>
            </a:r>
            <a:r>
              <a:rPr lang="en-US" altLang="zh-CN" sz="1400" dirty="0">
                <a:latin typeface="Arial" panose="020B0604020202020204" pitchFamily="34" charset="0"/>
                <a:cs typeface="Arial" panose="020B0604020202020204" pitchFamily="34" charset="0"/>
              </a:rPr>
              <a:t> to adversarial attacks and to increase generalization performance by reducing the impact that imperceptible input changes can have on the task output.</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Sleep-inspired Algorithm</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Two targets:</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to defend against adversarial attacks </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to increase ANN robustness to noise</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How to achieve targets?</a:t>
            </a:r>
          </a:p>
          <a:p>
            <a:pPr marL="284400" algn="just">
              <a:lnSpc>
                <a:spcPct val="114000"/>
              </a:lnSpc>
            </a:pPr>
            <a:r>
              <a:rPr lang="en-US" altLang="zh-CN" sz="1400" dirty="0">
                <a:latin typeface="Arial" panose="020B0604020202020204" pitchFamily="34" charset="0"/>
                <a:cs typeface="Arial" panose="020B0604020202020204" pitchFamily="34" charset="0"/>
              </a:rPr>
              <a:t>Improve the ability of generalization.</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How to improve generalization?</a:t>
            </a:r>
          </a:p>
          <a:p>
            <a:pPr marL="284400" algn="just">
              <a:lnSpc>
                <a:spcPct val="114000"/>
              </a:lnSpc>
            </a:pPr>
            <a:r>
              <a:rPr lang="en-US" altLang="zh-CN" sz="1400" dirty="0">
                <a:latin typeface="Arial" panose="020B0604020202020204" pitchFamily="34" charset="0"/>
                <a:cs typeface="Arial" panose="020B0604020202020204" pitchFamily="34" charset="0"/>
              </a:rPr>
              <a:t>Apply an off-line unsupervised ”sleep” phase to modify the parameters of a fully connected ANN.</a:t>
            </a:r>
          </a:p>
        </p:txBody>
      </p:sp>
      <p:sp>
        <p:nvSpPr>
          <p:cNvPr id="6" name="文本框 5">
            <a:extLst>
              <a:ext uri="{FF2B5EF4-FFF2-40B4-BE49-F238E27FC236}">
                <a16:creationId xmlns:a16="http://schemas.microsoft.com/office/drawing/2014/main" id="{BD2ABFC6-98F4-441F-A9F8-BD59086BE550}"/>
              </a:ext>
            </a:extLst>
          </p:cNvPr>
          <p:cNvSpPr txBox="1"/>
          <p:nvPr/>
        </p:nvSpPr>
        <p:spPr>
          <a:xfrm>
            <a:off x="150924" y="978166"/>
            <a:ext cx="5945075" cy="5228996"/>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Difference</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between human and ANN</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Humans are robust at behaving in the presence of noise and are capable of correctly classifying objects that are noisy, blurred, or otherwise distorted. </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Why are humans robust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In animals and humans, </a:t>
            </a:r>
            <a:r>
              <a:rPr lang="en-US" altLang="zh-CN" sz="1400" dirty="0">
                <a:solidFill>
                  <a:srgbClr val="C00000"/>
                </a:solidFill>
                <a:latin typeface="Arial" panose="020B0604020202020204" pitchFamily="34" charset="0"/>
                <a:cs typeface="Arial" panose="020B0604020202020204" pitchFamily="34" charset="0"/>
              </a:rPr>
              <a:t>sleep</a:t>
            </a:r>
            <a:r>
              <a:rPr lang="en-US" altLang="zh-CN" sz="1400" dirty="0">
                <a:latin typeface="Arial" panose="020B0604020202020204" pitchFamily="34" charset="0"/>
                <a:cs typeface="Arial" panose="020B0604020202020204" pitchFamily="34" charset="0"/>
              </a:rPr>
              <a:t> promotes </a:t>
            </a:r>
            <a:r>
              <a:rPr lang="en-US" altLang="zh-CN" sz="1400" dirty="0">
                <a:solidFill>
                  <a:srgbClr val="C00000"/>
                </a:solidFill>
                <a:latin typeface="Arial" panose="020B0604020202020204" pitchFamily="34" charset="0"/>
                <a:cs typeface="Arial" panose="020B0604020202020204" pitchFamily="34" charset="0"/>
              </a:rPr>
              <a:t>generalization</a:t>
            </a:r>
            <a:r>
              <a:rPr lang="en-US" altLang="zh-CN" sz="1400" dirty="0">
                <a:latin typeface="Arial" panose="020B0604020202020204" pitchFamily="34" charset="0"/>
                <a:cs typeface="Arial" panose="020B0604020202020204" pitchFamily="34" charset="0"/>
              </a:rPr>
              <a:t> of knowledge and improves robustness against noise.</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Why can sleep promote generalization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Plastic</a:t>
            </a:r>
          </a:p>
          <a:p>
            <a:pPr marL="284400" algn="just">
              <a:lnSpc>
                <a:spcPct val="114000"/>
              </a:lnSpc>
            </a:pPr>
            <a:r>
              <a:rPr lang="en-US" altLang="zh-CN" sz="1400" dirty="0">
                <a:latin typeface="Arial" panose="020B0604020202020204" pitchFamily="34" charset="0"/>
                <a:cs typeface="Arial" panose="020B0604020202020204" pitchFamily="34" charset="0"/>
              </a:rPr>
              <a:t>Plastic changes during sleep can increase a subject’s ability to form connections between memories and to </a:t>
            </a:r>
            <a:r>
              <a:rPr lang="en-US" altLang="zh-CN" sz="1400" dirty="0">
                <a:solidFill>
                  <a:srgbClr val="C00000"/>
                </a:solidFill>
                <a:latin typeface="Arial" panose="020B0604020202020204" pitchFamily="34" charset="0"/>
                <a:cs typeface="Arial" panose="020B0604020202020204" pitchFamily="34" charset="0"/>
              </a:rPr>
              <a:t>generalize knowledge </a:t>
            </a:r>
            <a:r>
              <a:rPr lang="en-US" altLang="zh-CN" sz="1400" dirty="0">
                <a:latin typeface="Arial" panose="020B0604020202020204" pitchFamily="34" charset="0"/>
                <a:cs typeface="Arial" panose="020B0604020202020204" pitchFamily="34" charset="0"/>
              </a:rPr>
              <a:t>learned during the awake.</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Reactivation</a:t>
            </a:r>
          </a:p>
          <a:p>
            <a:pPr marL="284400" algn="just">
              <a:lnSpc>
                <a:spcPct val="114000"/>
              </a:lnSpc>
            </a:pPr>
            <a:r>
              <a:rPr lang="en-US" altLang="zh-CN" sz="1400" dirty="0">
                <a:latin typeface="Arial" panose="020B0604020202020204" pitchFamily="34" charset="0"/>
                <a:cs typeface="Arial" panose="020B0604020202020204" pitchFamily="34" charset="0"/>
              </a:rPr>
              <a:t>Sleep reactivation, or replay, serves to </a:t>
            </a:r>
            <a:r>
              <a:rPr lang="en-US" altLang="zh-CN" sz="1400" dirty="0">
                <a:solidFill>
                  <a:srgbClr val="C00000"/>
                </a:solidFill>
                <a:latin typeface="Arial" panose="020B0604020202020204" pitchFamily="34" charset="0"/>
                <a:cs typeface="Arial" panose="020B0604020202020204" pitchFamily="34" charset="0"/>
              </a:rPr>
              <a:t>strengthen synapses </a:t>
            </a:r>
            <a:r>
              <a:rPr lang="en-US" altLang="zh-CN" sz="1400" dirty="0">
                <a:latin typeface="Arial" panose="020B0604020202020204" pitchFamily="34" charset="0"/>
                <a:cs typeface="Arial" panose="020B0604020202020204" pitchFamily="34" charset="0"/>
              </a:rPr>
              <a:t>involved in a learned task through </a:t>
            </a:r>
            <a:r>
              <a:rPr lang="en-US" altLang="zh-CN" sz="1400" dirty="0">
                <a:solidFill>
                  <a:srgbClr val="C00000"/>
                </a:solidFill>
                <a:latin typeface="Arial" panose="020B0604020202020204" pitchFamily="34" charset="0"/>
                <a:cs typeface="Arial" panose="020B0604020202020204" pitchFamily="34" charset="0"/>
              </a:rPr>
              <a:t>local synaptic plasticity</a:t>
            </a:r>
            <a:r>
              <a:rPr lang="en-US" altLang="zh-CN" sz="1400" dirty="0">
                <a:latin typeface="Arial" panose="020B0604020202020204" pitchFamily="34" charset="0"/>
                <a:cs typeface="Arial" panose="020B0604020202020204" pitchFamily="34" charset="0"/>
              </a:rPr>
              <a:t>, such as Spike Time Dependent Plasticity (STDP).</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Synapses</a:t>
            </a:r>
          </a:p>
          <a:p>
            <a:pPr marL="284400" algn="just">
              <a:lnSpc>
                <a:spcPct val="114000"/>
              </a:lnSpc>
            </a:pPr>
            <a:r>
              <a:rPr lang="en-US" altLang="zh-CN" sz="1400" dirty="0">
                <a:latin typeface="Arial" panose="020B0604020202020204" pitchFamily="34" charset="0"/>
                <a:cs typeface="Arial" panose="020B0604020202020204" pitchFamily="34" charset="0"/>
              </a:rPr>
              <a:t>Strengthened synapses help to create </a:t>
            </a:r>
            <a:r>
              <a:rPr lang="en-US" altLang="zh-CN" sz="1400" dirty="0">
                <a:solidFill>
                  <a:srgbClr val="C00000"/>
                </a:solidFill>
                <a:latin typeface="Arial" panose="020B0604020202020204" pitchFamily="34" charset="0"/>
                <a:cs typeface="Arial" panose="020B0604020202020204" pitchFamily="34" charset="0"/>
              </a:rPr>
              <a:t>distinct representations </a:t>
            </a:r>
            <a:r>
              <a:rPr lang="en-US" altLang="zh-CN" sz="1400" dirty="0">
                <a:latin typeface="Arial" panose="020B0604020202020204" pitchFamily="34" charset="0"/>
                <a:cs typeface="Arial" panose="020B0604020202020204" pitchFamily="34" charset="0"/>
              </a:rPr>
              <a:t>for unique memories by devoting synapses to specific memory traces. Enable the network to extract the </a:t>
            </a:r>
            <a:r>
              <a:rPr lang="en-US" altLang="zh-CN" sz="1400" dirty="0">
                <a:solidFill>
                  <a:srgbClr val="C00000"/>
                </a:solidFill>
                <a:latin typeface="Arial" panose="020B0604020202020204" pitchFamily="34" charset="0"/>
                <a:cs typeface="Arial" panose="020B0604020202020204" pitchFamily="34" charset="0"/>
              </a:rPr>
              <a:t>gist</a:t>
            </a:r>
            <a:r>
              <a:rPr lang="en-US" altLang="zh-CN" sz="1400" dirty="0">
                <a:latin typeface="Arial" panose="020B0604020202020204" pitchFamily="34" charset="0"/>
                <a:cs typeface="Arial" panose="020B0604020202020204" pitchFamily="34" charset="0"/>
              </a:rPr>
              <a:t> of the training data without being constrained by the statistics of a specific training data set.</a:t>
            </a:r>
          </a:p>
        </p:txBody>
      </p:sp>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3</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4</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Inspiration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A815B985-DF20-4755-BEC5-FFAA63490523}"/>
              </a:ext>
            </a:extLst>
          </p:cNvPr>
          <p:cNvPicPr>
            <a:picLocks noChangeAspect="1"/>
          </p:cNvPicPr>
          <p:nvPr/>
        </p:nvPicPr>
        <p:blipFill>
          <a:blip r:embed="rId3"/>
          <a:stretch>
            <a:fillRect/>
          </a:stretch>
        </p:blipFill>
        <p:spPr>
          <a:xfrm>
            <a:off x="6095998" y="4415508"/>
            <a:ext cx="2244865" cy="2077338"/>
          </a:xfrm>
          <a:prstGeom prst="rect">
            <a:avLst/>
          </a:prstGeom>
        </p:spPr>
      </p:pic>
      <p:pic>
        <p:nvPicPr>
          <p:cNvPr id="15" name="图片 14">
            <a:extLst>
              <a:ext uri="{FF2B5EF4-FFF2-40B4-BE49-F238E27FC236}">
                <a16:creationId xmlns:a16="http://schemas.microsoft.com/office/drawing/2014/main" id="{5EA97AFD-E5EB-45E4-81B9-9BCA263B6610}"/>
              </a:ext>
            </a:extLst>
          </p:cNvPr>
          <p:cNvPicPr>
            <a:picLocks noChangeAspect="1"/>
          </p:cNvPicPr>
          <p:nvPr/>
        </p:nvPicPr>
        <p:blipFill>
          <a:blip r:embed="rId4"/>
          <a:stretch>
            <a:fillRect/>
          </a:stretch>
        </p:blipFill>
        <p:spPr>
          <a:xfrm>
            <a:off x="8370458" y="5611383"/>
            <a:ext cx="3670616" cy="619417"/>
          </a:xfrm>
          <a:prstGeom prst="rect">
            <a:avLst/>
          </a:prstGeom>
        </p:spPr>
      </p:pic>
      <p:sp>
        <p:nvSpPr>
          <p:cNvPr id="20" name="文本框 19">
            <a:extLst>
              <a:ext uri="{FF2B5EF4-FFF2-40B4-BE49-F238E27FC236}">
                <a16:creationId xmlns:a16="http://schemas.microsoft.com/office/drawing/2014/main" id="{D4B06160-3BB9-4E3C-9ACF-0C3EB9439685}"/>
              </a:ext>
            </a:extLst>
          </p:cNvPr>
          <p:cNvSpPr txBox="1"/>
          <p:nvPr/>
        </p:nvSpPr>
        <p:spPr>
          <a:xfrm>
            <a:off x="8286646" y="6236291"/>
            <a:ext cx="3670616" cy="261610"/>
          </a:xfrm>
          <a:prstGeom prst="rect">
            <a:avLst/>
          </a:prstGeom>
          <a:noFill/>
        </p:spPr>
        <p:txBody>
          <a:bodyPr wrap="square">
            <a:spAutoFit/>
          </a:bodyPr>
          <a:lstStyle/>
          <a:p>
            <a:r>
              <a:rPr lang="en-US" altLang="zh-CN" sz="1100" i="1" dirty="0">
                <a:latin typeface="Arial" panose="020B0604020202020204" pitchFamily="34" charset="0"/>
                <a:cs typeface="Arial" panose="020B0604020202020204" pitchFamily="34" charset="0"/>
              </a:rPr>
              <a:t>The role of sleep in false memory formation-2009</a:t>
            </a:r>
            <a:endParaRPr lang="zh-CN" altLang="en-US" sz="1100" i="1" dirty="0">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C564FCB9-95FF-4D52-A6DE-27552B66E48A}"/>
              </a:ext>
            </a:extLst>
          </p:cNvPr>
          <p:cNvPicPr>
            <a:picLocks noChangeAspect="1"/>
          </p:cNvPicPr>
          <p:nvPr/>
        </p:nvPicPr>
        <p:blipFill>
          <a:blip r:embed="rId5"/>
          <a:stretch>
            <a:fillRect/>
          </a:stretch>
        </p:blipFill>
        <p:spPr>
          <a:xfrm>
            <a:off x="9151689" y="4488075"/>
            <a:ext cx="2261358" cy="1052034"/>
          </a:xfrm>
          <a:prstGeom prst="rect">
            <a:avLst/>
          </a:prstGeom>
        </p:spPr>
      </p:pic>
      <p:sp>
        <p:nvSpPr>
          <p:cNvPr id="21" name="对话气泡: 矩形 20">
            <a:extLst>
              <a:ext uri="{FF2B5EF4-FFF2-40B4-BE49-F238E27FC236}">
                <a16:creationId xmlns:a16="http://schemas.microsoft.com/office/drawing/2014/main" id="{96078319-FCE2-41D4-9004-F082B602C42D}"/>
              </a:ext>
            </a:extLst>
          </p:cNvPr>
          <p:cNvSpPr/>
          <p:nvPr/>
        </p:nvSpPr>
        <p:spPr>
          <a:xfrm>
            <a:off x="4956698" y="3723024"/>
            <a:ext cx="1139300" cy="461639"/>
          </a:xfrm>
          <a:prstGeom prst="wedgeRectCallout">
            <a:avLst>
              <a:gd name="adj1" fmla="val 285236"/>
              <a:gd name="adj2" fmla="val 260578"/>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Learned task</a:t>
            </a:r>
            <a:endParaRPr lang="zh-CN" alt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26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5</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Scheme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pic>
        <p:nvPicPr>
          <p:cNvPr id="3" name="图片 2">
            <a:extLst>
              <a:ext uri="{FF2B5EF4-FFF2-40B4-BE49-F238E27FC236}">
                <a16:creationId xmlns:a16="http://schemas.microsoft.com/office/drawing/2014/main" id="{1D694C32-1EB6-4E3E-A5F4-6FC3E19D0BA0}"/>
              </a:ext>
            </a:extLst>
          </p:cNvPr>
          <p:cNvPicPr>
            <a:picLocks noChangeAspect="1"/>
          </p:cNvPicPr>
          <p:nvPr/>
        </p:nvPicPr>
        <p:blipFill>
          <a:blip r:embed="rId2"/>
          <a:stretch>
            <a:fillRect/>
          </a:stretch>
        </p:blipFill>
        <p:spPr>
          <a:xfrm>
            <a:off x="150926" y="978166"/>
            <a:ext cx="5945073" cy="3958513"/>
          </a:xfrm>
          <a:prstGeom prst="rect">
            <a:avLst/>
          </a:prstGeom>
        </p:spPr>
      </p:pic>
      <p:sp>
        <p:nvSpPr>
          <p:cNvPr id="6" name="文本框 5">
            <a:extLst>
              <a:ext uri="{FF2B5EF4-FFF2-40B4-BE49-F238E27FC236}">
                <a16:creationId xmlns:a16="http://schemas.microsoft.com/office/drawing/2014/main" id="{96B43CD6-3C1B-4F55-977B-8E53C1C6F38D}"/>
              </a:ext>
            </a:extLst>
          </p:cNvPr>
          <p:cNvSpPr txBox="1"/>
          <p:nvPr/>
        </p:nvSpPr>
        <p:spPr>
          <a:xfrm>
            <a:off x="150922" y="5154992"/>
            <a:ext cx="5945075" cy="1337867"/>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200" dirty="0">
                <a:solidFill>
                  <a:schemeClr val="accent1"/>
                </a:solidFill>
                <a:latin typeface="Arial" panose="020B0604020202020204" pitchFamily="34" charset="0"/>
                <a:cs typeface="Arial" panose="020B0604020202020204" pitchFamily="34" charset="0"/>
              </a:rPr>
              <a:t>Basic intuition behind the sleep algorithm</a:t>
            </a:r>
          </a:p>
          <a:p>
            <a:pPr marL="285750" indent="-285750" algn="just">
              <a:lnSpc>
                <a:spcPct val="1140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A period of offline activity, whereby network </a:t>
            </a:r>
            <a:r>
              <a:rPr lang="en-US" altLang="zh-CN" sz="1200" dirty="0">
                <a:solidFill>
                  <a:srgbClr val="C00000"/>
                </a:solidFill>
                <a:latin typeface="Arial" panose="020B0604020202020204" pitchFamily="34" charset="0"/>
                <a:cs typeface="Arial" panose="020B0604020202020204" pitchFamily="34" charset="0"/>
              </a:rPr>
              <a:t>weights are modified </a:t>
            </a:r>
            <a:r>
              <a:rPr lang="en-US" altLang="zh-CN" sz="1200" dirty="0">
                <a:latin typeface="Arial" panose="020B0604020202020204" pitchFamily="34" charset="0"/>
                <a:cs typeface="Arial" panose="020B0604020202020204" pitchFamily="34" charset="0"/>
              </a:rPr>
              <a:t>according to an unsupervised learning algorithm, allows the parameters of the network to become more reflective of the underlying statistics of the task at hand, while not overfitting the statistics of the training data.</a:t>
            </a:r>
          </a:p>
          <a:p>
            <a:pPr marL="285750" indent="-285750" algn="just">
              <a:lnSpc>
                <a:spcPct val="114000"/>
              </a:lnSpc>
              <a:buFont typeface="Wingdings" panose="05000000000000000000" pitchFamily="2" charset="2"/>
              <a:buChar char="p"/>
            </a:pPr>
            <a:endParaRPr lang="en-US" altLang="zh-CN" sz="12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7FFC873-172A-4B83-8486-2298A6597144}"/>
                  </a:ext>
                </a:extLst>
              </p:cNvPr>
              <p:cNvSpPr txBox="1"/>
              <p:nvPr/>
            </p:nvSpPr>
            <p:spPr>
              <a:xfrm>
                <a:off x="6096001" y="978140"/>
                <a:ext cx="5945075" cy="5854360"/>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endParaRPr lang="en-US" altLang="zh-CN" sz="1200" dirty="0">
                  <a:solidFill>
                    <a:schemeClr val="accent1"/>
                  </a:solidFill>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l"/>
                </a:pPr>
                <a:endParaRPr lang="en-US" altLang="zh-CN" sz="1200" dirty="0">
                  <a:solidFill>
                    <a:schemeClr val="accent1"/>
                  </a:solidFill>
                  <a:latin typeface="Arial" panose="020B0604020202020204" pitchFamily="34" charset="0"/>
                  <a:cs typeface="Arial" panose="020B0604020202020204" pitchFamily="34" charset="0"/>
                </a:endParaRPr>
              </a:p>
              <a:p>
                <a:pPr algn="just">
                  <a:lnSpc>
                    <a:spcPct val="114000"/>
                  </a:lnSpc>
                </a:pPr>
                <a:endParaRPr lang="en-US" altLang="zh-CN" sz="1200" dirty="0">
                  <a:solidFill>
                    <a:schemeClr val="accent1"/>
                  </a:solidFill>
                  <a:latin typeface="Arial" panose="020B0604020202020204" pitchFamily="34" charset="0"/>
                  <a:cs typeface="Arial" panose="020B0604020202020204" pitchFamily="34" charset="0"/>
                </a:endParaRPr>
              </a:p>
              <a:p>
                <a:pPr algn="just">
                  <a:lnSpc>
                    <a:spcPct val="114000"/>
                  </a:lnSpc>
                </a:pPr>
                <a:endParaRPr lang="en-US" altLang="zh-CN" sz="1200" dirty="0">
                  <a:solidFill>
                    <a:schemeClr val="accent1"/>
                  </a:solidFill>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l"/>
                </a:pPr>
                <a:r>
                  <a:rPr lang="en-US" altLang="zh-CN" sz="1200" dirty="0">
                    <a:solidFill>
                      <a:schemeClr val="accent1"/>
                    </a:solidFill>
                    <a:latin typeface="Arial" panose="020B0604020202020204" pitchFamily="34" charset="0"/>
                    <a:cs typeface="Arial" panose="020B0604020202020204" pitchFamily="34" charset="0"/>
                  </a:rPr>
                  <a:t>Four steps in the proposed scheme</a:t>
                </a:r>
              </a:p>
              <a:p>
                <a:pPr marL="284400" indent="-284400" algn="just">
                  <a:lnSpc>
                    <a:spcPct val="1140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Train ANN using SGD</a:t>
                </a:r>
              </a:p>
              <a:p>
                <a:pPr marL="284400" indent="-284400" algn="just">
                  <a:lnSpc>
                    <a:spcPct val="1140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Convert ANN to a spiking neural network (SNN)</a:t>
                </a:r>
              </a:p>
              <a:p>
                <a:pPr marL="284400" indent="-2844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ReLU units (ANN </a:t>
                </a:r>
                <a:r>
                  <a:rPr lang="en-US" altLang="zh-CN" sz="1200" dirty="0">
                    <a:solidFill>
                      <a:srgbClr val="C00000"/>
                    </a:solidFill>
                    <a:latin typeface="Arial" panose="020B0604020202020204" pitchFamily="34" charset="0"/>
                    <a:cs typeface="Arial" panose="020B0604020202020204" pitchFamily="34" charset="0"/>
                  </a:rPr>
                  <a:t>weight</a:t>
                </a:r>
                <a:r>
                  <a:rPr lang="en-US" altLang="zh-CN"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sym typeface="Wingdings" panose="05000000000000000000" pitchFamily="2" charset="2"/>
                  </a:rPr>
                  <a:t> integrate-fire  units (SNN weight)</a:t>
                </a:r>
              </a:p>
              <a:p>
                <a:pPr marL="284400" indent="-284400" algn="just">
                  <a:lnSpc>
                    <a:spcPct val="1140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marL="284400" indent="-284400" algn="just">
                  <a:lnSpc>
                    <a:spcPct val="114000"/>
                  </a:lnSpc>
                  <a:buFont typeface="Wingdings" panose="05000000000000000000" pitchFamily="2" charset="2"/>
                  <a:buChar char="ü"/>
                </a:pPr>
                <a:endParaRPr lang="en-US" altLang="zh-CN" sz="1200" dirty="0">
                  <a:latin typeface="Arial" panose="020B0604020202020204" pitchFamily="34" charset="0"/>
                  <a:cs typeface="Arial" panose="020B0604020202020204" pitchFamily="34" charset="0"/>
                  <a:sym typeface="Wingdings" panose="05000000000000000000" pitchFamily="2" charset="2"/>
                </a:endParaRPr>
              </a:p>
              <a:p>
                <a:pPr marL="284400" indent="-284400" algn="just">
                  <a:lnSpc>
                    <a:spcPct val="114000"/>
                  </a:lnSpc>
                  <a:buFont typeface="Wingdings" panose="05000000000000000000" pitchFamily="2" charset="2"/>
                  <a:buChar char="ü"/>
                </a:pPr>
                <a:r>
                  <a:rPr lang="en-US" altLang="zh-CN" sz="1200" dirty="0">
                    <a:solidFill>
                      <a:schemeClr val="tx1"/>
                    </a:solidFill>
                    <a:latin typeface="Arial" panose="020B0604020202020204" pitchFamily="34" charset="0"/>
                    <a:cs typeface="Arial" panose="020B0604020202020204" pitchFamily="34" charset="0"/>
                    <a:sym typeface="Wingdings" panose="05000000000000000000" pitchFamily="2" charset="2"/>
                  </a:rPr>
                  <a:t>Weight normalization</a:t>
                </a:r>
              </a:p>
              <a:p>
                <a:pPr marL="284400" indent="-284400" algn="just">
                  <a:lnSpc>
                    <a:spcPct val="114000"/>
                  </a:lnSpc>
                  <a:buFont typeface="Wingdings" panose="05000000000000000000" pitchFamily="2" charset="2"/>
                  <a:buChar char="ü"/>
                </a:pPr>
                <a:r>
                  <a:rPr lang="en-US" altLang="zh-CN" sz="1200" dirty="0">
                    <a:solidFill>
                      <a:schemeClr val="tx1"/>
                    </a:solidFill>
                    <a:latin typeface="Arial" panose="020B0604020202020204" pitchFamily="34" charset="0"/>
                    <a:cs typeface="Arial" panose="020B0604020202020204" pitchFamily="34" charset="0"/>
                    <a:sym typeface="Wingdings" panose="05000000000000000000" pitchFamily="2" charset="2"/>
                  </a:rPr>
                  <a:t>Scale (the number of neurons) for each layer: </a:t>
                </a:r>
                <a14:m>
                  <m:oMath xmlns:m="http://schemas.openxmlformats.org/officeDocument/2006/math">
                    <m:r>
                      <a:rPr lang="en-US" altLang="zh-CN" sz="1200" i="1" dirty="0" smtClean="0">
                        <a:solidFill>
                          <a:srgbClr val="C00000"/>
                        </a:solidFill>
                        <a:latin typeface="Cambria Math" panose="02040503050406030204" pitchFamily="18" charset="0"/>
                        <a:cs typeface="Arial" panose="020B0604020202020204" pitchFamily="34" charset="0"/>
                        <a:sym typeface="Wingdings" panose="05000000000000000000" pitchFamily="2" charset="2"/>
                      </a:rPr>
                      <m:t>𝑠𝑐𝑎𝑙𝑒</m:t>
                    </m:r>
                    <m:r>
                      <a:rPr lang="en-US" altLang="zh-CN" sz="1200" b="0" i="1" dirty="0" smtClean="0">
                        <a:solidFill>
                          <a:srgbClr val="C00000"/>
                        </a:solidFill>
                        <a:latin typeface="Cambria Math" panose="02040503050406030204" pitchFamily="18" charset="0"/>
                        <a:cs typeface="Arial" panose="020B0604020202020204" pitchFamily="34" charset="0"/>
                        <a:sym typeface="Wingdings" panose="05000000000000000000" pitchFamily="2" charset="2"/>
                      </a:rPr>
                      <m:t>𝑠</m:t>
                    </m:r>
                    <m:r>
                      <a:rPr lang="en-US" altLang="zh-CN" sz="1200" i="1" dirty="0" smtClean="0">
                        <a:solidFill>
                          <a:srgbClr val="C00000"/>
                        </a:solidFill>
                        <a:latin typeface="Cambria Math" panose="02040503050406030204" pitchFamily="18" charset="0"/>
                        <a:cs typeface="Arial" panose="020B0604020202020204" pitchFamily="34" charset="0"/>
                        <a:sym typeface="Wingdings" panose="05000000000000000000" pitchFamily="2" charset="2"/>
                      </a:rPr>
                      <m:t>(</m:t>
                    </m:r>
                    <m:r>
                      <a:rPr lang="en-US" altLang="zh-CN" sz="1200" i="1" dirty="0" smtClean="0">
                        <a:solidFill>
                          <a:srgbClr val="C00000"/>
                        </a:solidFill>
                        <a:latin typeface="Cambria Math" panose="02040503050406030204" pitchFamily="18" charset="0"/>
                        <a:cs typeface="Arial" panose="020B0604020202020204" pitchFamily="34" charset="0"/>
                        <a:sym typeface="Wingdings" panose="05000000000000000000" pitchFamily="2" charset="2"/>
                      </a:rPr>
                      <m:t>𝑛</m:t>
                    </m:r>
                    <m:r>
                      <a:rPr lang="en-US" altLang="zh-CN" sz="1200" i="1" dirty="0" smtClean="0">
                        <a:solidFill>
                          <a:srgbClr val="C00000"/>
                        </a:solidFill>
                        <a:latin typeface="Cambria Math" panose="02040503050406030204" pitchFamily="18" charset="0"/>
                        <a:cs typeface="Arial" panose="020B0604020202020204" pitchFamily="34" charset="0"/>
                        <a:sym typeface="Wingdings" panose="05000000000000000000" pitchFamily="2" charset="2"/>
                      </a:rPr>
                      <m:t>)</m:t>
                    </m:r>
                  </m:oMath>
                </a14:m>
                <a:endParaRPr lang="en-US" altLang="zh-CN" sz="1200" dirty="0">
                  <a:solidFill>
                    <a:schemeClr val="tx1"/>
                  </a:solidFill>
                  <a:latin typeface="Arial" panose="020B0604020202020204" pitchFamily="34" charset="0"/>
                  <a:cs typeface="Arial" panose="020B0604020202020204" pitchFamily="34" charset="0"/>
                </a:endParaRPr>
              </a:p>
              <a:p>
                <a:pPr marL="284400" indent="-284400" algn="just">
                  <a:lnSpc>
                    <a:spcPct val="114000"/>
                  </a:lnSpc>
                  <a:buFont typeface="Wingdings" panose="05000000000000000000" pitchFamily="2" charset="2"/>
                  <a:buChar char="p"/>
                </a:pPr>
                <a:r>
                  <a:rPr lang="en-US" altLang="zh-CN" sz="1200" dirty="0">
                    <a:solidFill>
                      <a:schemeClr val="tx1"/>
                    </a:solidFill>
                    <a:latin typeface="Arial" panose="020B0604020202020204" pitchFamily="34" charset="0"/>
                    <a:cs typeface="Arial" panose="020B0604020202020204" pitchFamily="34" charset="0"/>
                  </a:rPr>
                  <a:t>Run a </a:t>
                </a:r>
                <a:r>
                  <a:rPr lang="en-US" altLang="zh-CN" sz="1200" dirty="0">
                    <a:solidFill>
                      <a:srgbClr val="C00000"/>
                    </a:solidFill>
                    <a:latin typeface="Arial" panose="020B0604020202020204" pitchFamily="34" charset="0"/>
                    <a:cs typeface="Arial" panose="020B0604020202020204" pitchFamily="34" charset="0"/>
                  </a:rPr>
                  <a:t>sleep</a:t>
                </a:r>
                <a:r>
                  <a:rPr lang="en-US" altLang="zh-CN" sz="1200" dirty="0">
                    <a:solidFill>
                      <a:schemeClr val="tx1"/>
                    </a:solidFill>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phase which modifies the network connectivity based on spike-timing dependent plasticity (STDP)</a:t>
                </a:r>
              </a:p>
              <a:p>
                <a:pPr marL="284400" indent="-2844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Inputs to each neuron of the </a:t>
                </a:r>
                <a:r>
                  <a:rPr lang="en-US" altLang="zh-CN" sz="1200" dirty="0">
                    <a:solidFill>
                      <a:srgbClr val="C00000"/>
                    </a:solidFill>
                    <a:latin typeface="Arial" panose="020B0604020202020204" pitchFamily="34" charset="0"/>
                    <a:cs typeface="Arial" panose="020B0604020202020204" pitchFamily="34" charset="0"/>
                  </a:rPr>
                  <a:t>input layer </a:t>
                </a:r>
                <a:r>
                  <a:rPr lang="en-US" altLang="zh-CN" sz="1200" dirty="0">
                    <a:latin typeface="Arial" panose="020B0604020202020204" pitchFamily="34" charset="0"/>
                    <a:cs typeface="Arial" panose="020B0604020202020204" pitchFamily="34" charset="0"/>
                  </a:rPr>
                  <a:t>must be presented as spiking activity (</a:t>
                </a:r>
                <a:r>
                  <a:rPr lang="en-US" altLang="zh-CN" sz="1200" dirty="0">
                    <a:solidFill>
                      <a:srgbClr val="C00000"/>
                    </a:solidFill>
                    <a:latin typeface="Arial" panose="020B0604020202020204" pitchFamily="34" charset="0"/>
                    <a:cs typeface="Arial" panose="020B0604020202020204" pitchFamily="34" charset="0"/>
                  </a:rPr>
                  <a:t>Poisson-distributed</a:t>
                </a:r>
                <a:r>
                  <a:rPr lang="en-US" altLang="zh-CN" sz="1200" dirty="0">
                    <a:latin typeface="Arial" panose="020B0604020202020204" pitchFamily="34" charset="0"/>
                    <a:cs typeface="Arial" panose="020B0604020202020204" pitchFamily="34" charset="0"/>
                  </a:rPr>
                  <a:t> ).</a:t>
                </a:r>
              </a:p>
              <a:p>
                <a:pPr marL="455850" indent="-171450" algn="just">
                  <a:lnSpc>
                    <a:spcPct val="114000"/>
                  </a:lnSpc>
                  <a:buFont typeface="Arial" panose="020B0604020202020204" pitchFamily="34" charset="0"/>
                  <a:buChar char="•"/>
                </a:pPr>
                <a:r>
                  <a:rPr lang="en-US" altLang="zh-CN" sz="1200" dirty="0">
                    <a:solidFill>
                      <a:schemeClr val="accent1"/>
                    </a:solidFill>
                    <a:latin typeface="Arial" panose="020B0604020202020204" pitchFamily="34" charset="0"/>
                    <a:cs typeface="Arial" panose="020B0604020202020204" pitchFamily="34" charset="0"/>
                  </a:rPr>
                  <a:t>How to convert inputs </a:t>
                </a:r>
                <a14:m>
                  <m:oMath xmlns:m="http://schemas.openxmlformats.org/officeDocument/2006/math">
                    <m:r>
                      <a:rPr lang="en-US" altLang="zh-CN" sz="1200" i="1" dirty="0" smtClean="0">
                        <a:solidFill>
                          <a:srgbClr val="C00000"/>
                        </a:solidFill>
                        <a:latin typeface="Cambria Math" panose="02040503050406030204" pitchFamily="18" charset="0"/>
                        <a:cs typeface="Arial" panose="020B0604020202020204" pitchFamily="34" charset="0"/>
                      </a:rPr>
                      <m:t>𝐼</m:t>
                    </m:r>
                  </m:oMath>
                </a14:m>
                <a:r>
                  <a:rPr lang="en-US" altLang="zh-CN" sz="1200" dirty="0">
                    <a:solidFill>
                      <a:schemeClr val="accent1"/>
                    </a:solidFill>
                    <a:latin typeface="Arial" panose="020B0604020202020204" pitchFamily="34" charset="0"/>
                    <a:cs typeface="Arial" panose="020B0604020202020204" pitchFamily="34" charset="0"/>
                  </a:rPr>
                  <a:t> </a:t>
                </a:r>
                <a:r>
                  <a:rPr lang="en-US" altLang="zh-CN" sz="1200" dirty="0">
                    <a:solidFill>
                      <a:schemeClr val="accent1"/>
                    </a:solidFill>
                    <a:latin typeface="Arial" panose="020B0604020202020204" pitchFamily="34" charset="0"/>
                    <a:cs typeface="Arial" panose="020B0604020202020204" pitchFamily="34" charset="0"/>
                    <a:sym typeface="Wingdings" panose="05000000000000000000" pitchFamily="2" charset="2"/>
                  </a:rPr>
                  <a:t>to</a:t>
                </a:r>
                <a:r>
                  <a:rPr lang="en-US" altLang="zh-CN" sz="1200" dirty="0">
                    <a:solidFill>
                      <a:schemeClr val="accent1"/>
                    </a:solidFill>
                    <a:latin typeface="Arial" panose="020B0604020202020204" pitchFamily="34" charset="0"/>
                    <a:cs typeface="Arial" panose="020B0604020202020204" pitchFamily="34" charset="0"/>
                  </a:rPr>
                  <a:t> spikes </a:t>
                </a:r>
                <a14:m>
                  <m:oMath xmlns:m="http://schemas.openxmlformats.org/officeDocument/2006/math">
                    <m:r>
                      <a:rPr lang="en-US" altLang="zh-CN" sz="1200" i="1" dirty="0" smtClean="0">
                        <a:solidFill>
                          <a:srgbClr val="C00000"/>
                        </a:solidFill>
                        <a:latin typeface="Cambria Math" panose="02040503050406030204" pitchFamily="18" charset="0"/>
                        <a:cs typeface="Arial" panose="020B0604020202020204" pitchFamily="34" charset="0"/>
                      </a:rPr>
                      <m:t>𝑆</m:t>
                    </m:r>
                    <m:r>
                      <a:rPr lang="en-US" altLang="zh-CN" sz="1200" i="1" dirty="0" smtClean="0">
                        <a:solidFill>
                          <a:srgbClr val="C00000"/>
                        </a:solidFill>
                        <a:latin typeface="Cambria Math" panose="02040503050406030204" pitchFamily="18" charset="0"/>
                        <a:cs typeface="Arial" panose="020B0604020202020204" pitchFamily="34" charset="0"/>
                      </a:rPr>
                      <m:t>(1,</m:t>
                    </m:r>
                    <m:r>
                      <a:rPr lang="en-US" altLang="zh-CN" sz="1200" i="1" dirty="0" smtClean="0">
                        <a:solidFill>
                          <a:srgbClr val="C00000"/>
                        </a:solidFill>
                        <a:latin typeface="Cambria Math" panose="02040503050406030204" pitchFamily="18" charset="0"/>
                        <a:cs typeface="Arial" panose="020B0604020202020204" pitchFamily="34" charset="0"/>
                      </a:rPr>
                      <m:t>𝑡</m:t>
                    </m:r>
                    <m:r>
                      <a:rPr lang="en-US" altLang="zh-CN" sz="1200" i="1" dirty="0" smtClean="0">
                        <a:solidFill>
                          <a:srgbClr val="C00000"/>
                        </a:solidFill>
                        <a:latin typeface="Cambria Math" panose="02040503050406030204" pitchFamily="18" charset="0"/>
                        <a:cs typeface="Arial" panose="020B0604020202020204" pitchFamily="34" charset="0"/>
                      </a:rPr>
                      <m:t>) </m:t>
                    </m:r>
                  </m:oMath>
                </a14:m>
                <a:r>
                  <a:rPr lang="en-US" altLang="zh-CN" sz="1200" dirty="0">
                    <a:solidFill>
                      <a:schemeClr val="accent1"/>
                    </a:solidFill>
                    <a:latin typeface="Arial" panose="020B0604020202020204" pitchFamily="34" charset="0"/>
                    <a:cs typeface="Arial" panose="020B0604020202020204" pitchFamily="34" charset="0"/>
                  </a:rPr>
                  <a:t>?  	      </a:t>
                </a:r>
                <a:r>
                  <a:rPr lang="en-US" altLang="zh-CN" sz="1200" dirty="0">
                    <a:solidFill>
                      <a:schemeClr val="tx1">
                        <a:lumMod val="50000"/>
                        <a:lumOff val="50000"/>
                      </a:schemeClr>
                    </a:solidFill>
                    <a:latin typeface="Arial" panose="020B0604020202020204" pitchFamily="34" charset="0"/>
                    <a:cs typeface="Arial" panose="020B0604020202020204" pitchFamily="34" charset="0"/>
                  </a:rPr>
                  <a:t>Only one </a:t>
                </a:r>
                <a14:m>
                  <m:oMath xmlns:m="http://schemas.openxmlformats.org/officeDocument/2006/math">
                    <m:r>
                      <a:rPr lang="en-US" altLang="zh-CN" sz="1200" i="1" dirty="0" smtClean="0">
                        <a:solidFill>
                          <a:schemeClr val="tx1">
                            <a:lumMod val="50000"/>
                            <a:lumOff val="50000"/>
                          </a:schemeClr>
                        </a:solidFill>
                        <a:latin typeface="Cambria Math" panose="02040503050406030204" pitchFamily="18" charset="0"/>
                        <a:cs typeface="Arial" panose="020B0604020202020204" pitchFamily="34" charset="0"/>
                      </a:rPr>
                      <m:t>𝐼</m:t>
                    </m:r>
                  </m:oMath>
                </a14:m>
                <a:r>
                  <a:rPr lang="en-US" altLang="zh-CN" sz="1200" dirty="0">
                    <a:solidFill>
                      <a:schemeClr val="tx1">
                        <a:lumMod val="50000"/>
                        <a:lumOff val="50000"/>
                      </a:schemeClr>
                    </a:solidFill>
                    <a:latin typeface="Arial" panose="020B0604020202020204" pitchFamily="34" charset="0"/>
                    <a:cs typeface="Arial" panose="020B0604020202020204" pitchFamily="34" charset="0"/>
                  </a:rPr>
                  <a:t>, different </a:t>
                </a:r>
                <a14:m>
                  <m:oMath xmlns:m="http://schemas.openxmlformats.org/officeDocument/2006/math">
                    <m:r>
                      <a:rPr lang="en-US" altLang="zh-CN" sz="1200" i="1" dirty="0" smtClean="0">
                        <a:solidFill>
                          <a:schemeClr val="tx1">
                            <a:lumMod val="50000"/>
                            <a:lumOff val="50000"/>
                          </a:schemeClr>
                        </a:solidFill>
                        <a:latin typeface="Cambria Math" panose="02040503050406030204" pitchFamily="18" charset="0"/>
                        <a:cs typeface="Arial" panose="020B0604020202020204" pitchFamily="34" charset="0"/>
                      </a:rPr>
                      <m:t>𝑆</m:t>
                    </m:r>
                    <m:r>
                      <a:rPr lang="en-US" altLang="zh-CN" sz="1200" i="1" dirty="0" smtClean="0">
                        <a:solidFill>
                          <a:schemeClr val="tx1">
                            <a:lumMod val="50000"/>
                            <a:lumOff val="50000"/>
                          </a:schemeClr>
                        </a:solidFill>
                        <a:latin typeface="Cambria Math" panose="02040503050406030204" pitchFamily="18" charset="0"/>
                        <a:cs typeface="Arial" panose="020B0604020202020204" pitchFamily="34" charset="0"/>
                      </a:rPr>
                      <m:t>(1,</m:t>
                    </m:r>
                    <m:r>
                      <a:rPr lang="en-US" altLang="zh-CN" sz="1200" i="1" dirty="0" smtClean="0">
                        <a:solidFill>
                          <a:schemeClr val="tx1">
                            <a:lumMod val="50000"/>
                            <a:lumOff val="50000"/>
                          </a:schemeClr>
                        </a:solidFill>
                        <a:latin typeface="Cambria Math" panose="02040503050406030204" pitchFamily="18" charset="0"/>
                        <a:cs typeface="Arial" panose="020B0604020202020204" pitchFamily="34" charset="0"/>
                      </a:rPr>
                      <m:t>𝑡</m:t>
                    </m:r>
                    <m:r>
                      <a:rPr lang="en-US" altLang="zh-CN" sz="1200" i="1" dirty="0" smtClean="0">
                        <a:solidFill>
                          <a:schemeClr val="tx1">
                            <a:lumMod val="50000"/>
                            <a:lumOff val="50000"/>
                          </a:schemeClr>
                        </a:solidFill>
                        <a:latin typeface="Cambria Math" panose="02040503050406030204" pitchFamily="18" charset="0"/>
                        <a:cs typeface="Arial" panose="020B0604020202020204" pitchFamily="34" charset="0"/>
                      </a:rPr>
                      <m:t>)</m:t>
                    </m:r>
                  </m:oMath>
                </a14:m>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513000" indent="-228600" algn="just">
                  <a:lnSpc>
                    <a:spcPct val="114000"/>
                  </a:lnSpc>
                  <a:buFont typeface="+mj-ea"/>
                  <a:buAutoNum type="circleNumDbPlain"/>
                </a:pPr>
                <a:r>
                  <a:rPr lang="en-US" altLang="zh-CN" sz="1200" dirty="0">
                    <a:latin typeface="Arial" panose="020B0604020202020204" pitchFamily="34" charset="0"/>
                    <a:cs typeface="Arial" panose="020B0604020202020204" pitchFamily="34" charset="0"/>
                  </a:rPr>
                  <a:t>max </a:t>
                </a:r>
                <a:r>
                  <a:rPr lang="en-US" altLang="zh-CN" sz="1200" dirty="0">
                    <a:solidFill>
                      <a:srgbClr val="C00000"/>
                    </a:solidFill>
                    <a:latin typeface="Arial" panose="020B0604020202020204" pitchFamily="34" charset="0"/>
                    <a:cs typeface="Arial" panose="020B0604020202020204" pitchFamily="34" charset="0"/>
                  </a:rPr>
                  <a:t>firing rate </a:t>
                </a:r>
                <a14:m>
                  <m:oMath xmlns:m="http://schemas.openxmlformats.org/officeDocument/2006/math">
                    <m:sSub>
                      <m:sSubPr>
                        <m:ctrlPr>
                          <a:rPr lang="en-US" altLang="zh-CN" sz="1200" i="1" dirty="0" smtClean="0">
                            <a:solidFill>
                              <a:srgbClr val="C00000"/>
                            </a:solidFill>
                            <a:latin typeface="Cambria Math" panose="02040503050406030204" pitchFamily="18" charset="0"/>
                            <a:cs typeface="Arial" panose="020B0604020202020204" pitchFamily="34" charset="0"/>
                          </a:rPr>
                        </m:ctrlPr>
                      </m:sSubPr>
                      <m:e>
                        <m:r>
                          <a:rPr lang="en-US" altLang="zh-CN" sz="1200" b="0" i="1" dirty="0" smtClean="0">
                            <a:solidFill>
                              <a:srgbClr val="C00000"/>
                            </a:solidFill>
                            <a:latin typeface="Cambria Math" panose="02040503050406030204" pitchFamily="18" charset="0"/>
                            <a:cs typeface="Arial" panose="020B0604020202020204" pitchFamily="34" charset="0"/>
                          </a:rPr>
                          <m:t>𝑓</m:t>
                        </m:r>
                      </m:e>
                      <m:sub>
                        <m:r>
                          <a:rPr lang="zh-CN" altLang="en-US" sz="1200" i="1" dirty="0">
                            <a:solidFill>
                              <a:srgbClr val="C00000"/>
                            </a:solidFill>
                            <a:latin typeface="Cambria Math" panose="02040503050406030204" pitchFamily="18" charset="0"/>
                            <a:cs typeface="Arial" panose="020B0604020202020204" pitchFamily="34" charset="0"/>
                          </a:rPr>
                          <m:t>𝑚𝑎𝑥</m:t>
                        </m:r>
                      </m:sub>
                    </m:sSub>
                  </m:oMath>
                </a14:m>
                <a:r>
                  <a:rPr lang="en-US" altLang="zh-CN" sz="1200" dirty="0">
                    <a:solidFill>
                      <a:srgbClr val="C00000"/>
                    </a:solidFill>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(units </a:t>
                </a:r>
                <a14:m>
                  <m:oMath xmlns:m="http://schemas.openxmlformats.org/officeDocument/2006/math">
                    <m:f>
                      <m:fPr>
                        <m:ctrlPr>
                          <a:rPr lang="en-US" altLang="zh-CN" sz="1200" i="1" smtClean="0">
                            <a:latin typeface="Cambria Math" panose="02040503050406030204" pitchFamily="18" charset="0"/>
                            <a:cs typeface="Arial" panose="020B0604020202020204" pitchFamily="34" charset="0"/>
                          </a:rPr>
                        </m:ctrlPr>
                      </m:fPr>
                      <m:num>
                        <m:r>
                          <a:rPr lang="en-US" altLang="zh-CN" sz="1200" b="0" i="1" smtClean="0">
                            <a:latin typeface="Cambria Math" panose="02040503050406030204" pitchFamily="18" charset="0"/>
                            <a:cs typeface="Arial" panose="020B0604020202020204" pitchFamily="34" charset="0"/>
                          </a:rPr>
                          <m:t>𝑠𝑝𝑖𝑘𝑒𝑠</m:t>
                        </m:r>
                      </m:num>
                      <m:den>
                        <m:r>
                          <a:rPr lang="en-US" altLang="zh-CN" sz="1200" b="0" i="1" smtClean="0">
                            <a:latin typeface="Cambria Math" panose="02040503050406030204" pitchFamily="18" charset="0"/>
                            <a:cs typeface="Arial" panose="020B0604020202020204" pitchFamily="34" charset="0"/>
                          </a:rPr>
                          <m:t>𝑠𝑒𝑐</m:t>
                        </m:r>
                      </m:den>
                    </m:f>
                  </m:oMath>
                </a14:m>
                <a:r>
                  <a:rPr lang="en-US" altLang="zh-CN" sz="1200" dirty="0">
                    <a:latin typeface="Arial" panose="020B0604020202020204" pitchFamily="34" charset="0"/>
                    <a:cs typeface="Arial" panose="020B0604020202020204" pitchFamily="34" charset="0"/>
                  </a:rPr>
                  <a:t>)            </a:t>
                </a:r>
                <a:r>
                  <a:rPr lang="en-US" altLang="zh-CN" sz="1200" dirty="0">
                    <a:solidFill>
                      <a:schemeClr val="tx1">
                        <a:lumMod val="50000"/>
                        <a:lumOff val="50000"/>
                      </a:schemeClr>
                    </a:solidFill>
                    <a:latin typeface="Arial" panose="020B0604020202020204" pitchFamily="34" charset="0"/>
                    <a:cs typeface="Arial" panose="020B0604020202020204" pitchFamily="34" charset="0"/>
                  </a:rPr>
                  <a:t>higher input value </a:t>
                </a:r>
                <a:r>
                  <a:rPr lang="en-US" altLang="zh-CN" sz="1200" dirty="0">
                    <a:solidFill>
                      <a:schemeClr val="tx1">
                        <a:lumMod val="50000"/>
                        <a:lumOff val="50000"/>
                      </a:schemeClr>
                    </a:solidFill>
                    <a:latin typeface="Arial" panose="020B0604020202020204" pitchFamily="34" charset="0"/>
                    <a:cs typeface="Arial" panose="020B0604020202020204" pitchFamily="34" charset="0"/>
                    <a:sym typeface="Wingdings" panose="05000000000000000000" pitchFamily="2" charset="2"/>
                  </a:rPr>
                  <a:t> higher spike rate</a:t>
                </a:r>
                <a:endParaRPr lang="en-US" altLang="zh-CN" sz="1200" dirty="0">
                  <a:solidFill>
                    <a:schemeClr val="tx1">
                      <a:lumMod val="50000"/>
                      <a:lumOff val="50000"/>
                    </a:schemeClr>
                  </a:solidFill>
                  <a:latin typeface="Arial" panose="020B0604020202020204" pitchFamily="34" charset="0"/>
                  <a:cs typeface="Arial" panose="020B0604020202020204" pitchFamily="34" charset="0"/>
                </a:endParaRPr>
              </a:p>
              <a:p>
                <a:pPr marL="513000" indent="-228600" algn="just">
                  <a:lnSpc>
                    <a:spcPct val="114000"/>
                  </a:lnSpc>
                  <a:buFont typeface="+mj-ea"/>
                  <a:buAutoNum type="circleNumDbPlain"/>
                </a:pPr>
                <a:r>
                  <a:rPr lang="en-US" altLang="zh-CN" sz="1200" dirty="0">
                    <a:latin typeface="Arial" panose="020B0604020202020204" pitchFamily="34" charset="0"/>
                    <a:cs typeface="Arial" panose="020B0604020202020204" pitchFamily="34" charset="0"/>
                  </a:rPr>
                  <a:t>computing a Poisson-distributed spike raster</a:t>
                </a:r>
              </a:p>
              <a:p>
                <a:pPr marL="284400" indent="-2286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Compute voltage of layer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𝑙</m:t>
                    </m:r>
                  </m:oMath>
                </a14:m>
                <a:r>
                  <a:rPr lang="en-US" altLang="zh-CN" sz="1200" dirty="0">
                    <a:latin typeface="Arial" panose="020B0604020202020204" pitchFamily="34" charset="0"/>
                    <a:cs typeface="Arial" panose="020B0604020202020204" pitchFamily="34" charset="0"/>
                  </a:rPr>
                  <a:t> in time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𝑡</m:t>
                    </m:r>
                  </m:oMath>
                </a14:m>
                <a:r>
                  <a:rPr lang="en-US" altLang="zh-CN" sz="1200" dirty="0">
                    <a:latin typeface="Arial" panose="020B0604020202020204" pitchFamily="34" charset="0"/>
                    <a:cs typeface="Arial" panose="020B0604020202020204" pitchFamily="34" charset="0"/>
                  </a:rPr>
                  <a:t> :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𝑣</m:t>
                    </m:r>
                    <m:r>
                      <a:rPr lang="en-US" altLang="zh-CN" sz="1200" i="1" dirty="0" smtClean="0">
                        <a:latin typeface="Cambria Math" panose="02040503050406030204" pitchFamily="18" charset="0"/>
                        <a:cs typeface="Arial" panose="020B0604020202020204" pitchFamily="34" charset="0"/>
                      </a:rPr>
                      <m:t>(</m:t>
                    </m:r>
                    <m:r>
                      <a:rPr lang="en-US" altLang="zh-CN" sz="1200" i="1" dirty="0" err="1" smtClean="0">
                        <a:latin typeface="Cambria Math" panose="02040503050406030204" pitchFamily="18" charset="0"/>
                        <a:cs typeface="Arial" panose="020B0604020202020204" pitchFamily="34" charset="0"/>
                      </a:rPr>
                      <m:t>𝑙</m:t>
                    </m:r>
                    <m:r>
                      <a:rPr lang="en-US" altLang="zh-CN" sz="1200" i="1" dirty="0" err="1" smtClean="0">
                        <a:latin typeface="Cambria Math" panose="02040503050406030204" pitchFamily="18" charset="0"/>
                        <a:cs typeface="Arial" panose="020B0604020202020204" pitchFamily="34" charset="0"/>
                      </a:rPr>
                      <m:t>,</m:t>
                    </m:r>
                    <m:r>
                      <a:rPr lang="en-US" altLang="zh-CN" sz="1200" i="1" dirty="0" err="1" smtClean="0">
                        <a:latin typeface="Cambria Math" panose="02040503050406030204" pitchFamily="18" charset="0"/>
                        <a:cs typeface="Arial" panose="020B0604020202020204" pitchFamily="34" charset="0"/>
                      </a:rPr>
                      <m:t>𝑡</m:t>
                    </m:r>
                    <m:r>
                      <a:rPr lang="en-US" altLang="zh-CN" sz="1200" i="1" dirty="0"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a:p>
                <a:pPr marL="284400" indent="-2286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If voltage exceeds the firing threshold, output spike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𝑠</m:t>
                    </m:r>
                    <m:r>
                      <a:rPr lang="en-US" altLang="zh-CN" sz="1200" i="1" dirty="0" smtClean="0">
                        <a:latin typeface="Cambria Math" panose="02040503050406030204" pitchFamily="18" charset="0"/>
                        <a:cs typeface="Arial" panose="020B0604020202020204" pitchFamily="34" charset="0"/>
                      </a:rPr>
                      <m:t>(</m:t>
                    </m:r>
                    <m:r>
                      <a:rPr lang="en-US" altLang="zh-CN" sz="1200" i="1" dirty="0" err="1" smtClean="0">
                        <a:latin typeface="Cambria Math" panose="02040503050406030204" pitchFamily="18" charset="0"/>
                        <a:cs typeface="Arial" panose="020B0604020202020204" pitchFamily="34" charset="0"/>
                      </a:rPr>
                      <m:t>𝑙</m:t>
                    </m:r>
                    <m:r>
                      <a:rPr lang="en-US" altLang="zh-CN" sz="1200" i="1" dirty="0" err="1" smtClean="0">
                        <a:latin typeface="Cambria Math" panose="02040503050406030204" pitchFamily="18" charset="0"/>
                        <a:cs typeface="Arial" panose="020B0604020202020204" pitchFamily="34" charset="0"/>
                      </a:rPr>
                      <m:t>,</m:t>
                    </m:r>
                    <m:r>
                      <a:rPr lang="en-US" altLang="zh-CN" sz="1200" i="1" dirty="0" err="1" smtClean="0">
                        <a:latin typeface="Cambria Math" panose="02040503050406030204" pitchFamily="18" charset="0"/>
                        <a:cs typeface="Arial" panose="020B0604020202020204" pitchFamily="34" charset="0"/>
                      </a:rPr>
                      <m:t>𝑡</m:t>
                    </m:r>
                    <m:r>
                      <a:rPr lang="en-US" altLang="zh-CN" sz="1200" i="1" dirty="0" smtClean="0">
                        <a:latin typeface="Cambria Math" panose="02040503050406030204" pitchFamily="18" charset="0"/>
                        <a:cs typeface="Arial" panose="020B0604020202020204" pitchFamily="34" charset="0"/>
                      </a:rPr>
                      <m:t>)</m:t>
                    </m:r>
                  </m:oMath>
                </a14:m>
                <a:endParaRPr lang="en-US" altLang="zh-CN" sz="1200" dirty="0">
                  <a:latin typeface="Arial" panose="020B0604020202020204" pitchFamily="34" charset="0"/>
                  <a:cs typeface="Arial" panose="020B0604020202020204" pitchFamily="34" charset="0"/>
                </a:endParaRPr>
              </a:p>
              <a:p>
                <a:pPr marL="284400" indent="-2286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rPr>
                  <a:t>Apply </a:t>
                </a:r>
                <a:r>
                  <a:rPr lang="en-US" altLang="zh-CN" sz="1200" dirty="0">
                    <a:solidFill>
                      <a:srgbClr val="C00000"/>
                    </a:solidFill>
                    <a:latin typeface="Arial" panose="020B0604020202020204" pitchFamily="34" charset="0"/>
                    <a:cs typeface="Arial" panose="020B0604020202020204" pitchFamily="34" charset="0"/>
                  </a:rPr>
                  <a:t>STDP rule</a:t>
                </a:r>
                <a:r>
                  <a:rPr lang="en-US" altLang="zh-CN" sz="1200" dirty="0">
                    <a:latin typeface="Arial" panose="020B0604020202020204" pitchFamily="34" charset="0"/>
                    <a:cs typeface="Arial" panose="020B0604020202020204" pitchFamily="34" charset="0"/>
                  </a:rPr>
                  <a:t> to update weights connecting with layer </a:t>
                </a:r>
                <a14:m>
                  <m:oMath xmlns:m="http://schemas.openxmlformats.org/officeDocument/2006/math">
                    <m:r>
                      <a:rPr lang="en-US" altLang="zh-CN" sz="1200" i="1" dirty="0" smtClean="0">
                        <a:latin typeface="Cambria Math" panose="02040503050406030204" pitchFamily="18" charset="0"/>
                        <a:cs typeface="Arial" panose="020B0604020202020204" pitchFamily="34" charset="0"/>
                      </a:rPr>
                      <m:t>𝑙</m:t>
                    </m:r>
                  </m:oMath>
                </a14:m>
                <a:endParaRPr lang="en-US" altLang="zh-CN" sz="1200" dirty="0">
                  <a:latin typeface="Arial" panose="020B0604020202020204" pitchFamily="34" charset="0"/>
                  <a:cs typeface="Arial" panose="020B0604020202020204" pitchFamily="34" charset="0"/>
                </a:endParaRPr>
              </a:p>
              <a:p>
                <a:pPr marL="455850" indent="-171450" algn="just">
                  <a:lnSpc>
                    <a:spcPct val="1140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presynaptic spike induces a post-synaptic spike</a:t>
                </a:r>
                <a:r>
                  <a:rPr lang="en-US" altLang="zh-CN" sz="1200" dirty="0">
                    <a:latin typeface="Arial" panose="020B0604020202020204" pitchFamily="34" charset="0"/>
                    <a:cs typeface="Arial" panose="020B0604020202020204" pitchFamily="34" charset="0"/>
                    <a:sym typeface="Wingdings" panose="05000000000000000000" pitchFamily="2" charset="2"/>
                  </a:rPr>
                  <a:t></a:t>
                </a:r>
                <a:r>
                  <a:rPr lang="en-US" altLang="zh-CN" sz="1200" dirty="0">
                    <a:latin typeface="Arial" panose="020B0604020202020204" pitchFamily="34" charset="0"/>
                    <a:cs typeface="Arial" panose="020B0604020202020204" pitchFamily="34" charset="0"/>
                  </a:rPr>
                  <a:t> increase</a:t>
                </a:r>
              </a:p>
              <a:p>
                <a:pPr marL="455850" indent="-171450" algn="just">
                  <a:lnSpc>
                    <a:spcPct val="1140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post-synaptic spike occurs, but pre-synaptic does not spike </a:t>
                </a:r>
                <a:r>
                  <a:rPr lang="en-US" altLang="zh-CN" sz="1200" dirty="0">
                    <a:latin typeface="Arial" panose="020B0604020202020204" pitchFamily="34" charset="0"/>
                    <a:cs typeface="Arial" panose="020B0604020202020204" pitchFamily="34" charset="0"/>
                    <a:sym typeface="Wingdings" panose="05000000000000000000" pitchFamily="2" charset="2"/>
                  </a:rPr>
                  <a:t> decrease</a:t>
                </a:r>
                <a:endParaRPr lang="en-US" altLang="zh-CN" sz="1200" dirty="0">
                  <a:latin typeface="Arial" panose="020B0604020202020204" pitchFamily="34" charset="0"/>
                  <a:cs typeface="Arial" panose="020B0604020202020204" pitchFamily="34" charset="0"/>
                </a:endParaRPr>
              </a:p>
              <a:p>
                <a:pPr marL="284400" indent="-284400" algn="just">
                  <a:lnSpc>
                    <a:spcPct val="1140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Convert SNN back into the ANN</a:t>
                </a:r>
              </a:p>
              <a:p>
                <a:pPr marL="284400" indent="-284400" algn="just">
                  <a:lnSpc>
                    <a:spcPct val="114000"/>
                  </a:lnSpc>
                  <a:buFont typeface="Wingdings" panose="05000000000000000000" pitchFamily="2" charset="2"/>
                  <a:buChar char="ü"/>
                </a:pPr>
                <a:r>
                  <a:rPr lang="en-US" altLang="zh-CN" sz="1200" dirty="0">
                    <a:latin typeface="Arial" panose="020B0604020202020204" pitchFamily="34" charset="0"/>
                    <a:cs typeface="Arial" panose="020B0604020202020204" pitchFamily="34" charset="0"/>
                    <a:sym typeface="Wingdings" panose="05000000000000000000" pitchFamily="2" charset="2"/>
                  </a:rPr>
                  <a:t>integrate-fire  units (SNN weight)  </a:t>
                </a:r>
                <a:r>
                  <a:rPr lang="en-US" altLang="zh-CN" sz="1200" dirty="0" err="1">
                    <a:latin typeface="Arial" panose="020B0604020202020204" pitchFamily="34" charset="0"/>
                    <a:cs typeface="Arial" panose="020B0604020202020204" pitchFamily="34" charset="0"/>
                  </a:rPr>
                  <a:t>ReLU</a:t>
                </a:r>
                <a:r>
                  <a:rPr lang="en-US" altLang="zh-CN" sz="1200" dirty="0">
                    <a:latin typeface="Arial" panose="020B0604020202020204" pitchFamily="34" charset="0"/>
                    <a:cs typeface="Arial" panose="020B0604020202020204" pitchFamily="34" charset="0"/>
                  </a:rPr>
                  <a:t> units (ANN </a:t>
                </a:r>
                <a:r>
                  <a:rPr lang="en-US" altLang="zh-CN" sz="1200" dirty="0">
                    <a:solidFill>
                      <a:srgbClr val="C00000"/>
                    </a:solidFill>
                    <a:latin typeface="Arial" panose="020B0604020202020204" pitchFamily="34" charset="0"/>
                    <a:cs typeface="Arial" panose="020B0604020202020204" pitchFamily="34" charset="0"/>
                  </a:rPr>
                  <a:t>weight</a:t>
                </a:r>
                <a:r>
                  <a:rPr lang="en-US" altLang="zh-CN" sz="1200" dirty="0">
                    <a:latin typeface="Arial" panose="020B0604020202020204" pitchFamily="34" charset="0"/>
                    <a:cs typeface="Arial" panose="020B0604020202020204" pitchFamily="34" charset="0"/>
                  </a:rPr>
                  <a:t>)</a:t>
                </a:r>
                <a:endParaRPr lang="en-US" altLang="zh-CN" sz="1200" dirty="0">
                  <a:solidFill>
                    <a:srgbClr val="C00000"/>
                  </a:solidFill>
                  <a:latin typeface="Arial" panose="020B0604020202020204" pitchFamily="34" charset="0"/>
                  <a:cs typeface="Arial" panose="020B0604020202020204" pitchFamily="34" charset="0"/>
                </a:endParaRPr>
              </a:p>
            </p:txBody>
          </p:sp>
        </mc:Choice>
        <mc:Fallback>
          <p:sp>
            <p:nvSpPr>
              <p:cNvPr id="8" name="文本框 7">
                <a:extLst>
                  <a:ext uri="{FF2B5EF4-FFF2-40B4-BE49-F238E27FC236}">
                    <a16:creationId xmlns:a16="http://schemas.microsoft.com/office/drawing/2014/main" id="{C7FFC873-172A-4B83-8486-2298A6597144}"/>
                  </a:ext>
                </a:extLst>
              </p:cNvPr>
              <p:cNvSpPr txBox="1">
                <a:spLocks noRot="1" noChangeAspect="1" noMove="1" noResize="1" noEditPoints="1" noAdjustHandles="1" noChangeArrowheads="1" noChangeShapeType="1" noTextEdit="1"/>
              </p:cNvSpPr>
              <p:nvPr/>
            </p:nvSpPr>
            <p:spPr>
              <a:xfrm>
                <a:off x="6096001" y="978140"/>
                <a:ext cx="5945075" cy="585436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4" name="表格 12">
                <a:extLst>
                  <a:ext uri="{FF2B5EF4-FFF2-40B4-BE49-F238E27FC236}">
                    <a16:creationId xmlns:a16="http://schemas.microsoft.com/office/drawing/2014/main" id="{54CD1D58-1EEF-4B30-9069-BDD254C8696D}"/>
                  </a:ext>
                </a:extLst>
              </p:cNvPr>
              <p:cNvGraphicFramePr>
                <a:graphicFrameLocks noGrp="1"/>
              </p:cNvGraphicFramePr>
              <p:nvPr>
                <p:extLst>
                  <p:ext uri="{D42A27DB-BD31-4B8C-83A1-F6EECF244321}">
                    <p14:modId xmlns:p14="http://schemas.microsoft.com/office/powerpoint/2010/main" val="2112423806"/>
                  </p:ext>
                </p:extLst>
              </p:nvPr>
            </p:nvGraphicFramePr>
            <p:xfrm>
              <a:off x="6096005" y="978140"/>
              <a:ext cx="5945067" cy="853440"/>
            </p:xfrm>
            <a:graphic>
              <a:graphicData uri="http://schemas.openxmlformats.org/drawingml/2006/table">
                <a:tbl>
                  <a:tblPr firstRow="1" bandRow="1">
                    <a:tableStyleId>{5C22544A-7EE6-4342-B048-85BDC9FD1C3A}</a:tableStyleId>
                  </a:tblPr>
                  <a:tblGrid>
                    <a:gridCol w="801866">
                      <a:extLst>
                        <a:ext uri="{9D8B030D-6E8A-4147-A177-3AD203B41FA5}">
                          <a16:colId xmlns:a16="http://schemas.microsoft.com/office/drawing/2014/main" val="368185920"/>
                        </a:ext>
                      </a:extLst>
                    </a:gridCol>
                    <a:gridCol w="547248">
                      <a:extLst>
                        <a:ext uri="{9D8B030D-6E8A-4147-A177-3AD203B41FA5}">
                          <a16:colId xmlns:a16="http://schemas.microsoft.com/office/drawing/2014/main" val="2234656285"/>
                        </a:ext>
                      </a:extLst>
                    </a:gridCol>
                    <a:gridCol w="758832">
                      <a:extLst>
                        <a:ext uri="{9D8B030D-6E8A-4147-A177-3AD203B41FA5}">
                          <a16:colId xmlns:a16="http://schemas.microsoft.com/office/drawing/2014/main" val="4180355810"/>
                        </a:ext>
                      </a:extLst>
                    </a:gridCol>
                    <a:gridCol w="1330673">
                      <a:extLst>
                        <a:ext uri="{9D8B030D-6E8A-4147-A177-3AD203B41FA5}">
                          <a16:colId xmlns:a16="http://schemas.microsoft.com/office/drawing/2014/main" val="3606728708"/>
                        </a:ext>
                      </a:extLst>
                    </a:gridCol>
                    <a:gridCol w="1047566">
                      <a:extLst>
                        <a:ext uri="{9D8B030D-6E8A-4147-A177-3AD203B41FA5}">
                          <a16:colId xmlns:a16="http://schemas.microsoft.com/office/drawing/2014/main" val="45283764"/>
                        </a:ext>
                      </a:extLst>
                    </a:gridCol>
                    <a:gridCol w="665825">
                      <a:extLst>
                        <a:ext uri="{9D8B030D-6E8A-4147-A177-3AD203B41FA5}">
                          <a16:colId xmlns:a16="http://schemas.microsoft.com/office/drawing/2014/main" val="3834334192"/>
                        </a:ext>
                      </a:extLst>
                    </a:gridCol>
                    <a:gridCol w="793057">
                      <a:extLst>
                        <a:ext uri="{9D8B030D-6E8A-4147-A177-3AD203B41FA5}">
                          <a16:colId xmlns:a16="http://schemas.microsoft.com/office/drawing/2014/main" val="999829833"/>
                        </a:ext>
                      </a:extLst>
                    </a:gridCol>
                  </a:tblGrid>
                  <a:tr h="261990">
                    <a:tc>
                      <a:txBody>
                        <a:bodyPr/>
                        <a:lstStyle/>
                        <a:p>
                          <a:pPr algn="ctr"/>
                          <a:r>
                            <a:rPr lang="en-US" altLang="zh-CN" sz="1100" b="0" dirty="0">
                              <a:latin typeface="Arial" panose="020B0604020202020204" pitchFamily="34" charset="0"/>
                              <a:cs typeface="Arial" panose="020B0604020202020204" pitchFamily="34" charset="0"/>
                            </a:rPr>
                            <a:t>Concept </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Sleep time</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Voltage </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Decay constant of the membrane potential</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Weight connecting from neuron </a:t>
                          </a:r>
                          <a14:m>
                            <m:oMath xmlns:m="http://schemas.openxmlformats.org/officeDocument/2006/math">
                              <m:r>
                                <a:rPr lang="en-US" altLang="zh-CN" sz="1100" b="0" i="1" dirty="0" smtClean="0">
                                  <a:latin typeface="Cambria Math" panose="02040503050406030204" pitchFamily="18" charset="0"/>
                                  <a:cs typeface="Arial" panose="020B0604020202020204" pitchFamily="34" charset="0"/>
                                </a:rPr>
                                <m:t>𝑖</m:t>
                              </m:r>
                            </m:oMath>
                          </a14:m>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Input </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Spiking activity of neuron </a:t>
                          </a:r>
                          <a14:m>
                            <m:oMath xmlns:m="http://schemas.openxmlformats.org/officeDocument/2006/math">
                              <m:r>
                                <a:rPr lang="en-US" altLang="zh-CN" sz="1100" b="0" i="1" dirty="0" smtClean="0">
                                  <a:latin typeface="Cambria Math" panose="02040503050406030204" pitchFamily="18" charset="0"/>
                                  <a:cs typeface="Arial" panose="020B0604020202020204" pitchFamily="34" charset="0"/>
                                </a:rPr>
                                <m:t>𝑖</m:t>
                              </m:r>
                            </m:oMath>
                          </a14:m>
                          <a:endParaRPr lang="zh-CN" altLang="en-US" sz="11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0726066"/>
                      </a:ext>
                    </a:extLst>
                  </a:tr>
                  <a:tr h="149934">
                    <a:tc>
                      <a:txBody>
                        <a:bodyPr/>
                        <a:lstStyle/>
                        <a:p>
                          <a:pPr algn="ctr"/>
                          <a:r>
                            <a:rPr lang="en-US" altLang="zh-CN" sz="1100" b="0" dirty="0">
                              <a:latin typeface="Arial" panose="020B0604020202020204" pitchFamily="34" charset="0"/>
                              <a:cs typeface="Arial" panose="020B0604020202020204" pitchFamily="34" charset="0"/>
                            </a:rPr>
                            <a:t>notion</a:t>
                          </a:r>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0" i="1" dirty="0" smtClean="0">
                                        <a:latin typeface="Cambria Math" panose="02040503050406030204" pitchFamily="18" charset="0"/>
                                        <a:cs typeface="Arial" panose="020B0604020202020204" pitchFamily="34" charset="0"/>
                                      </a:rPr>
                                    </m:ctrlPr>
                                  </m:sSubPr>
                                  <m:e>
                                    <m:r>
                                      <a:rPr lang="en-US" altLang="zh-CN" sz="1100" b="0" i="1" dirty="0" smtClean="0">
                                        <a:latin typeface="Cambria Math" panose="02040503050406030204" pitchFamily="18" charset="0"/>
                                        <a:cs typeface="Arial" panose="020B0604020202020204" pitchFamily="34" charset="0"/>
                                      </a:rPr>
                                      <m:t>𝑇</m:t>
                                    </m:r>
                                  </m:e>
                                  <m:sub>
                                    <m:r>
                                      <a:rPr lang="en-US" altLang="zh-CN" sz="1100" b="0" i="1" dirty="0" smtClean="0">
                                        <a:latin typeface="Cambria Math" panose="02040503050406030204" pitchFamily="18" charset="0"/>
                                        <a:cs typeface="Arial" panose="020B0604020202020204" pitchFamily="34" charset="0"/>
                                      </a:rPr>
                                      <m:t>𝑠</m:t>
                                    </m:r>
                                  </m:sub>
                                </m:sSub>
                              </m:oMath>
                            </m:oMathPara>
                          </a14:m>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cs typeface="Arial" panose="020B0604020202020204" pitchFamily="34" charset="0"/>
                                  </a:rPr>
                                  <m:t>𝑣</m:t>
                                </m:r>
                              </m:oMath>
                            </m:oMathPara>
                          </a14:m>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0" i="1" smtClean="0">
                                        <a:latin typeface="Cambria Math" panose="02040503050406030204" pitchFamily="18" charset="0"/>
                                        <a:cs typeface="Arial" panose="020B0604020202020204" pitchFamily="34" charset="0"/>
                                      </a:rPr>
                                    </m:ctrlPr>
                                  </m:sSubPr>
                                  <m:e>
                                    <m:r>
                                      <a:rPr lang="zh-CN" altLang="en-US" sz="1100" b="0" i="1" smtClean="0">
                                        <a:latin typeface="Cambria Math" panose="02040503050406030204" pitchFamily="18" charset="0"/>
                                        <a:cs typeface="Arial" panose="020B0604020202020204" pitchFamily="34" charset="0"/>
                                      </a:rPr>
                                      <m:t>𝜏</m:t>
                                    </m:r>
                                  </m:e>
                                  <m:sub>
                                    <m:r>
                                      <a:rPr lang="en-US" altLang="zh-CN" sz="1100" b="0" i="1" smtClean="0">
                                        <a:latin typeface="Cambria Math" panose="02040503050406030204" pitchFamily="18" charset="0"/>
                                        <a:cs typeface="Arial" panose="020B0604020202020204" pitchFamily="34" charset="0"/>
                                      </a:rPr>
                                      <m:t>𝑚</m:t>
                                    </m:r>
                                  </m:sub>
                                </m:sSub>
                              </m:oMath>
                            </m:oMathPara>
                          </a14:m>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100" b="0" i="1" smtClean="0">
                                        <a:latin typeface="Cambria Math" panose="02040503050406030204" pitchFamily="18" charset="0"/>
                                        <a:cs typeface="Arial" panose="020B0604020202020204" pitchFamily="34" charset="0"/>
                                      </a:rPr>
                                    </m:ctrlPr>
                                  </m:sSubPr>
                                  <m:e>
                                    <m:r>
                                      <a:rPr lang="en-US" altLang="zh-CN" sz="1100" b="0" i="1" smtClean="0">
                                        <a:latin typeface="Cambria Math" panose="02040503050406030204" pitchFamily="18" charset="0"/>
                                        <a:cs typeface="Arial" panose="020B0604020202020204" pitchFamily="34" charset="0"/>
                                      </a:rPr>
                                      <m:t>𝑤</m:t>
                                    </m:r>
                                  </m:e>
                                  <m:sub>
                                    <m:r>
                                      <a:rPr lang="en-US" altLang="zh-CN" sz="1100" b="0" i="1" smtClean="0">
                                        <a:latin typeface="Cambria Math" panose="02040503050406030204" pitchFamily="18" charset="0"/>
                                        <a:cs typeface="Arial" panose="020B0604020202020204" pitchFamily="34" charset="0"/>
                                      </a:rPr>
                                      <m:t>𝑖</m:t>
                                    </m:r>
                                  </m:sub>
                                </m:sSub>
                              </m:oMath>
                            </m:oMathPara>
                          </a14:m>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cs typeface="Arial" panose="020B0604020202020204" pitchFamily="34" charset="0"/>
                                  </a:rPr>
                                  <m:t>𝐼</m:t>
                                </m:r>
                              </m:oMath>
                            </m:oMathPara>
                          </a14:m>
                          <a:endParaRPr lang="zh-CN" altLang="en-US" sz="1100" b="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cs typeface="Arial" panose="020B0604020202020204" pitchFamily="34" charset="0"/>
                                  </a:rPr>
                                  <m:t>𝑠</m:t>
                                </m:r>
                                <m:r>
                                  <a:rPr lang="en-US" altLang="zh-CN" sz="1100" b="0" i="1" smtClean="0">
                                    <a:latin typeface="Cambria Math" panose="02040503050406030204" pitchFamily="18" charset="0"/>
                                    <a:cs typeface="Arial" panose="020B0604020202020204" pitchFamily="34" charset="0"/>
                                  </a:rPr>
                                  <m:t>(</m:t>
                                </m:r>
                                <m:r>
                                  <a:rPr lang="en-US" altLang="zh-CN" sz="1100" b="0" i="1" smtClean="0">
                                    <a:latin typeface="Cambria Math" panose="02040503050406030204" pitchFamily="18" charset="0"/>
                                    <a:cs typeface="Arial" panose="020B0604020202020204" pitchFamily="34" charset="0"/>
                                  </a:rPr>
                                  <m:t>𝑖</m:t>
                                </m:r>
                                <m:r>
                                  <a:rPr lang="en-US" altLang="zh-CN" sz="1100" b="0" i="1" smtClean="0">
                                    <a:latin typeface="Cambria Math" panose="02040503050406030204" pitchFamily="18" charset="0"/>
                                    <a:cs typeface="Arial" panose="020B0604020202020204" pitchFamily="34" charset="0"/>
                                  </a:rPr>
                                  <m:t>)</m:t>
                                </m:r>
                              </m:oMath>
                            </m:oMathPara>
                          </a14:m>
                          <a:endParaRPr lang="zh-CN" altLang="en-US" sz="11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48296917"/>
                      </a:ext>
                    </a:extLst>
                  </a:tr>
                </a:tbl>
              </a:graphicData>
            </a:graphic>
          </p:graphicFrame>
        </mc:Choice>
        <mc:Fallback>
          <p:graphicFrame>
            <p:nvGraphicFramePr>
              <p:cNvPr id="14" name="表格 12">
                <a:extLst>
                  <a:ext uri="{FF2B5EF4-FFF2-40B4-BE49-F238E27FC236}">
                    <a16:creationId xmlns:a16="http://schemas.microsoft.com/office/drawing/2014/main" id="{54CD1D58-1EEF-4B30-9069-BDD254C8696D}"/>
                  </a:ext>
                </a:extLst>
              </p:cNvPr>
              <p:cNvGraphicFramePr>
                <a:graphicFrameLocks noGrp="1"/>
              </p:cNvGraphicFramePr>
              <p:nvPr>
                <p:extLst>
                  <p:ext uri="{D42A27DB-BD31-4B8C-83A1-F6EECF244321}">
                    <p14:modId xmlns:p14="http://schemas.microsoft.com/office/powerpoint/2010/main" val="2112423806"/>
                  </p:ext>
                </p:extLst>
              </p:nvPr>
            </p:nvGraphicFramePr>
            <p:xfrm>
              <a:off x="6096005" y="978140"/>
              <a:ext cx="5945067" cy="853440"/>
            </p:xfrm>
            <a:graphic>
              <a:graphicData uri="http://schemas.openxmlformats.org/drawingml/2006/table">
                <a:tbl>
                  <a:tblPr firstRow="1" bandRow="1">
                    <a:tableStyleId>{5C22544A-7EE6-4342-B048-85BDC9FD1C3A}</a:tableStyleId>
                  </a:tblPr>
                  <a:tblGrid>
                    <a:gridCol w="801866">
                      <a:extLst>
                        <a:ext uri="{9D8B030D-6E8A-4147-A177-3AD203B41FA5}">
                          <a16:colId xmlns:a16="http://schemas.microsoft.com/office/drawing/2014/main" val="368185920"/>
                        </a:ext>
                      </a:extLst>
                    </a:gridCol>
                    <a:gridCol w="547248">
                      <a:extLst>
                        <a:ext uri="{9D8B030D-6E8A-4147-A177-3AD203B41FA5}">
                          <a16:colId xmlns:a16="http://schemas.microsoft.com/office/drawing/2014/main" val="2234656285"/>
                        </a:ext>
                      </a:extLst>
                    </a:gridCol>
                    <a:gridCol w="758832">
                      <a:extLst>
                        <a:ext uri="{9D8B030D-6E8A-4147-A177-3AD203B41FA5}">
                          <a16:colId xmlns:a16="http://schemas.microsoft.com/office/drawing/2014/main" val="4180355810"/>
                        </a:ext>
                      </a:extLst>
                    </a:gridCol>
                    <a:gridCol w="1330673">
                      <a:extLst>
                        <a:ext uri="{9D8B030D-6E8A-4147-A177-3AD203B41FA5}">
                          <a16:colId xmlns:a16="http://schemas.microsoft.com/office/drawing/2014/main" val="3606728708"/>
                        </a:ext>
                      </a:extLst>
                    </a:gridCol>
                    <a:gridCol w="1047566">
                      <a:extLst>
                        <a:ext uri="{9D8B030D-6E8A-4147-A177-3AD203B41FA5}">
                          <a16:colId xmlns:a16="http://schemas.microsoft.com/office/drawing/2014/main" val="45283764"/>
                        </a:ext>
                      </a:extLst>
                    </a:gridCol>
                    <a:gridCol w="665825">
                      <a:extLst>
                        <a:ext uri="{9D8B030D-6E8A-4147-A177-3AD203B41FA5}">
                          <a16:colId xmlns:a16="http://schemas.microsoft.com/office/drawing/2014/main" val="3834334192"/>
                        </a:ext>
                      </a:extLst>
                    </a:gridCol>
                    <a:gridCol w="793057">
                      <a:extLst>
                        <a:ext uri="{9D8B030D-6E8A-4147-A177-3AD203B41FA5}">
                          <a16:colId xmlns:a16="http://schemas.microsoft.com/office/drawing/2014/main" val="999829833"/>
                        </a:ext>
                      </a:extLst>
                    </a:gridCol>
                  </a:tblGrid>
                  <a:tr h="594360">
                    <a:tc>
                      <a:txBody>
                        <a:bodyPr/>
                        <a:lstStyle/>
                        <a:p>
                          <a:pPr algn="ctr"/>
                          <a:r>
                            <a:rPr lang="en-US" altLang="zh-CN" sz="1100" b="0" dirty="0">
                              <a:latin typeface="Arial" panose="020B0604020202020204" pitchFamily="34" charset="0"/>
                              <a:cs typeface="Arial" panose="020B0604020202020204" pitchFamily="34" charset="0"/>
                            </a:rPr>
                            <a:t>Concept </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Sleep time</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Voltage </a:t>
                          </a:r>
                          <a:endParaRPr lang="zh-CN" altLang="en-US" sz="1100" b="0" dirty="0">
                            <a:latin typeface="Arial" panose="020B0604020202020204" pitchFamily="34" charset="0"/>
                            <a:cs typeface="Arial" panose="020B0604020202020204" pitchFamily="34" charset="0"/>
                          </a:endParaRPr>
                        </a:p>
                      </a:txBody>
                      <a:tcPr/>
                    </a:tc>
                    <a:tc>
                      <a:txBody>
                        <a:bodyPr/>
                        <a:lstStyle/>
                        <a:p>
                          <a:pPr algn="ctr"/>
                          <a:r>
                            <a:rPr lang="en-US" altLang="zh-CN" sz="1100" b="0" dirty="0">
                              <a:latin typeface="Arial" panose="020B0604020202020204" pitchFamily="34" charset="0"/>
                              <a:cs typeface="Arial" panose="020B0604020202020204" pitchFamily="34" charset="0"/>
                            </a:rPr>
                            <a:t>Decay constant of the membrane potential</a:t>
                          </a:r>
                          <a:endParaRPr lang="zh-CN" altLang="en-US" sz="1100" b="0" dirty="0">
                            <a:latin typeface="Arial" panose="020B0604020202020204" pitchFamily="34" charset="0"/>
                            <a:cs typeface="Arial" panose="020B0604020202020204" pitchFamily="34" charset="0"/>
                          </a:endParaRPr>
                        </a:p>
                      </a:txBody>
                      <a:tcPr/>
                    </a:tc>
                    <a:tc>
                      <a:txBody>
                        <a:bodyPr/>
                        <a:lstStyle/>
                        <a:p>
                          <a:endParaRPr lang="zh-CN"/>
                        </a:p>
                      </a:txBody>
                      <a:tcPr>
                        <a:blipFill>
                          <a:blip r:embed="rId4"/>
                          <a:stretch>
                            <a:fillRect l="-331579" t="-1020" r="-142690" b="-50000"/>
                          </a:stretch>
                        </a:blipFill>
                      </a:tcPr>
                    </a:tc>
                    <a:tc>
                      <a:txBody>
                        <a:bodyPr/>
                        <a:lstStyle/>
                        <a:p>
                          <a:pPr algn="ctr"/>
                          <a:r>
                            <a:rPr lang="en-US" altLang="zh-CN" sz="1100" b="0" dirty="0">
                              <a:latin typeface="Arial" panose="020B0604020202020204" pitchFamily="34" charset="0"/>
                              <a:cs typeface="Arial" panose="020B0604020202020204" pitchFamily="34" charset="0"/>
                            </a:rPr>
                            <a:t>Input </a:t>
                          </a:r>
                          <a:endParaRPr lang="zh-CN" altLang="en-US" sz="1100" b="0" dirty="0">
                            <a:latin typeface="Arial" panose="020B0604020202020204" pitchFamily="34" charset="0"/>
                            <a:cs typeface="Arial" panose="020B0604020202020204" pitchFamily="34" charset="0"/>
                          </a:endParaRPr>
                        </a:p>
                      </a:txBody>
                      <a:tcPr/>
                    </a:tc>
                    <a:tc>
                      <a:txBody>
                        <a:bodyPr/>
                        <a:lstStyle/>
                        <a:p>
                          <a:endParaRPr lang="zh-CN"/>
                        </a:p>
                      </a:txBody>
                      <a:tcPr>
                        <a:blipFill>
                          <a:blip r:embed="rId4"/>
                          <a:stretch>
                            <a:fillRect l="-652308" t="-1020" r="-3077" b="-50000"/>
                          </a:stretch>
                        </a:blipFill>
                      </a:tcPr>
                    </a:tc>
                    <a:extLst>
                      <a:ext uri="{0D108BD9-81ED-4DB2-BD59-A6C34878D82A}">
                        <a16:rowId xmlns:a16="http://schemas.microsoft.com/office/drawing/2014/main" val="1480726066"/>
                      </a:ext>
                    </a:extLst>
                  </a:tr>
                  <a:tr h="259080">
                    <a:tc>
                      <a:txBody>
                        <a:bodyPr/>
                        <a:lstStyle/>
                        <a:p>
                          <a:pPr algn="ctr"/>
                          <a:r>
                            <a:rPr lang="en-US" altLang="zh-CN" sz="1100" b="0" dirty="0">
                              <a:latin typeface="Arial" panose="020B0604020202020204" pitchFamily="34" charset="0"/>
                              <a:cs typeface="Arial" panose="020B0604020202020204" pitchFamily="34" charset="0"/>
                            </a:rPr>
                            <a:t>notion</a:t>
                          </a:r>
                          <a:endParaRPr lang="zh-CN" altLang="en-US" sz="1100" b="0" dirty="0">
                            <a:latin typeface="Arial" panose="020B0604020202020204" pitchFamily="34" charset="0"/>
                            <a:cs typeface="Arial" panose="020B0604020202020204" pitchFamily="34" charset="0"/>
                          </a:endParaRPr>
                        </a:p>
                      </a:txBody>
                      <a:tcPr/>
                    </a:tc>
                    <a:tc>
                      <a:txBody>
                        <a:bodyPr/>
                        <a:lstStyle/>
                        <a:p>
                          <a:endParaRPr lang="zh-CN"/>
                        </a:p>
                      </a:txBody>
                      <a:tcPr>
                        <a:blipFill>
                          <a:blip r:embed="rId4"/>
                          <a:stretch>
                            <a:fillRect l="-150562" t="-230233" r="-852809" b="-13953"/>
                          </a:stretch>
                        </a:blipFill>
                      </a:tcPr>
                    </a:tc>
                    <a:tc>
                      <a:txBody>
                        <a:bodyPr/>
                        <a:lstStyle/>
                        <a:p>
                          <a:endParaRPr lang="zh-CN"/>
                        </a:p>
                      </a:txBody>
                      <a:tcPr>
                        <a:blipFill>
                          <a:blip r:embed="rId4"/>
                          <a:stretch>
                            <a:fillRect l="-178400" t="-230233" r="-507200" b="-13953"/>
                          </a:stretch>
                        </a:blipFill>
                      </a:tcPr>
                    </a:tc>
                    <a:tc>
                      <a:txBody>
                        <a:bodyPr/>
                        <a:lstStyle/>
                        <a:p>
                          <a:endParaRPr lang="zh-CN"/>
                        </a:p>
                      </a:txBody>
                      <a:tcPr>
                        <a:blipFill>
                          <a:blip r:embed="rId4"/>
                          <a:stretch>
                            <a:fillRect l="-158904" t="-230233" r="-189498" b="-13953"/>
                          </a:stretch>
                        </a:blipFill>
                      </a:tcPr>
                    </a:tc>
                    <a:tc>
                      <a:txBody>
                        <a:bodyPr/>
                        <a:lstStyle/>
                        <a:p>
                          <a:endParaRPr lang="zh-CN"/>
                        </a:p>
                      </a:txBody>
                      <a:tcPr>
                        <a:blipFill>
                          <a:blip r:embed="rId4"/>
                          <a:stretch>
                            <a:fillRect l="-331579" t="-230233" r="-142690" b="-13953"/>
                          </a:stretch>
                        </a:blipFill>
                      </a:tcPr>
                    </a:tc>
                    <a:tc>
                      <a:txBody>
                        <a:bodyPr/>
                        <a:lstStyle/>
                        <a:p>
                          <a:endParaRPr lang="zh-CN"/>
                        </a:p>
                      </a:txBody>
                      <a:tcPr>
                        <a:blipFill>
                          <a:blip r:embed="rId4"/>
                          <a:stretch>
                            <a:fillRect l="-670909" t="-230233" r="-121818" b="-13953"/>
                          </a:stretch>
                        </a:blipFill>
                      </a:tcPr>
                    </a:tc>
                    <a:tc>
                      <a:txBody>
                        <a:bodyPr/>
                        <a:lstStyle/>
                        <a:p>
                          <a:endParaRPr lang="zh-CN"/>
                        </a:p>
                      </a:txBody>
                      <a:tcPr>
                        <a:blipFill>
                          <a:blip r:embed="rId4"/>
                          <a:stretch>
                            <a:fillRect l="-652308" t="-230233" r="-3077" b="-13953"/>
                          </a:stretch>
                        </a:blipFill>
                      </a:tcPr>
                    </a:tc>
                    <a:extLst>
                      <a:ext uri="{0D108BD9-81ED-4DB2-BD59-A6C34878D82A}">
                        <a16:rowId xmlns:a16="http://schemas.microsoft.com/office/drawing/2014/main" val="1948296917"/>
                      </a:ext>
                    </a:extLst>
                  </a:tr>
                </a:tbl>
              </a:graphicData>
            </a:graphic>
          </p:graphicFrame>
        </mc:Fallback>
      </mc:AlternateContent>
      <p:pic>
        <p:nvPicPr>
          <p:cNvPr id="15" name="图片 14">
            <a:extLst>
              <a:ext uri="{FF2B5EF4-FFF2-40B4-BE49-F238E27FC236}">
                <a16:creationId xmlns:a16="http://schemas.microsoft.com/office/drawing/2014/main" id="{B28F820A-A6FD-4A7A-A75E-9C6C6BC7BC55}"/>
              </a:ext>
            </a:extLst>
          </p:cNvPr>
          <p:cNvPicPr>
            <a:picLocks noChangeAspect="1"/>
          </p:cNvPicPr>
          <p:nvPr/>
        </p:nvPicPr>
        <p:blipFill>
          <a:blip r:embed="rId5"/>
          <a:stretch>
            <a:fillRect/>
          </a:stretch>
        </p:blipFill>
        <p:spPr>
          <a:xfrm>
            <a:off x="7996479" y="2692183"/>
            <a:ext cx="2141819" cy="597717"/>
          </a:xfrm>
          <a:prstGeom prst="rect">
            <a:avLst/>
          </a:prstGeom>
        </p:spPr>
      </p:pic>
      <p:sp>
        <p:nvSpPr>
          <p:cNvPr id="17" name="对话气泡: 矩形 16">
            <a:extLst>
              <a:ext uri="{FF2B5EF4-FFF2-40B4-BE49-F238E27FC236}">
                <a16:creationId xmlns:a16="http://schemas.microsoft.com/office/drawing/2014/main" id="{6792E466-E5EF-4D62-B6B6-CBFEB65EAD1C}"/>
              </a:ext>
            </a:extLst>
          </p:cNvPr>
          <p:cNvSpPr/>
          <p:nvPr/>
        </p:nvSpPr>
        <p:spPr>
          <a:xfrm>
            <a:off x="5024762" y="4182083"/>
            <a:ext cx="1071235" cy="461639"/>
          </a:xfrm>
          <a:prstGeom prst="wedgeRectCallout">
            <a:avLst>
              <a:gd name="adj1" fmla="val 98729"/>
              <a:gd name="adj2" fmla="val 47117"/>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Conversion Constraint</a:t>
            </a:r>
            <a:endParaRPr lang="zh-CN" alt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36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CB925F0-79A9-49B2-9CA7-D3D7B6C30333}"/>
                  </a:ext>
                </a:extLst>
              </p:cNvPr>
              <p:cNvSpPr txBox="1"/>
              <p:nvPr/>
            </p:nvSpPr>
            <p:spPr>
              <a:xfrm>
                <a:off x="6096001" y="978140"/>
                <a:ext cx="5945075" cy="5228996"/>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Evaluation metrics</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Adversarial robustness</a:t>
                </a:r>
              </a:p>
              <a:p>
                <a:pPr marL="285750" indent="-285750" algn="just">
                  <a:lnSpc>
                    <a:spcPct val="114000"/>
                  </a:lnSpc>
                  <a:buFont typeface="Wingdings" panose="05000000000000000000" pitchFamily="2" charset="2"/>
                  <a:buChar char="ü"/>
                </a:pPr>
                <a:r>
                  <a:rPr lang="en-US" altLang="zh-CN" sz="1400" dirty="0" err="1">
                    <a:latin typeface="Arial" panose="020B0604020202020204" pitchFamily="34" charset="0"/>
                    <a:cs typeface="Arial" panose="020B0604020202020204" pitchFamily="34" charset="0"/>
                  </a:rPr>
                  <a:t>DeepFool</a:t>
                </a:r>
                <a:r>
                  <a:rPr lang="en-US" altLang="zh-CN" sz="1400" dirty="0">
                    <a:latin typeface="Arial" panose="020B0604020202020204" pitchFamily="34" charset="0"/>
                    <a:cs typeface="Arial" panose="020B0604020202020204" pitchFamily="34" charset="0"/>
                  </a:rPr>
                  <a:t>/ JSMA/ Boundary attack</a:t>
                </a:r>
              </a:p>
              <a:p>
                <a:pPr marL="285750" indent="-285750" algn="just">
                  <a:lnSpc>
                    <a:spcPct val="114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adversarial example for input </a:t>
                </a:r>
                <a14:m>
                  <m:oMath xmlns:m="http://schemas.openxmlformats.org/officeDocument/2006/math">
                    <m:sSub>
                      <m:sSubPr>
                        <m:ctrlPr>
                          <a:rPr lang="en-US" altLang="zh-CN" sz="1400" i="1" smtClean="0">
                            <a:latin typeface="Cambria Math" panose="02040503050406030204" pitchFamily="18" charset="0"/>
                            <a:cs typeface="Arial" panose="020B0604020202020204" pitchFamily="34" charset="0"/>
                          </a:rPr>
                        </m:ctrlPr>
                      </m:sSubPr>
                      <m:e>
                        <m:r>
                          <a:rPr lang="en-US" altLang="zh-CN" sz="1400" b="0" i="1" smtClean="0">
                            <a:latin typeface="Cambria Math" panose="02040503050406030204" pitchFamily="18" charset="0"/>
                            <a:cs typeface="Arial" panose="020B0604020202020204" pitchFamily="34" charset="0"/>
                          </a:rPr>
                          <m:t>𝑥</m:t>
                        </m:r>
                      </m:e>
                      <m:sub>
                        <m:r>
                          <a:rPr lang="en-US" altLang="zh-CN" sz="1400" b="0" i="1" smtClean="0">
                            <a:latin typeface="Cambria Math" panose="02040503050406030204" pitchFamily="18" charset="0"/>
                            <a:cs typeface="Arial" panose="020B0604020202020204" pitchFamily="34" charset="0"/>
                          </a:rPr>
                          <m:t>𝑖</m:t>
                        </m:r>
                      </m:sub>
                    </m:sSub>
                  </m:oMath>
                </a14:m>
                <a:r>
                  <a:rPr lang="en-US" altLang="zh-CN" sz="1400" dirty="0">
                    <a:latin typeface="Arial" panose="020B0604020202020204" pitchFamily="34" charset="0"/>
                    <a:cs typeface="Arial" panose="020B0604020202020204" pitchFamily="34" charset="0"/>
                  </a:rPr>
                  <a:t> :  </a:t>
                </a:r>
                <a14:m>
                  <m:oMath xmlns:m="http://schemas.openxmlformats.org/officeDocument/2006/math">
                    <m:sSup>
                      <m:sSupPr>
                        <m:ctrlPr>
                          <a:rPr lang="en-US" altLang="zh-CN" sz="1400" i="1">
                            <a:latin typeface="Cambria Math" panose="02040503050406030204" pitchFamily="18" charset="0"/>
                            <a:cs typeface="Arial" panose="020B0604020202020204" pitchFamily="34" charset="0"/>
                          </a:rPr>
                        </m:ctrlPr>
                      </m:sSupPr>
                      <m:e>
                        <m:sSub>
                          <m:sSubPr>
                            <m:ctrlPr>
                              <a:rPr lang="en-US" altLang="zh-CN" sz="1400" i="1">
                                <a:latin typeface="Cambria Math" panose="02040503050406030204" pitchFamily="18" charset="0"/>
                                <a:cs typeface="Arial" panose="020B0604020202020204" pitchFamily="34" charset="0"/>
                              </a:rPr>
                            </m:ctrlPr>
                          </m:sSubPr>
                          <m:e>
                            <m:r>
                              <a:rPr lang="en-US" altLang="zh-CN" sz="1400" i="1">
                                <a:latin typeface="Cambria Math" panose="02040503050406030204" pitchFamily="18" charset="0"/>
                                <a:cs typeface="Arial" panose="020B0604020202020204" pitchFamily="34" charset="0"/>
                              </a:rPr>
                              <m:t>𝑥</m:t>
                            </m:r>
                          </m:e>
                          <m:sub>
                            <m:r>
                              <a:rPr lang="en-US" altLang="zh-CN" sz="1400" i="1">
                                <a:latin typeface="Cambria Math" panose="02040503050406030204" pitchFamily="18" charset="0"/>
                                <a:cs typeface="Arial" panose="020B0604020202020204" pitchFamily="34" charset="0"/>
                              </a:rPr>
                              <m:t>𝑖</m:t>
                            </m:r>
                          </m:sub>
                        </m:sSub>
                      </m:e>
                      <m:sup>
                        <m:r>
                          <a:rPr lang="en-US" altLang="zh-CN" sz="1400" i="1">
                            <a:latin typeface="Cambria Math" panose="02040503050406030204" pitchFamily="18" charset="0"/>
                            <a:cs typeface="Arial" panose="020B0604020202020204" pitchFamily="34" charset="0"/>
                          </a:rPr>
                          <m:t>′</m:t>
                        </m:r>
                      </m:sup>
                    </m:sSup>
                  </m:oMath>
                </a14:m>
                <a:endParaRPr lang="en-US" altLang="zh-CN" sz="1400" dirty="0">
                  <a:latin typeface="Arial" panose="020B0604020202020204" pitchFamily="34" charset="0"/>
                  <a:cs typeface="Arial" panose="020B0604020202020204" pitchFamily="34" charset="0"/>
                </a:endParaRPr>
              </a:p>
              <a:p>
                <a:pPr marL="285750" indent="-285750" algn="just">
                  <a:lnSpc>
                    <a:spcPct val="114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dimension of the space: 	    </a:t>
                </a:r>
                <a14:m>
                  <m:oMath xmlns:m="http://schemas.openxmlformats.org/officeDocument/2006/math">
                    <m:r>
                      <a:rPr lang="en-US" altLang="zh-CN" sz="1400" i="1" dirty="0" smtClean="0">
                        <a:latin typeface="Cambria Math" panose="02040503050406030204" pitchFamily="18" charset="0"/>
                        <a:cs typeface="Arial" panose="020B0604020202020204" pitchFamily="34" charset="0"/>
                      </a:rPr>
                      <m:t>𝑁</m:t>
                    </m:r>
                  </m:oMath>
                </a14:m>
                <a:r>
                  <a:rPr lang="en-US" altLang="zh-CN" sz="1400" dirty="0">
                    <a:latin typeface="Arial" panose="020B0604020202020204" pitchFamily="34" charset="0"/>
                    <a:cs typeface="Arial" panose="020B0604020202020204" pitchFamily="34" charset="0"/>
                  </a:rPr>
                  <a:t> </a:t>
                </a:r>
              </a:p>
              <a:p>
                <a:pPr marL="285750" indent="-285750" algn="just">
                  <a:lnSpc>
                    <a:spcPct val="114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total score </a:t>
                </a:r>
                <a14:m>
                  <m:oMath xmlns:m="http://schemas.openxmlformats.org/officeDocument/2006/math">
                    <m:sSub>
                      <m:sSubPr>
                        <m:ctrlPr>
                          <a:rPr lang="en-US" altLang="zh-CN" sz="1400" i="1" dirty="0" smtClean="0">
                            <a:latin typeface="Cambria Math" panose="02040503050406030204" pitchFamily="18" charset="0"/>
                            <a:cs typeface="Arial" panose="020B0604020202020204" pitchFamily="34" charset="0"/>
                          </a:rPr>
                        </m:ctrlPr>
                      </m:sSubPr>
                      <m:e>
                        <m:r>
                          <a:rPr lang="en-US" altLang="zh-CN" sz="1400" b="0" i="1" dirty="0" smtClean="0">
                            <a:latin typeface="Cambria Math" panose="02040503050406030204" pitchFamily="18" charset="0"/>
                            <a:cs typeface="Arial" panose="020B0604020202020204" pitchFamily="34" charset="0"/>
                          </a:rPr>
                          <m:t>𝑆</m:t>
                        </m:r>
                      </m:e>
                      <m:sub>
                        <m:r>
                          <a:rPr lang="en-US" altLang="zh-CN" sz="1400" b="0" i="1" dirty="0" smtClean="0">
                            <a:latin typeface="Cambria Math" panose="02040503050406030204" pitchFamily="18" charset="0"/>
                            <a:cs typeface="Arial" panose="020B0604020202020204" pitchFamily="34" charset="0"/>
                          </a:rPr>
                          <m:t>𝐴</m:t>
                        </m:r>
                      </m:sub>
                    </m:sSub>
                  </m:oMath>
                </a14:m>
                <a:r>
                  <a:rPr lang="en-US" altLang="zh-CN" sz="1400" dirty="0">
                    <a:latin typeface="Arial" panose="020B0604020202020204" pitchFamily="34" charset="0"/>
                    <a:cs typeface="Arial" panose="020B0604020202020204" pitchFamily="34" charset="0"/>
                  </a:rPr>
                  <a:t> for an attack</a:t>
                </a:r>
                <a:r>
                  <a:rPr lang="zh-CN" altLang="en-US" sz="1400" dirty="0">
                    <a:latin typeface="Arial" panose="020B0604020202020204" pitchFamily="34" charset="0"/>
                    <a:cs typeface="Arial" panose="020B0604020202020204" pitchFamily="34" charset="0"/>
                  </a:rPr>
                  <a:t>：</a:t>
                </a:r>
                <a:endParaRPr lang="en-US" altLang="zh-CN" sz="1400" dirty="0">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ü"/>
                </a:pPr>
                <a:endParaRPr lang="en-US" altLang="zh-CN" sz="1400" dirty="0">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FGSM</a:t>
                </a:r>
              </a:p>
              <a:p>
                <a:pPr marL="285750" indent="-285750" algn="just">
                  <a:lnSpc>
                    <a:spcPct val="114000"/>
                  </a:lnSpc>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computes the median minimum noise level needed to produce a misclassification across all samples</a:t>
                </a: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p:txBody>
          </p:sp>
        </mc:Choice>
        <mc:Fallback>
          <p:sp>
            <p:nvSpPr>
              <p:cNvPr id="8" name="文本框 7">
                <a:extLst>
                  <a:ext uri="{FF2B5EF4-FFF2-40B4-BE49-F238E27FC236}">
                    <a16:creationId xmlns:a16="http://schemas.microsoft.com/office/drawing/2014/main" id="{BCB925F0-79A9-49B2-9CA7-D3D7B6C30333}"/>
                  </a:ext>
                </a:extLst>
              </p:cNvPr>
              <p:cNvSpPr txBox="1">
                <a:spLocks noRot="1" noChangeAspect="1" noMove="1" noResize="1" noEditPoints="1" noAdjustHandles="1" noChangeArrowheads="1" noChangeShapeType="1" noTextEdit="1"/>
              </p:cNvSpPr>
              <p:nvPr/>
            </p:nvSpPr>
            <p:spPr>
              <a:xfrm>
                <a:off x="6096001" y="978140"/>
                <a:ext cx="5945075" cy="5228996"/>
              </a:xfrm>
              <a:prstGeom prst="rect">
                <a:avLst/>
              </a:prstGeom>
              <a:blipFill>
                <a:blip r:embed="rId2"/>
                <a:stretch>
                  <a:fillRect l="-103" r="-30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D1AF26F0-C313-4FAA-AAC9-926B6712B774}"/>
              </a:ext>
            </a:extLst>
          </p:cNvPr>
          <p:cNvPicPr>
            <a:picLocks noChangeAspect="1"/>
          </p:cNvPicPr>
          <p:nvPr/>
        </p:nvPicPr>
        <p:blipFill rotWithShape="1">
          <a:blip r:embed="rId3"/>
          <a:srcRect t="8551"/>
          <a:stretch/>
        </p:blipFill>
        <p:spPr>
          <a:xfrm>
            <a:off x="8076512" y="2442770"/>
            <a:ext cx="1984049" cy="413127"/>
          </a:xfrm>
          <a:prstGeom prst="rect">
            <a:avLst/>
          </a:prstGeom>
        </p:spPr>
      </p:pic>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5</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6</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Verification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3F6D05D-7F50-4B19-844E-5AB69CFA90EA}"/>
                  </a:ext>
                </a:extLst>
              </p:cNvPr>
              <p:cNvSpPr txBox="1"/>
              <p:nvPr/>
            </p:nvSpPr>
            <p:spPr>
              <a:xfrm>
                <a:off x="150924" y="978166"/>
                <a:ext cx="5945075" cy="5228996"/>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Four experimental networks</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1</a:t>
                </a:r>
                <a:r>
                  <a:rPr lang="en-US" altLang="zh-CN" sz="1400" baseline="30000" dirty="0">
                    <a:latin typeface="Arial" panose="020B0604020202020204" pitchFamily="34" charset="0"/>
                    <a:cs typeface="Arial" panose="020B0604020202020204" pitchFamily="34" charset="0"/>
                  </a:rPr>
                  <a:t>st</a:t>
                </a:r>
                <a:r>
                  <a:rPr lang="en-US" altLang="zh-CN" sz="1400" dirty="0">
                    <a:latin typeface="Arial" panose="020B0604020202020204" pitchFamily="34" charset="0"/>
                    <a:cs typeface="Arial" panose="020B0604020202020204" pitchFamily="34" charset="0"/>
                  </a:rPr>
                  <a:t> test network ()</a:t>
                </a:r>
              </a:p>
              <a:p>
                <a:pPr marL="284400" algn="just">
                  <a:lnSpc>
                    <a:spcPct val="114000"/>
                  </a:lnSpc>
                </a:pPr>
                <a:r>
                  <a:rPr lang="en-US" altLang="zh-CN" sz="1400" dirty="0">
                    <a:latin typeface="Arial" panose="020B0604020202020204" pitchFamily="34" charset="0"/>
                    <a:cs typeface="Arial" panose="020B0604020202020204" pitchFamily="34" charset="0"/>
                  </a:rPr>
                  <a:t>Trained a </a:t>
                </a:r>
                <a:r>
                  <a:rPr lang="en-US" altLang="zh-CN" sz="1400" dirty="0">
                    <a:solidFill>
                      <a:srgbClr val="C00000"/>
                    </a:solidFill>
                    <a:latin typeface="Arial" panose="020B0604020202020204" pitchFamily="34" charset="0"/>
                    <a:cs typeface="Arial" panose="020B0604020202020204" pitchFamily="34" charset="0"/>
                  </a:rPr>
                  <a:t>control ANN </a:t>
                </a:r>
                <a:r>
                  <a:rPr lang="en-US" altLang="zh-CN" sz="1400" dirty="0">
                    <a:latin typeface="Arial" panose="020B0604020202020204" pitchFamily="34" charset="0"/>
                    <a:cs typeface="Arial" panose="020B0604020202020204" pitchFamily="34" charset="0"/>
                  </a:rPr>
                  <a:t>using the training set for each of the main datasets used in this study.</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2</a:t>
                </a:r>
                <a:r>
                  <a:rPr lang="en-US" altLang="zh-CN" sz="1400" baseline="30000" dirty="0">
                    <a:latin typeface="Arial" panose="020B0604020202020204" pitchFamily="34" charset="0"/>
                    <a:cs typeface="Arial" panose="020B0604020202020204" pitchFamily="34" charset="0"/>
                  </a:rPr>
                  <a:t>nd</a:t>
                </a:r>
                <a:r>
                  <a:rPr lang="en-US" altLang="zh-CN" sz="1400" dirty="0">
                    <a:latin typeface="Arial" panose="020B0604020202020204" pitchFamily="34" charset="0"/>
                    <a:cs typeface="Arial" panose="020B0604020202020204" pitchFamily="34" charset="0"/>
                  </a:rPr>
                  <a:t> test network</a:t>
                </a:r>
              </a:p>
              <a:p>
                <a:pPr marL="284400" algn="just">
                  <a:lnSpc>
                    <a:spcPct val="114000"/>
                  </a:lnSpc>
                </a:pPr>
                <a:r>
                  <a:rPr lang="en-US" altLang="zh-CN" sz="1400" dirty="0">
                    <a:latin typeface="Arial" panose="020B0604020202020204" pitchFamily="34" charset="0"/>
                    <a:cs typeface="Arial" panose="020B0604020202020204" pitchFamily="34" charset="0"/>
                  </a:rPr>
                  <a:t>Created a </a:t>
                </a:r>
                <a:r>
                  <a:rPr lang="en-US" altLang="zh-CN" sz="1400" dirty="0">
                    <a:solidFill>
                      <a:srgbClr val="C00000"/>
                    </a:solidFill>
                    <a:latin typeface="Arial" panose="020B0604020202020204" pitchFamily="34" charset="0"/>
                    <a:cs typeface="Arial" panose="020B0604020202020204" pitchFamily="34" charset="0"/>
                  </a:rPr>
                  <a:t>defensively distilled network </a:t>
                </a:r>
                <a:r>
                  <a:rPr lang="en-US" altLang="zh-CN" sz="1400" dirty="0">
                    <a:latin typeface="Arial" panose="020B0604020202020204" pitchFamily="34" charset="0"/>
                    <a:cs typeface="Arial" panose="020B0604020202020204" pitchFamily="34" charset="0"/>
                  </a:rPr>
                  <a:t>using temperature </a:t>
                </a:r>
                <a14:m>
                  <m:oMath xmlns:m="http://schemas.openxmlformats.org/officeDocument/2006/math">
                    <m:r>
                      <a:rPr lang="en-US" altLang="zh-CN" sz="1400" i="1" dirty="0" smtClean="0">
                        <a:latin typeface="Cambria Math" panose="02040503050406030204" pitchFamily="18" charset="0"/>
                        <a:cs typeface="Arial" panose="020B0604020202020204" pitchFamily="34" charset="0"/>
                      </a:rPr>
                      <m:t>𝑇</m:t>
                    </m:r>
                    <m:r>
                      <a:rPr lang="en-US" altLang="zh-CN" sz="1400" i="1" dirty="0" smtClean="0">
                        <a:latin typeface="Cambria Math" panose="02040503050406030204" pitchFamily="18" charset="0"/>
                        <a:cs typeface="Arial" panose="020B0604020202020204" pitchFamily="34" charset="0"/>
                      </a:rPr>
                      <m:t> = 50 </m:t>
                    </m:r>
                  </m:oMath>
                </a14:m>
                <a:r>
                  <a:rPr lang="en-US" altLang="zh-CN" sz="1400" dirty="0">
                    <a:latin typeface="Arial" panose="020B0604020202020204" pitchFamily="34" charset="0"/>
                    <a:cs typeface="Arial" panose="020B0604020202020204" pitchFamily="34" charset="0"/>
                  </a:rPr>
                  <a:t>.</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3</a:t>
                </a:r>
                <a:r>
                  <a:rPr lang="en-US" altLang="zh-CN" sz="1400" baseline="30000" dirty="0">
                    <a:latin typeface="Arial" panose="020B0604020202020204" pitchFamily="34" charset="0"/>
                    <a:cs typeface="Arial" panose="020B0604020202020204" pitchFamily="34" charset="0"/>
                  </a:rPr>
                  <a:t>rd</a:t>
                </a:r>
                <a:r>
                  <a:rPr lang="en-US" altLang="zh-CN" sz="1400" dirty="0">
                    <a:latin typeface="Arial" panose="020B0604020202020204" pitchFamily="34" charset="0"/>
                    <a:cs typeface="Arial" panose="020B0604020202020204" pitchFamily="34" charset="0"/>
                  </a:rPr>
                  <a:t> network</a:t>
                </a:r>
              </a:p>
              <a:p>
                <a:pPr marL="284400" algn="just">
                  <a:lnSpc>
                    <a:spcPct val="114000"/>
                  </a:lnSpc>
                </a:pPr>
                <a:r>
                  <a:rPr lang="en-US" altLang="zh-CN" sz="1400" dirty="0">
                    <a:solidFill>
                      <a:srgbClr val="C00000"/>
                    </a:solidFill>
                    <a:latin typeface="Arial" panose="020B0604020202020204" pitchFamily="34" charset="0"/>
                    <a:cs typeface="Arial" panose="020B0604020202020204" pitchFamily="34" charset="0"/>
                  </a:rPr>
                  <a:t>fine-tuned </a:t>
                </a:r>
                <a:r>
                  <a:rPr lang="en-US" altLang="zh-CN" sz="1400" dirty="0">
                    <a:latin typeface="Arial" panose="020B0604020202020204" pitchFamily="34" charset="0"/>
                    <a:cs typeface="Arial" panose="020B0604020202020204" pitchFamily="34" charset="0"/>
                  </a:rPr>
                  <a:t>the control ANN on a specific attack or distortion method.</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4</a:t>
                </a:r>
                <a:r>
                  <a:rPr lang="en-US" altLang="zh-CN" sz="1400" baseline="30000" dirty="0">
                    <a:latin typeface="Arial" panose="020B0604020202020204" pitchFamily="34" charset="0"/>
                    <a:cs typeface="Arial" panose="020B0604020202020204" pitchFamily="34" charset="0"/>
                  </a:rPr>
                  <a:t>th</a:t>
                </a:r>
                <a:r>
                  <a:rPr lang="en-US" altLang="zh-CN" sz="1400" dirty="0">
                    <a:latin typeface="Arial" panose="020B0604020202020204" pitchFamily="34" charset="0"/>
                    <a:cs typeface="Arial" panose="020B0604020202020204" pitchFamily="34" charset="0"/>
                  </a:rPr>
                  <a:t> network</a:t>
                </a:r>
              </a:p>
              <a:p>
                <a:pPr marL="284400" algn="just">
                  <a:lnSpc>
                    <a:spcPct val="114000"/>
                  </a:lnSpc>
                </a:pPr>
                <a:r>
                  <a:rPr lang="en-US" altLang="zh-CN" sz="1400" dirty="0">
                    <a:latin typeface="Arial" panose="020B0604020202020204" pitchFamily="34" charset="0"/>
                    <a:cs typeface="Arial" panose="020B0604020202020204" pitchFamily="34" charset="0"/>
                  </a:rPr>
                  <a:t>converted the control ANN to an </a:t>
                </a:r>
                <a:r>
                  <a:rPr lang="en-US" altLang="zh-CN" sz="1400" dirty="0">
                    <a:solidFill>
                      <a:srgbClr val="C00000"/>
                    </a:solidFill>
                    <a:latin typeface="Arial" panose="020B0604020202020204" pitchFamily="34" charset="0"/>
                    <a:cs typeface="Arial" panose="020B0604020202020204" pitchFamily="34" charset="0"/>
                  </a:rPr>
                  <a:t>SNN</a:t>
                </a:r>
                <a:r>
                  <a:rPr lang="en-US" altLang="zh-CN" sz="1400" dirty="0">
                    <a:latin typeface="Arial" panose="020B0604020202020204" pitchFamily="34" charset="0"/>
                    <a:cs typeface="Arial" panose="020B0604020202020204" pitchFamily="34" charset="0"/>
                  </a:rPr>
                  <a:t> and applied the sleep algorithm.</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How to test adversarial robustness of four networks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created adversarial examples for each of these four networks.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analyze how successful each attack is to fool each of the four networks.</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How to test generalization distortion robustness of four networks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creating four different networks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tested each network on varying levels of distortion</a:t>
                </a:r>
              </a:p>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Data sets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Patches (a toy dataset</a:t>
                </a:r>
                <a:r>
                  <a:rPr lang="zh-CN" altLang="en-US" sz="1400" dirty="0">
                    <a:latin typeface="Arial" panose="020B0604020202020204" pitchFamily="34" charset="0"/>
                    <a:cs typeface="Arial" panose="020B0604020202020204" pitchFamily="34" charset="0"/>
                  </a:rPr>
                  <a:t>，</a:t>
                </a:r>
                <a:r>
                  <a:rPr lang="en-US" altLang="zh-CN" sz="1400" dirty="0">
                    <a:latin typeface="Arial" panose="020B0604020202020204" pitchFamily="34" charset="0"/>
                    <a:cs typeface="Arial" panose="020B0604020202020204" pitchFamily="34" charset="0"/>
                  </a:rPr>
                  <a:t>four binary images</a:t>
                </a:r>
                <a:r>
                  <a:rPr lang="zh-CN" altLang="en-US" sz="1400" dirty="0">
                    <a:latin typeface="Arial" panose="020B0604020202020204" pitchFamily="34" charset="0"/>
                    <a:cs typeface="Arial" panose="020B0604020202020204" pitchFamily="34" charset="0"/>
                  </a:rPr>
                  <a:t>，</a:t>
                </a:r>
                <a:r>
                  <a:rPr lang="en-US" altLang="zh-CN" sz="1400" dirty="0">
                    <a:latin typeface="Arial" panose="020B0604020202020204" pitchFamily="34" charset="0"/>
                    <a:cs typeface="Arial" panose="020B0604020202020204" pitchFamily="34" charset="0"/>
                  </a:rPr>
                  <a:t>10x10)</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MNIST (handwritten digits, 60k+10k greyscale images, 28x28 )</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CUB-200 (high resolution dataset of images of birds, 200 species x30)</a:t>
                </a:r>
              </a:p>
            </p:txBody>
          </p:sp>
        </mc:Choice>
        <mc:Fallback>
          <p:sp>
            <p:nvSpPr>
              <p:cNvPr id="6" name="文本框 5">
                <a:extLst>
                  <a:ext uri="{FF2B5EF4-FFF2-40B4-BE49-F238E27FC236}">
                    <a16:creationId xmlns:a16="http://schemas.microsoft.com/office/drawing/2014/main" id="{73F6D05D-7F50-4B19-844E-5AB69CFA90EA}"/>
                  </a:ext>
                </a:extLst>
              </p:cNvPr>
              <p:cNvSpPr txBox="1">
                <a:spLocks noRot="1" noChangeAspect="1" noMove="1" noResize="1" noEditPoints="1" noAdjustHandles="1" noChangeArrowheads="1" noChangeShapeType="1" noTextEdit="1"/>
              </p:cNvSpPr>
              <p:nvPr/>
            </p:nvSpPr>
            <p:spPr>
              <a:xfrm>
                <a:off x="150924" y="978166"/>
                <a:ext cx="5945075" cy="5228996"/>
              </a:xfrm>
              <a:prstGeom prst="rect">
                <a:avLst/>
              </a:prstGeom>
              <a:blipFill>
                <a:blip r:embed="rId4"/>
                <a:stretch>
                  <a:fillRect l="-205" r="-1436" b="-35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9EFE58EE-4819-4E32-BD21-2C0256D83B9B}"/>
              </a:ext>
            </a:extLst>
          </p:cNvPr>
          <p:cNvPicPr>
            <a:picLocks noChangeAspect="1"/>
          </p:cNvPicPr>
          <p:nvPr/>
        </p:nvPicPr>
        <p:blipFill>
          <a:blip r:embed="rId5"/>
          <a:stretch>
            <a:fillRect/>
          </a:stretch>
        </p:blipFill>
        <p:spPr>
          <a:xfrm>
            <a:off x="7341044" y="3459310"/>
            <a:ext cx="3454984" cy="266680"/>
          </a:xfrm>
          <a:prstGeom prst="rect">
            <a:avLst/>
          </a:prstGeom>
        </p:spPr>
      </p:pic>
      <p:pic>
        <p:nvPicPr>
          <p:cNvPr id="16" name="图片 15">
            <a:extLst>
              <a:ext uri="{FF2B5EF4-FFF2-40B4-BE49-F238E27FC236}">
                <a16:creationId xmlns:a16="http://schemas.microsoft.com/office/drawing/2014/main" id="{27CE50CF-57FC-4F03-8044-16FB85E59E10}"/>
              </a:ext>
            </a:extLst>
          </p:cNvPr>
          <p:cNvPicPr>
            <a:picLocks noChangeAspect="1"/>
          </p:cNvPicPr>
          <p:nvPr/>
        </p:nvPicPr>
        <p:blipFill>
          <a:blip r:embed="rId6"/>
          <a:stretch>
            <a:fillRect/>
          </a:stretch>
        </p:blipFill>
        <p:spPr>
          <a:xfrm>
            <a:off x="6588705" y="3770234"/>
            <a:ext cx="4959661" cy="2722612"/>
          </a:xfrm>
          <a:prstGeom prst="rect">
            <a:avLst/>
          </a:prstGeom>
        </p:spPr>
      </p:pic>
    </p:spTree>
    <p:extLst>
      <p:ext uri="{BB962C8B-B14F-4D97-AF65-F5344CB8AC3E}">
        <p14:creationId xmlns:p14="http://schemas.microsoft.com/office/powerpoint/2010/main" val="239214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BCB925F0-79A9-49B2-9CA7-D3D7B6C30333}"/>
              </a:ext>
            </a:extLst>
          </p:cNvPr>
          <p:cNvSpPr txBox="1"/>
          <p:nvPr/>
        </p:nvSpPr>
        <p:spPr>
          <a:xfrm>
            <a:off x="6096001" y="978140"/>
            <a:ext cx="5945075" cy="5228996"/>
          </a:xfrm>
          <a:prstGeom prst="rect">
            <a:avLst/>
          </a:prstGeom>
          <a:noFill/>
        </p:spPr>
        <p:txBody>
          <a:bodyPr wrap="square" rtlCol="0">
            <a:spAutoFit/>
          </a:bodyPr>
          <a:lstStyle/>
          <a:p>
            <a:pPr marL="28575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Evaluation metrics</a:t>
            </a:r>
          </a:p>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Generalization distortion robustness</a:t>
            </a:r>
          </a:p>
          <a:p>
            <a:pPr marL="28440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noisy distortions</a:t>
            </a:r>
          </a:p>
          <a:p>
            <a:pPr marL="28440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Blurry distortions</a:t>
            </a:r>
          </a:p>
          <a:p>
            <a:pPr marL="28440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Generalization distortion  robustness results</a:t>
            </a:r>
            <a:endParaRPr lang="en-US" altLang="zh-CN" sz="1400" dirty="0">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Overall, fine-tuning on an image distortion results in the best performance for that specific distortion. But, fine-tuning on a specific distortion does not extend to other types of distortions. (</a:t>
            </a:r>
            <a:r>
              <a:rPr lang="zh-CN" altLang="en-US" sz="1400" dirty="0">
                <a:latin typeface="Arial" panose="020B0604020202020204" pitchFamily="34" charset="0"/>
                <a:cs typeface="Arial" panose="020B0604020202020204" pitchFamily="34" charset="0"/>
              </a:rPr>
              <a:t>可以改进</a:t>
            </a:r>
            <a:r>
              <a:rPr lang="en-US" altLang="zh-CN" sz="1400" dirty="0">
                <a:latin typeface="Arial" panose="020B0604020202020204" pitchFamily="34" charset="0"/>
                <a:cs typeface="Arial" panose="020B0604020202020204" pitchFamily="34" charset="0"/>
              </a:rPr>
              <a:t>)</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The sleep algorithm increased performance for both distortion methods, since this approach is not tailored to any one representation of the training set.</a:t>
            </a: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a:p>
            <a:pPr algn="just">
              <a:lnSpc>
                <a:spcPct val="114000"/>
              </a:lnSpc>
            </a:pPr>
            <a:endParaRPr lang="en-US" altLang="zh-CN" sz="1400" dirty="0">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5</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7</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Verification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文本框 5">
            <a:extLst>
              <a:ext uri="{FF2B5EF4-FFF2-40B4-BE49-F238E27FC236}">
                <a16:creationId xmlns:a16="http://schemas.microsoft.com/office/drawing/2014/main" id="{73F6D05D-7F50-4B19-844E-5AB69CFA90EA}"/>
              </a:ext>
            </a:extLst>
          </p:cNvPr>
          <p:cNvSpPr txBox="1"/>
          <p:nvPr/>
        </p:nvSpPr>
        <p:spPr>
          <a:xfrm>
            <a:off x="150924" y="978166"/>
            <a:ext cx="5945075" cy="2282035"/>
          </a:xfrm>
          <a:prstGeom prst="rect">
            <a:avLst/>
          </a:prstGeom>
          <a:noFill/>
        </p:spPr>
        <p:txBody>
          <a:bodyPr wrap="square" rtlCol="0">
            <a:spAutoFit/>
          </a:bodyPr>
          <a:lstStyle/>
          <a:p>
            <a:pPr marL="284400" indent="-285750" algn="just">
              <a:lnSpc>
                <a:spcPct val="114000"/>
              </a:lnSpc>
              <a:buFont typeface="Wingdings" panose="05000000000000000000" pitchFamily="2" charset="2"/>
              <a:buChar char="l"/>
            </a:pPr>
            <a:r>
              <a:rPr lang="en-US" altLang="zh-CN" sz="1400" dirty="0">
                <a:solidFill>
                  <a:schemeClr val="accent1"/>
                </a:solidFill>
                <a:latin typeface="Arial" panose="020B0604020202020204" pitchFamily="34" charset="0"/>
                <a:cs typeface="Arial" panose="020B0604020202020204" pitchFamily="34" charset="0"/>
              </a:rPr>
              <a:t>Adversarial robustness results</a:t>
            </a:r>
          </a:p>
          <a:p>
            <a:pPr marL="28575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FGSM attack</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sleep algorithm increases the </a:t>
            </a:r>
            <a:r>
              <a:rPr lang="en-US" altLang="zh-CN" sz="1400" dirty="0">
                <a:solidFill>
                  <a:srgbClr val="C00000"/>
                </a:solidFill>
                <a:latin typeface="Arial" panose="020B0604020202020204" pitchFamily="34" charset="0"/>
                <a:cs typeface="Arial" panose="020B0604020202020204" pitchFamily="34" charset="0"/>
              </a:rPr>
              <a:t>median minimum noise </a:t>
            </a:r>
            <a:r>
              <a:rPr lang="en-US" altLang="zh-CN" sz="1400" dirty="0">
                <a:latin typeface="Arial" panose="020B0604020202020204" pitchFamily="34" charset="0"/>
                <a:cs typeface="Arial" panose="020B0604020202020204" pitchFamily="34" charset="0"/>
              </a:rPr>
              <a:t>needed for misclassification for all three datasets compared to the control network. (</a:t>
            </a:r>
            <a:r>
              <a:rPr lang="zh-CN" altLang="en-US" sz="1400" dirty="0">
                <a:latin typeface="Arial" panose="020B0604020202020204" pitchFamily="34" charset="0"/>
                <a:cs typeface="Arial" panose="020B0604020202020204" pitchFamily="34" charset="0"/>
              </a:rPr>
              <a:t>相同</a:t>
            </a:r>
            <a:r>
              <a:rPr lang="en-US" altLang="zh-CN" sz="1400" dirty="0">
                <a:latin typeface="Arial" panose="020B0604020202020204" pitchFamily="34" charset="0"/>
                <a:cs typeface="Arial" panose="020B0604020202020204" pitchFamily="34" charset="0"/>
              </a:rPr>
              <a:t>accuracy</a:t>
            </a:r>
            <a:r>
              <a:rPr lang="zh-CN" altLang="en-US" sz="1400" dirty="0">
                <a:latin typeface="Arial" panose="020B0604020202020204" pitchFamily="34" charset="0"/>
                <a:cs typeface="Arial" panose="020B0604020202020204" pitchFamily="34" charset="0"/>
              </a:rPr>
              <a:t>时</a:t>
            </a:r>
            <a:r>
              <a:rPr lang="en-US" altLang="zh-CN" sz="1400" dirty="0">
                <a:latin typeface="Arial" panose="020B0604020202020204" pitchFamily="34" charset="0"/>
                <a:cs typeface="Arial" panose="020B0604020202020204" pitchFamily="34" charset="0"/>
              </a:rPr>
              <a:t>, sleep</a:t>
            </a:r>
            <a:r>
              <a:rPr lang="zh-CN" altLang="en-US" sz="1400" dirty="0">
                <a:latin typeface="Arial" panose="020B0604020202020204" pitchFamily="34" charset="0"/>
                <a:cs typeface="Arial" panose="020B0604020202020204" pitchFamily="34" charset="0"/>
              </a:rPr>
              <a:t>所需扰动</a:t>
            </a:r>
            <a:r>
              <a:rPr lang="en-US" altLang="zh-CN" sz="1400" dirty="0" err="1">
                <a:latin typeface="Arial" panose="020B0604020202020204" pitchFamily="34" charset="0"/>
                <a:cs typeface="Arial" panose="020B0604020202020204" pitchFamily="34" charset="0"/>
              </a:rPr>
              <a:t>eplison</a:t>
            </a:r>
            <a:r>
              <a:rPr lang="zh-CN" altLang="en-US" sz="1400" dirty="0">
                <a:latin typeface="Arial" panose="020B0604020202020204" pitchFamily="34" charset="0"/>
                <a:cs typeface="Arial" panose="020B0604020202020204" pitchFamily="34" charset="0"/>
              </a:rPr>
              <a:t>最大</a:t>
            </a:r>
            <a:r>
              <a:rPr lang="en-US" altLang="zh-CN" sz="1400" dirty="0">
                <a:latin typeface="Arial" panose="020B0604020202020204" pitchFamily="34" charset="0"/>
                <a:cs typeface="Arial" panose="020B0604020202020204" pitchFamily="34" charset="0"/>
              </a:rPr>
              <a:t>,</a:t>
            </a:r>
            <a:r>
              <a:rPr lang="zh-CN" altLang="en-US" sz="1400" dirty="0">
                <a:latin typeface="Arial" panose="020B0604020202020204" pitchFamily="34" charset="0"/>
                <a:cs typeface="Arial" panose="020B0604020202020204" pitchFamily="34" charset="0"/>
              </a:rPr>
              <a:t>说明防御有效</a:t>
            </a:r>
            <a:r>
              <a:rPr lang="en-US" altLang="zh-CN" sz="1400" dirty="0">
                <a:latin typeface="Arial" panose="020B0604020202020204" pitchFamily="34" charset="0"/>
                <a:cs typeface="Arial" panose="020B0604020202020204" pitchFamily="34" charset="0"/>
              </a:rPr>
              <a:t>)</a:t>
            </a:r>
          </a:p>
          <a:p>
            <a:pPr marL="285750" indent="-285750" algn="just">
              <a:lnSpc>
                <a:spcPct val="114000"/>
              </a:lnSpc>
              <a:buFont typeface="Wingdings" panose="05000000000000000000" pitchFamily="2" charset="2"/>
              <a:buChar char="ü"/>
            </a:pPr>
            <a:r>
              <a:rPr lang="en-US" altLang="zh-CN" sz="1400" dirty="0">
                <a:latin typeface="Arial" panose="020B0604020202020204" pitchFamily="34" charset="0"/>
                <a:cs typeface="Arial" panose="020B0604020202020204" pitchFamily="34" charset="0"/>
              </a:rPr>
              <a:t>In sum, these results indicate that a sleep phase can successfully mitigate  FGSM, more so than a control network.</a:t>
            </a:r>
          </a:p>
          <a:p>
            <a:pPr marL="285750" indent="-285750" algn="just">
              <a:lnSpc>
                <a:spcPct val="114000"/>
              </a:lnSpc>
              <a:buFont typeface="Wingdings" panose="05000000000000000000" pitchFamily="2" charset="2"/>
              <a:buChar char="l"/>
            </a:pPr>
            <a:endParaRPr lang="en-US" altLang="zh-CN" sz="1400" dirty="0">
              <a:solidFill>
                <a:schemeClr val="accent1"/>
              </a:solidFill>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l"/>
            </a:pPr>
            <a:endParaRPr lang="en-US" altLang="zh-CN" sz="1400" dirty="0">
              <a:solidFill>
                <a:schemeClr val="accent1"/>
              </a:solidFill>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E0590B5-EBF5-4F18-A3D5-1260FA106076}"/>
              </a:ext>
            </a:extLst>
          </p:cNvPr>
          <p:cNvPicPr>
            <a:picLocks noChangeAspect="1"/>
          </p:cNvPicPr>
          <p:nvPr/>
        </p:nvPicPr>
        <p:blipFill>
          <a:blip r:embed="rId2"/>
          <a:stretch>
            <a:fillRect/>
          </a:stretch>
        </p:blipFill>
        <p:spPr>
          <a:xfrm>
            <a:off x="901086" y="2766733"/>
            <a:ext cx="4444750" cy="2757765"/>
          </a:xfrm>
          <a:prstGeom prst="rect">
            <a:avLst/>
          </a:prstGeom>
        </p:spPr>
      </p:pic>
      <p:pic>
        <p:nvPicPr>
          <p:cNvPr id="9" name="图片 8">
            <a:extLst>
              <a:ext uri="{FF2B5EF4-FFF2-40B4-BE49-F238E27FC236}">
                <a16:creationId xmlns:a16="http://schemas.microsoft.com/office/drawing/2014/main" id="{75C93E5E-B7FC-449B-8B4F-7F99FB1BE1CB}"/>
              </a:ext>
            </a:extLst>
          </p:cNvPr>
          <p:cNvPicPr>
            <a:picLocks noChangeAspect="1"/>
          </p:cNvPicPr>
          <p:nvPr/>
        </p:nvPicPr>
        <p:blipFill>
          <a:blip r:embed="rId3"/>
          <a:stretch>
            <a:fillRect/>
          </a:stretch>
        </p:blipFill>
        <p:spPr>
          <a:xfrm>
            <a:off x="7055054" y="3796968"/>
            <a:ext cx="4026967" cy="2686318"/>
          </a:xfrm>
          <a:prstGeom prst="rect">
            <a:avLst/>
          </a:prstGeom>
        </p:spPr>
      </p:pic>
      <p:sp>
        <p:nvSpPr>
          <p:cNvPr id="17" name="文本框 16">
            <a:extLst>
              <a:ext uri="{FF2B5EF4-FFF2-40B4-BE49-F238E27FC236}">
                <a16:creationId xmlns:a16="http://schemas.microsoft.com/office/drawing/2014/main" id="{4E0C41D6-5BCE-4544-96E8-C551F404C467}"/>
              </a:ext>
            </a:extLst>
          </p:cNvPr>
          <p:cNvSpPr txBox="1"/>
          <p:nvPr/>
        </p:nvSpPr>
        <p:spPr>
          <a:xfrm>
            <a:off x="150921" y="5652289"/>
            <a:ext cx="5945074" cy="830997"/>
          </a:xfrm>
          <a:prstGeom prst="rect">
            <a:avLst/>
          </a:prstGeom>
          <a:noFill/>
        </p:spPr>
        <p:txBody>
          <a:bodyPr wrap="square">
            <a:spAutoFit/>
          </a:bodyPr>
          <a:lstStyle/>
          <a:p>
            <a:pPr algn="just"/>
            <a:r>
              <a:rPr lang="en-US" altLang="zh-CN" sz="1200" dirty="0">
                <a:latin typeface="Arial" panose="020B0604020202020204" pitchFamily="34" charset="0"/>
                <a:cs typeface="Arial" panose="020B0604020202020204" pitchFamily="34" charset="0"/>
              </a:rPr>
              <a:t>In biological systems, </a:t>
            </a:r>
            <a:r>
              <a:rPr lang="en-US" altLang="zh-CN" sz="1200" dirty="0">
                <a:solidFill>
                  <a:srgbClr val="C00000"/>
                </a:solidFill>
                <a:latin typeface="Arial" panose="020B0604020202020204" pitchFamily="34" charset="0"/>
                <a:cs typeface="Arial" panose="020B0604020202020204" pitchFamily="34" charset="0"/>
              </a:rPr>
              <a:t>sleep increases generalization </a:t>
            </a:r>
            <a:r>
              <a:rPr lang="en-US" altLang="zh-CN" sz="1200" dirty="0">
                <a:latin typeface="Arial" panose="020B0604020202020204" pitchFamily="34" charset="0"/>
                <a:cs typeface="Arial" panose="020B0604020202020204" pitchFamily="34" charset="0"/>
              </a:rPr>
              <a:t>through replay of memories learned during awake which leads to changes in synaptic weights. These changes entail both an </a:t>
            </a:r>
            <a:r>
              <a:rPr lang="en-US" altLang="zh-CN" sz="1200" dirty="0">
                <a:solidFill>
                  <a:srgbClr val="C00000"/>
                </a:solidFill>
                <a:latin typeface="Arial" panose="020B0604020202020204" pitchFamily="34" charset="0"/>
                <a:cs typeface="Arial" panose="020B0604020202020204" pitchFamily="34" charset="0"/>
              </a:rPr>
              <a:t>increase in synaptic weights associated with a specific task </a:t>
            </a:r>
            <a:r>
              <a:rPr lang="en-US" altLang="zh-CN" sz="1200" dirty="0">
                <a:latin typeface="Arial" panose="020B0604020202020204" pitchFamily="34" charset="0"/>
                <a:cs typeface="Arial" panose="020B0604020202020204" pitchFamily="34" charset="0"/>
              </a:rPr>
              <a:t>and </a:t>
            </a:r>
            <a:r>
              <a:rPr lang="en-US" altLang="zh-CN" sz="1200" dirty="0">
                <a:solidFill>
                  <a:srgbClr val="C00000"/>
                </a:solidFill>
                <a:latin typeface="Arial" panose="020B0604020202020204" pitchFamily="34" charset="0"/>
                <a:cs typeface="Arial" panose="020B0604020202020204" pitchFamily="34" charset="0"/>
              </a:rPr>
              <a:t>pruning of synapses involved in other tasks</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p:txBody>
      </p:sp>
      <p:sp>
        <p:nvSpPr>
          <p:cNvPr id="12" name="对话气泡: 矩形 11">
            <a:extLst>
              <a:ext uri="{FF2B5EF4-FFF2-40B4-BE49-F238E27FC236}">
                <a16:creationId xmlns:a16="http://schemas.microsoft.com/office/drawing/2014/main" id="{BFD7435E-CC84-498D-A887-7AB2DFF4B6B8}"/>
              </a:ext>
            </a:extLst>
          </p:cNvPr>
          <p:cNvSpPr/>
          <p:nvPr/>
        </p:nvSpPr>
        <p:spPr>
          <a:xfrm>
            <a:off x="5467166" y="4558192"/>
            <a:ext cx="1257669" cy="1030201"/>
          </a:xfrm>
          <a:prstGeom prst="wedgeRectCallout">
            <a:avLst>
              <a:gd name="adj1" fmla="val -82921"/>
              <a:gd name="adj2" fmla="val 62622"/>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200" b="1" dirty="0">
                <a:solidFill>
                  <a:schemeClr val="tx1"/>
                </a:solidFill>
                <a:latin typeface="Arial" panose="020B0604020202020204" pitchFamily="34" charset="0"/>
                <a:cs typeface="Arial" panose="020B0604020202020204" pitchFamily="34" charset="0"/>
              </a:rPr>
              <a:t>How sleep increases robustness on blur and noise distortions?</a:t>
            </a:r>
          </a:p>
        </p:txBody>
      </p:sp>
    </p:spTree>
    <p:extLst>
      <p:ext uri="{BB962C8B-B14F-4D97-AF65-F5344CB8AC3E}">
        <p14:creationId xmlns:p14="http://schemas.microsoft.com/office/powerpoint/2010/main" val="391411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5</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8</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Verification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0" name="文本框 9">
            <a:extLst>
              <a:ext uri="{FF2B5EF4-FFF2-40B4-BE49-F238E27FC236}">
                <a16:creationId xmlns:a16="http://schemas.microsoft.com/office/drawing/2014/main" id="{3225B7F7-B0DC-4196-9BE7-70CC89F19A0A}"/>
              </a:ext>
            </a:extLst>
          </p:cNvPr>
          <p:cNvSpPr txBox="1"/>
          <p:nvPr/>
        </p:nvSpPr>
        <p:spPr>
          <a:xfrm>
            <a:off x="150924" y="978166"/>
            <a:ext cx="5945075" cy="1054135"/>
          </a:xfrm>
          <a:prstGeom prst="rect">
            <a:avLst/>
          </a:prstGeom>
          <a:noFill/>
        </p:spPr>
        <p:txBody>
          <a:bodyPr wrap="square" rtlCol="0">
            <a:spAutoFit/>
          </a:bodyPr>
          <a:lstStyle/>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correlations among like digits in the hidden layers of the network are greater after applying sleep than before </a:t>
            </a:r>
            <a:r>
              <a:rPr lang="en-US" altLang="zh-CN" sz="1400" dirty="0">
                <a:solidFill>
                  <a:srgbClr val="C00000"/>
                </a:solidFill>
                <a:latin typeface="Arial" panose="020B0604020202020204" pitchFamily="34" charset="0"/>
                <a:cs typeface="Arial" panose="020B0604020202020204" pitchFamily="34" charset="0"/>
              </a:rPr>
              <a:t>for noisy and blurred </a:t>
            </a:r>
            <a:r>
              <a:rPr lang="en-US" altLang="zh-CN" sz="1400" dirty="0">
                <a:latin typeface="Arial" panose="020B0604020202020204" pitchFamily="34" charset="0"/>
                <a:cs typeface="Arial" panose="020B0604020202020204" pitchFamily="34" charset="0"/>
              </a:rPr>
              <a:t>images.</a:t>
            </a:r>
          </a:p>
          <a:p>
            <a:pPr algn="just">
              <a:lnSpc>
                <a:spcPct val="114000"/>
              </a:lnSpc>
            </a:pPr>
            <a:endParaRPr lang="en-US" altLang="zh-CN" sz="1400" dirty="0">
              <a:latin typeface="Arial" panose="020B0604020202020204" pitchFamily="34" charset="0"/>
              <a:cs typeface="Arial" panose="020B0604020202020204" pitchFamily="34" charset="0"/>
            </a:endParaRPr>
          </a:p>
          <a:p>
            <a:pPr marL="285750" indent="-285750" algn="just">
              <a:lnSpc>
                <a:spcPct val="114000"/>
              </a:lnSpc>
              <a:buFont typeface="Wingdings" panose="05000000000000000000" pitchFamily="2" charset="2"/>
              <a:buChar char="p"/>
            </a:pPr>
            <a:endParaRPr lang="en-US" altLang="zh-CN" sz="1400" dirty="0">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FCB0DD10-3264-40CC-AFF0-4DBBAA37F0B5}"/>
              </a:ext>
            </a:extLst>
          </p:cNvPr>
          <p:cNvPicPr>
            <a:picLocks noChangeAspect="1"/>
          </p:cNvPicPr>
          <p:nvPr/>
        </p:nvPicPr>
        <p:blipFill>
          <a:blip r:embed="rId2"/>
          <a:stretch>
            <a:fillRect/>
          </a:stretch>
        </p:blipFill>
        <p:spPr>
          <a:xfrm>
            <a:off x="468079" y="1920378"/>
            <a:ext cx="5310764" cy="4572468"/>
          </a:xfrm>
          <a:prstGeom prst="rect">
            <a:avLst/>
          </a:prstGeom>
        </p:spPr>
      </p:pic>
      <p:pic>
        <p:nvPicPr>
          <p:cNvPr id="13" name="图片 12">
            <a:extLst>
              <a:ext uri="{FF2B5EF4-FFF2-40B4-BE49-F238E27FC236}">
                <a16:creationId xmlns:a16="http://schemas.microsoft.com/office/drawing/2014/main" id="{587A1583-02DC-44E8-9665-45A01A010902}"/>
              </a:ext>
            </a:extLst>
          </p:cNvPr>
          <p:cNvPicPr>
            <a:picLocks noChangeAspect="1"/>
          </p:cNvPicPr>
          <p:nvPr/>
        </p:nvPicPr>
        <p:blipFill>
          <a:blip r:embed="rId3"/>
          <a:stretch>
            <a:fillRect/>
          </a:stretch>
        </p:blipFill>
        <p:spPr>
          <a:xfrm>
            <a:off x="6344376" y="1920378"/>
            <a:ext cx="5448321" cy="4572468"/>
          </a:xfrm>
          <a:prstGeom prst="rect">
            <a:avLst/>
          </a:prstGeom>
        </p:spPr>
      </p:pic>
    </p:spTree>
    <p:extLst>
      <p:ext uri="{BB962C8B-B14F-4D97-AF65-F5344CB8AC3E}">
        <p14:creationId xmlns:p14="http://schemas.microsoft.com/office/powerpoint/2010/main" val="392814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dirty="0">
                <a:latin typeface="Arial Black" panose="020B0A04020102020204" pitchFamily="34" charset="0"/>
              </a:rPr>
              <a:t>5</a:t>
            </a:r>
            <a:endParaRPr lang="zh-CN" altLang="en-US" dirty="0">
              <a:latin typeface="Arial Black" panose="020B0A04020102020204" pitchFamily="34" charset="0"/>
            </a:endParaRPr>
          </a:p>
        </p:txBody>
      </p:sp>
      <p:sp>
        <p:nvSpPr>
          <p:cNvPr id="5" name="灯片编号占位符 4">
            <a:extLst>
              <a:ext uri="{FF2B5EF4-FFF2-40B4-BE49-F238E27FC236}">
                <a16:creationId xmlns:a16="http://schemas.microsoft.com/office/drawing/2014/main" id="{AB23FC55-C67B-479D-A8C1-E63EBA172153}"/>
              </a:ext>
            </a:extLst>
          </p:cNvPr>
          <p:cNvSpPr>
            <a:spLocks noGrp="1"/>
          </p:cNvSpPr>
          <p:nvPr>
            <p:ph type="sldNum" sz="quarter" idx="12"/>
          </p:nvPr>
        </p:nvSpPr>
        <p:spPr/>
        <p:txBody>
          <a:bodyPr/>
          <a:lstStyle/>
          <a:p>
            <a:fld id="{AB1097AA-2948-4465-9CF0-5121FB46CBB4}" type="slidenum">
              <a:rPr lang="zh-CN" altLang="en-US" smtClean="0">
                <a:solidFill>
                  <a:schemeClr val="accent6"/>
                </a:solidFill>
                <a:latin typeface="Arial Black" panose="020B0A04020102020204" pitchFamily="34" charset="0"/>
              </a:rPr>
              <a:pPr/>
              <a:t>9</a:t>
            </a:fld>
            <a:endParaRPr lang="zh-CN" altLang="en-US" dirty="0">
              <a:solidFill>
                <a:schemeClr val="accent6"/>
              </a:solidFill>
              <a:latin typeface="Arial Black" panose="020B0A04020102020204" pitchFamily="34"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dirty="0">
                <a:latin typeface="Arial Black" panose="020B0A04020102020204" pitchFamily="34" charset="0"/>
              </a:rPr>
              <a:t>Verification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0" name="文本框 9">
            <a:extLst>
              <a:ext uri="{FF2B5EF4-FFF2-40B4-BE49-F238E27FC236}">
                <a16:creationId xmlns:a16="http://schemas.microsoft.com/office/drawing/2014/main" id="{3225B7F7-B0DC-4196-9BE7-70CC89F19A0A}"/>
              </a:ext>
            </a:extLst>
          </p:cNvPr>
          <p:cNvSpPr txBox="1"/>
          <p:nvPr/>
        </p:nvSpPr>
        <p:spPr>
          <a:xfrm>
            <a:off x="150924" y="978166"/>
            <a:ext cx="5945075" cy="808555"/>
          </a:xfrm>
          <a:prstGeom prst="rect">
            <a:avLst/>
          </a:prstGeom>
          <a:noFill/>
        </p:spPr>
        <p:txBody>
          <a:bodyPr wrap="square" rtlCol="0">
            <a:spAutoFit/>
          </a:bodyPr>
          <a:lstStyle/>
          <a:p>
            <a:pPr marL="284400" indent="-285750" algn="just">
              <a:lnSpc>
                <a:spcPct val="114000"/>
              </a:lnSpc>
              <a:buFont typeface="Wingdings" panose="05000000000000000000" pitchFamily="2" charset="2"/>
              <a:buChar char="p"/>
            </a:pPr>
            <a:r>
              <a:rPr lang="en-US" altLang="zh-CN" sz="1400" dirty="0">
                <a:latin typeface="Arial" panose="020B0604020202020204" pitchFamily="34" charset="0"/>
                <a:cs typeface="Arial" panose="020B0604020202020204" pitchFamily="34" charset="0"/>
              </a:rPr>
              <a:t>both normalized </a:t>
            </a:r>
            <a:r>
              <a:rPr lang="en-US" altLang="zh-CN" sz="1400" dirty="0">
                <a:solidFill>
                  <a:srgbClr val="C00000"/>
                </a:solidFill>
                <a:latin typeface="Arial" panose="020B0604020202020204" pitchFamily="34" charset="0"/>
                <a:cs typeface="Arial" panose="020B0604020202020204" pitchFamily="34" charset="0"/>
              </a:rPr>
              <a:t>spiking activity and activations </a:t>
            </a:r>
            <a:r>
              <a:rPr lang="en-US" altLang="zh-CN" sz="1400" dirty="0">
                <a:latin typeface="Arial" panose="020B0604020202020204" pitchFamily="34" charset="0"/>
                <a:cs typeface="Arial" panose="020B0604020202020204" pitchFamily="34" charset="0"/>
              </a:rPr>
              <a:t>of digit-specific neurons are higher after sleep than before.</a:t>
            </a:r>
          </a:p>
          <a:p>
            <a:pPr marL="285750" indent="-285750" algn="just">
              <a:lnSpc>
                <a:spcPct val="114000"/>
              </a:lnSpc>
              <a:buFont typeface="Wingdings" panose="05000000000000000000" pitchFamily="2" charset="2"/>
              <a:buChar char="p"/>
            </a:pPr>
            <a:endParaRPr lang="en-US" altLang="zh-CN" sz="14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45E55C6A-ACA9-4D7B-BC7D-28487C997132}"/>
              </a:ext>
            </a:extLst>
          </p:cNvPr>
          <p:cNvPicPr>
            <a:picLocks noChangeAspect="1"/>
          </p:cNvPicPr>
          <p:nvPr/>
        </p:nvPicPr>
        <p:blipFill>
          <a:blip r:embed="rId2"/>
          <a:stretch>
            <a:fillRect/>
          </a:stretch>
        </p:blipFill>
        <p:spPr>
          <a:xfrm>
            <a:off x="722057" y="1532907"/>
            <a:ext cx="4802807" cy="2202612"/>
          </a:xfrm>
          <a:prstGeom prst="rect">
            <a:avLst/>
          </a:prstGeom>
        </p:spPr>
      </p:pic>
      <p:pic>
        <p:nvPicPr>
          <p:cNvPr id="8" name="图片 7">
            <a:extLst>
              <a:ext uri="{FF2B5EF4-FFF2-40B4-BE49-F238E27FC236}">
                <a16:creationId xmlns:a16="http://schemas.microsoft.com/office/drawing/2014/main" id="{96FE5900-C802-4B0E-A175-3F378A032691}"/>
              </a:ext>
            </a:extLst>
          </p:cNvPr>
          <p:cNvPicPr>
            <a:picLocks noChangeAspect="1"/>
          </p:cNvPicPr>
          <p:nvPr/>
        </p:nvPicPr>
        <p:blipFill>
          <a:blip r:embed="rId3"/>
          <a:stretch>
            <a:fillRect/>
          </a:stretch>
        </p:blipFill>
        <p:spPr>
          <a:xfrm>
            <a:off x="722049" y="4023347"/>
            <a:ext cx="4802815" cy="2433214"/>
          </a:xfrm>
          <a:prstGeom prst="rect">
            <a:avLst/>
          </a:prstGeom>
        </p:spPr>
      </p:pic>
      <p:pic>
        <p:nvPicPr>
          <p:cNvPr id="9" name="图片 8">
            <a:extLst>
              <a:ext uri="{FF2B5EF4-FFF2-40B4-BE49-F238E27FC236}">
                <a16:creationId xmlns:a16="http://schemas.microsoft.com/office/drawing/2014/main" id="{461F1138-D2C6-40E6-B68E-A59C3BE2E874}"/>
              </a:ext>
            </a:extLst>
          </p:cNvPr>
          <p:cNvPicPr>
            <a:picLocks noChangeAspect="1"/>
          </p:cNvPicPr>
          <p:nvPr/>
        </p:nvPicPr>
        <p:blipFill>
          <a:blip r:embed="rId4"/>
          <a:stretch>
            <a:fillRect/>
          </a:stretch>
        </p:blipFill>
        <p:spPr>
          <a:xfrm>
            <a:off x="6319414" y="974084"/>
            <a:ext cx="5498246" cy="5518762"/>
          </a:xfrm>
          <a:prstGeom prst="rect">
            <a:avLst/>
          </a:prstGeom>
        </p:spPr>
      </p:pic>
    </p:spTree>
    <p:extLst>
      <p:ext uri="{BB962C8B-B14F-4D97-AF65-F5344CB8AC3E}">
        <p14:creationId xmlns:p14="http://schemas.microsoft.com/office/powerpoint/2010/main" val="40222958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2904</TotalTime>
  <Words>1380</Words>
  <Application>Microsoft Office PowerPoint</Application>
  <PresentationFormat>宽屏</PresentationFormat>
  <Paragraphs>209</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Arial</vt:lpstr>
      <vt:lpstr>Arial</vt:lpstr>
      <vt:lpstr>Arial Black</vt:lpstr>
      <vt:lpstr>Cambria Math</vt:lpstr>
      <vt:lpstr>Wingdings</vt:lpstr>
      <vt:lpstr>Office 主题​​</vt:lpstr>
      <vt:lpstr>Biologically Inspired Sleep Algorithm For Increased Generalization And Adversarial Robustness In Deep Neural Networks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357</cp:revision>
  <dcterms:created xsi:type="dcterms:W3CDTF">2020-09-03T13:53:15Z</dcterms:created>
  <dcterms:modified xsi:type="dcterms:W3CDTF">2020-09-08T16:13:22Z</dcterms:modified>
</cp:coreProperties>
</file>