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7" r:id="rId1"/>
  </p:sldMasterIdLst>
  <p:notesMasterIdLst>
    <p:notesMasterId r:id="rId5"/>
  </p:notesMasterIdLst>
  <p:handoutMasterIdLst>
    <p:handoutMasterId r:id="rId6"/>
  </p:handoutMasterIdLst>
  <p:sldIdLst>
    <p:sldId id="975" r:id="rId2"/>
    <p:sldId id="1237" r:id="rId3"/>
    <p:sldId id="1207" r:id="rId4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CEE"/>
    <a:srgbClr val="192F3C"/>
    <a:srgbClr val="FFFFFF"/>
    <a:srgbClr val="137861"/>
    <a:srgbClr val="7EFF76"/>
    <a:srgbClr val="548D65"/>
    <a:srgbClr val="FCFDFE"/>
    <a:srgbClr val="D4D3D2"/>
    <a:srgbClr val="F4F7F7"/>
    <a:srgbClr val="6E6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6323" autoAdjust="0"/>
  </p:normalViewPr>
  <p:slideViewPr>
    <p:cSldViewPr>
      <p:cViewPr>
        <p:scale>
          <a:sx n="100" d="100"/>
          <a:sy n="100" d="100"/>
        </p:scale>
        <p:origin x="1182" y="372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114" d="100"/>
          <a:sy n="114" d="100"/>
        </p:scale>
        <p:origin x="24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2022/6/22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84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6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68D37E90-135C-4921-BC1B-4A2FD2335E7A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C537FACC-D014-47B5-A30C-82A44384C3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EFDC3540-BAF8-4B99-8FE0-A863CE49D274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44F5953E-B3A8-45A7-88F1-C9BDD8F630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1313" y="649036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FC90-6BBA-44C2-9893-E798A4B97E17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036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367" y="6490370"/>
            <a:ext cx="2133600" cy="365125"/>
          </a:xfrm>
        </p:spPr>
        <p:txBody>
          <a:bodyPr/>
          <a:lstStyle>
            <a:lvl1pPr>
              <a:defRPr b="0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Page </a:t>
            </a:r>
            <a:fld id="{AFB9E909-1E1D-4726-9675-978F608919A4}" type="slidenum">
              <a:rPr lang="zh-CN" altLang="en-US" smtClean="0"/>
              <a:pPr/>
              <a:t>‹#›</a:t>
            </a:fld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832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B256E-292F-4D23-A28C-376327F0AEFF}" type="datetime1">
              <a:rPr lang="zh-CN" altLang="en-US" smtClean="0"/>
              <a:t>2022/6/22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83150"/>
      </p:ext>
    </p:extLst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F0D77CF-62E8-4926-A48B-FDE8523AB173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746FFBFF-1A94-4112-9962-6DC4E97A93A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8A1FB-5099-478A-BB47-CA92B62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</a:t>
            </a:fld>
            <a:endParaRPr lang="en-US" altLang="zh-CN" b="0" dirty="0"/>
          </a:p>
        </p:txBody>
      </p:sp>
      <p:pic>
        <p:nvPicPr>
          <p:cNvPr id="3" name="Picture 2" descr="a1">
            <a:extLst>
              <a:ext uri="{FF2B5EF4-FFF2-40B4-BE49-F238E27FC236}">
                <a16:creationId xmlns:a16="http://schemas.microsoft.com/office/drawing/2014/main" id="{2FF8581D-A5A4-46A7-8423-7C7CE7373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1" t="71016" r="95958" b="5880"/>
          <a:stretch/>
        </p:blipFill>
        <p:spPr bwMode="auto">
          <a:xfrm>
            <a:off x="-108520" y="4869161"/>
            <a:ext cx="4775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89E487-B395-4464-A9DA-DA3D2C4DEC11}"/>
              </a:ext>
            </a:extLst>
          </p:cNvPr>
          <p:cNvSpPr txBox="1"/>
          <p:nvPr/>
        </p:nvSpPr>
        <p:spPr bwMode="auto">
          <a:xfrm>
            <a:off x="179512" y="1892826"/>
            <a:ext cx="8784976" cy="19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Certified Defenses Against Adversarial Examples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(Semidefinite Relaxation )</a:t>
            </a:r>
          </a:p>
        </p:txBody>
      </p:sp>
      <p:sp>
        <p:nvSpPr>
          <p:cNvPr id="6" name="星形: 八角 5">
            <a:extLst>
              <a:ext uri="{FF2B5EF4-FFF2-40B4-BE49-F238E27FC236}">
                <a16:creationId xmlns:a16="http://schemas.microsoft.com/office/drawing/2014/main" id="{A392783C-B405-429E-8CBB-6763521FC782}"/>
              </a:ext>
            </a:extLst>
          </p:cNvPr>
          <p:cNvSpPr/>
          <p:nvPr/>
        </p:nvSpPr>
        <p:spPr>
          <a:xfrm>
            <a:off x="7776804" y="886851"/>
            <a:ext cx="1008112" cy="1008112"/>
          </a:xfrm>
          <a:prstGeom prst="star8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1st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A1186A-4CA1-44CF-A77E-5CA369EF5167}"/>
              </a:ext>
            </a:extLst>
          </p:cNvPr>
          <p:cNvGrpSpPr/>
          <p:nvPr/>
        </p:nvGrpSpPr>
        <p:grpSpPr>
          <a:xfrm>
            <a:off x="1277888" y="5008725"/>
            <a:ext cx="6588224" cy="1157123"/>
            <a:chOff x="2051720" y="5008725"/>
            <a:chExt cx="6588224" cy="115712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0E7756-7A6F-49A4-A716-CC8E25017A51}"/>
                </a:ext>
              </a:extLst>
            </p:cNvPr>
            <p:cNvGrpSpPr/>
            <p:nvPr/>
          </p:nvGrpSpPr>
          <p:grpSpPr>
            <a:xfrm>
              <a:off x="3203848" y="5013721"/>
              <a:ext cx="5436096" cy="1152127"/>
              <a:chOff x="3491880" y="5013721"/>
              <a:chExt cx="3821640" cy="1152127"/>
            </a:xfrm>
          </p:grpSpPr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0FBAE272-329B-4EDA-A87E-7AEF0F98134B}"/>
                  </a:ext>
                </a:extLst>
              </p:cNvPr>
              <p:cNvSpPr txBox="1"/>
              <p:nvPr/>
            </p:nvSpPr>
            <p:spPr bwMode="auto">
              <a:xfrm>
                <a:off x="3548206" y="5013931"/>
                <a:ext cx="3765314" cy="1151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Aditi Raghunathan, Jacob Steinhardt, Percy Liang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Stanford University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ICLR 2018</a:t>
                </a: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7ED9D11-0027-45E3-AC4C-84BDF4A2A7BA}"/>
                  </a:ext>
                </a:extLst>
              </p:cNvPr>
              <p:cNvCxnSpPr/>
              <p:nvPr/>
            </p:nvCxnSpPr>
            <p:spPr>
              <a:xfrm>
                <a:off x="3491880" y="5013721"/>
                <a:ext cx="0" cy="1152127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5B0BB9C-F479-4167-BFA0-971BB46CC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210"/>
            <a:stretch/>
          </p:blipFill>
          <p:spPr>
            <a:xfrm>
              <a:off x="2051720" y="5008725"/>
              <a:ext cx="936104" cy="1155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6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Huang, Yujia, J. Zico Kolter. Training Certifiably Robust Neural Networks with Efficient Local Lipschitz Bounds. NIPS. 2021.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Semidefinite Relaxation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270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已有基于正则化和对抗训练的对抗样本防御方案不足</a:t>
                </a: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会出现新的、更强大的攻击击败这些防御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本文贡献 </a:t>
                </a: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提出了一种基于半定松弛（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Semidefinite Relaxation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）的方法，会输出一个证书（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Certificate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），对于给定的网络和输入，没有攻击可以引发超过阈值的错误。 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由于证书可微，在优化网络参数时会同时优化证书，提出了一个自适应正则化器，对所有攻击都能增强鲁棒性。 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MNIST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上测试，没有攻击（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）会导致超过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35% 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的测试错误。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2709140"/>
              </a:xfrm>
              <a:prstGeom prst="rect">
                <a:avLst/>
              </a:prstGeom>
              <a:blipFill>
                <a:blip r:embed="rId3"/>
                <a:stretch>
                  <a:fillRect l="-306" t="-674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206316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Brief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7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35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XX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E4FD4E9-4DB0-438E-B91C-724BDF71764E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Conclusion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5979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>
            <a:alpha val="20000"/>
          </a:srgbClr>
        </a:solidFill>
        <a:ln>
          <a:noFill/>
        </a:ln>
      </a:spPr>
      <a:bodyPr wrap="square" rtlCol="0" anchor="ctr">
        <a:noAutofit/>
      </a:bodyPr>
      <a:lstStyle>
        <a:defPPr algn="l">
          <a:defRPr sz="2000" dirty="0"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marL="342900" indent="-342900" algn="l">
          <a:spcAft>
            <a:spcPts val="600"/>
          </a:spcAft>
          <a:buFont typeface="Wingdings" panose="05000000000000000000" pitchFamily="2" charset="2"/>
          <a:buChar char="l"/>
          <a:defRPr sz="2000" dirty="0" smtClean="0">
            <a:solidFill>
              <a:srgbClr val="0070C0"/>
            </a:solidFill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36800</TotalTime>
  <Words>182</Words>
  <Application>Microsoft Office PowerPoint</Application>
  <PresentationFormat>全屏显示(4:3)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梦蝶</cp:lastModifiedBy>
  <cp:revision>5506</cp:revision>
  <dcterms:created xsi:type="dcterms:W3CDTF">2014-06-10T08:42:00Z</dcterms:created>
  <dcterms:modified xsi:type="dcterms:W3CDTF">2022-06-22T10:06:07Z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