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67" r:id="rId2"/>
    <p:sldId id="259" r:id="rId3"/>
    <p:sldId id="260" r:id="rId4"/>
    <p:sldId id="273" r:id="rId5"/>
    <p:sldId id="274" r:id="rId6"/>
    <p:sldId id="275" r:id="rId7"/>
    <p:sldId id="276" r:id="rId8"/>
    <p:sldId id="277" r:id="rId9"/>
    <p:sldId id="261" r:id="rId10"/>
    <p:sldId id="269" r:id="rId11"/>
    <p:sldId id="263" r:id="rId12"/>
    <p:sldId id="272" r:id="rId13"/>
    <p:sldId id="264"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梦蝶" initials="黄" lastIdx="1" clrIdx="0">
    <p:extLst>
      <p:ext uri="{19B8F6BF-5375-455C-9EA6-DF929625EA0E}">
        <p15:presenceInfo xmlns:p15="http://schemas.microsoft.com/office/powerpoint/2012/main" userId="ff0e562dbfe6dc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99FF"/>
    <a:srgbClr val="FFCC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85159" autoAdjust="0"/>
  </p:normalViewPr>
  <p:slideViewPr>
    <p:cSldViewPr snapToGrid="0">
      <p:cViewPr varScale="1">
        <p:scale>
          <a:sx n="97" d="100"/>
          <a:sy n="97" d="100"/>
        </p:scale>
        <p:origin x="17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rgbClr val="CCCCFF"/>
        </a:solidFill>
        <a:ln>
          <a:noFill/>
        </a:ln>
      </dgm:spPr>
      <dgm:t>
        <a:bodyPr/>
        <a:lstStyle/>
        <a:p>
          <a:pPr marL="360000" algn="l"/>
          <a:r>
            <a:rPr lang="en-US" altLang="zh-CN" sz="2000" dirty="0">
              <a:solidFill>
                <a:schemeClr val="tx1"/>
              </a:solidFill>
              <a:latin typeface="MV Boli" panose="02000500030200090000" pitchFamily="2" charset="0"/>
              <a:cs typeface="MV Boli" panose="02000500030200090000" pitchFamily="2" charset="0"/>
            </a:rPr>
            <a:t>Issues</a:t>
          </a:r>
          <a:endParaRPr lang="zh-CN" altLang="en-US" sz="2000" dirty="0">
            <a:solidFill>
              <a:schemeClr val="tx1"/>
            </a:solidFill>
            <a:latin typeface="MV Boli" panose="02000500030200090000" pitchFamily="2" charset="0"/>
            <a:cs typeface="MV Boli" panose="02000500030200090000" pitchFamily="2"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chemeClr val="bg2">
            <a:lumMod val="90000"/>
          </a:schemeClr>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Causes Analysis</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rgbClr val="CCCCFF"/>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Inspiration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B6F304B0-8561-4383-A1D4-F8A4F40A4B78}">
      <dgm:prSet phldrT="[文本]" custT="1"/>
      <dgm:spPr>
        <a:solidFill>
          <a:schemeClr val="bg2">
            <a:lumMod val="90000"/>
          </a:schemeClr>
        </a:solidFill>
        <a:ln>
          <a:noFill/>
        </a:ln>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Related Work</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789687AE-160B-4231-BFEE-46D1D88CFB00}" type="parTrans" cxnId="{D4D3E09C-9908-4FDE-947B-A79609780992}">
      <dgm:prSet/>
      <dgm:spPr/>
      <dgm:t>
        <a:bodyPr/>
        <a:lstStyle/>
        <a:p>
          <a:endParaRPr lang="zh-CN" altLang="en-US"/>
        </a:p>
      </dgm:t>
    </dgm:pt>
    <dgm:pt modelId="{AC8564D0-AA45-4417-8FB1-67EAC6227863}" type="sibTrans" cxnId="{D4D3E09C-9908-4FDE-947B-A79609780992}">
      <dgm:prSet/>
      <dgm:spPr/>
      <dgm:t>
        <a:bodyPr/>
        <a:lstStyle/>
        <a:p>
          <a:endParaRPr lang="zh-CN" altLang="en-US"/>
        </a:p>
      </dgm:t>
    </dgm:pt>
    <dgm:pt modelId="{A30C7FD4-D58B-45AC-9FCE-1614B92FA161}">
      <dgm:prSet phldrT="[文本]" custT="1"/>
      <dgm:spPr>
        <a:solidFill>
          <a:srgbClr val="CCCCFF"/>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Flaws</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F0F6F8D6-F299-47BA-9053-FC3AB92AD0B7}">
      <dgm:prSet custT="1"/>
      <dgm:spPr>
        <a:solidFill>
          <a:schemeClr val="bg2">
            <a:lumMod val="90000"/>
          </a:schemeClr>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Solution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FB648D0C-2824-4FB9-92ED-285E3CC773CF}" type="parTrans" cxnId="{18EEDF96-A9B8-4CFA-B3E9-D0D81C983019}">
      <dgm:prSet/>
      <dgm:spPr/>
      <dgm:t>
        <a:bodyPr/>
        <a:lstStyle/>
        <a:p>
          <a:endParaRPr lang="zh-CN" altLang="en-US"/>
        </a:p>
      </dgm:t>
    </dgm:pt>
    <dgm:pt modelId="{AFACC5CC-5C64-42DD-9812-938CD8A8427D}" type="sibTrans" cxnId="{18EEDF96-A9B8-4CFA-B3E9-D0D81C983019}">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6"/>
      <dgm:spPr>
        <a:blipFill rotWithShape="1">
          <a:blip xmlns:r="http://schemas.openxmlformats.org/officeDocument/2006/relationships" r:embed="rId1"/>
          <a:srcRect/>
          <a:stretch>
            <a:fillRect/>
          </a:stretch>
        </a:blipFill>
      </dgm:spPr>
    </dgm:pt>
    <dgm:pt modelId="{FF538F0C-F845-4AA2-B581-FB175AC2CA71}" type="pres">
      <dgm:prSet presAssocID="{D687274B-D91F-423E-94F3-42249D61FAB7}" presName="txShp" presStyleLbl="node1" presStyleIdx="0" presStyleCnt="6">
        <dgm:presLayoutVars>
          <dgm:bulletEnabled val="1"/>
        </dgm:presLayoutVars>
      </dgm:prSet>
      <dgm:spPr/>
    </dgm:pt>
    <dgm:pt modelId="{B01A9FF8-074F-4FF7-BA65-A091F06D6A50}" type="pres">
      <dgm:prSet presAssocID="{3AB3A94B-CAA3-4E4C-B3BE-97E8631F2981}" presName="spacing" presStyleCnt="0"/>
      <dgm:spPr/>
    </dgm:pt>
    <dgm:pt modelId="{C0A2E263-E679-4425-9978-A05521FFD34A}" type="pres">
      <dgm:prSet presAssocID="{B6F304B0-8561-4383-A1D4-F8A4F40A4B78}" presName="composite" presStyleCnt="0"/>
      <dgm:spPr/>
    </dgm:pt>
    <dgm:pt modelId="{2CC37165-C6AC-4540-8C19-66FC0D684AEE}" type="pres">
      <dgm:prSet presAssocID="{B6F304B0-8561-4383-A1D4-F8A4F40A4B78}" presName="imgShp" presStyleLbl="fgImgPlace1" presStyleIdx="1" presStyleCnt="6"/>
      <dgm:spPr>
        <a:blipFill rotWithShape="1">
          <a:blip xmlns:r="http://schemas.openxmlformats.org/officeDocument/2006/relationships" r:embed="rId2"/>
          <a:srcRect/>
          <a:stretch>
            <a:fillRect/>
          </a:stretch>
        </a:blipFill>
      </dgm:spPr>
    </dgm:pt>
    <dgm:pt modelId="{FE80E9C4-5F5B-41CB-995A-ADC25FB01044}" type="pres">
      <dgm:prSet presAssocID="{B6F304B0-8561-4383-A1D4-F8A4F40A4B78}" presName="txShp" presStyleLbl="node1" presStyleIdx="1" presStyleCnt="6">
        <dgm:presLayoutVars>
          <dgm:bulletEnabled val="1"/>
        </dgm:presLayoutVars>
      </dgm:prSet>
      <dgm:spPr/>
    </dgm:pt>
    <dgm:pt modelId="{DD8ADC6C-559A-49A1-8E33-824F399A726B}" type="pres">
      <dgm:prSet presAssocID="{AC8564D0-AA45-4417-8FB1-67EAC6227863}"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2" presStyleCnt="6"/>
      <dgm:spPr>
        <a:blipFill rotWithShape="1">
          <a:blip xmlns:r="http://schemas.openxmlformats.org/officeDocument/2006/relationships" r:embed="rId3"/>
          <a:srcRect/>
          <a:stretch>
            <a:fillRect/>
          </a:stretch>
        </a:blipFill>
      </dgm:spPr>
    </dgm:pt>
    <dgm:pt modelId="{CE6AAF0E-B9FB-4B00-9371-6B94E2FF35B0}" type="pres">
      <dgm:prSet presAssocID="{A30C7FD4-D58B-45AC-9FCE-1614B92FA161}" presName="txShp" presStyleLbl="node1" presStyleIdx="2" presStyleCnt="6">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3" presStyleCnt="6"/>
      <dgm:spPr>
        <a:blipFill rotWithShape="1">
          <a:blip xmlns:r="http://schemas.openxmlformats.org/officeDocument/2006/relationships" r:embed="rId4"/>
          <a:srcRect/>
          <a:stretch>
            <a:fillRect/>
          </a:stretch>
        </a:blipFill>
      </dgm:spPr>
    </dgm:pt>
    <dgm:pt modelId="{556D3D0C-4B02-436F-A368-2D681C8B0CA9}" type="pres">
      <dgm:prSet presAssocID="{660C2BF7-F572-49A1-924C-6B262021BB61}" presName="txShp" presStyleLbl="node1" presStyleIdx="3" presStyleCnt="6">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4"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DFB36D9-4FCF-40F5-B67D-8ABACD9D3640}" type="pres">
      <dgm:prSet presAssocID="{83A24340-6CA2-4BEA-AFD2-12D4B1C40267}" presName="txShp" presStyleLbl="node1" presStyleIdx="4" presStyleCnt="6">
        <dgm:presLayoutVars>
          <dgm:bulletEnabled val="1"/>
        </dgm:presLayoutVars>
      </dgm:prSet>
      <dgm:spPr/>
    </dgm:pt>
    <dgm:pt modelId="{02AD7BEB-C50C-4D4C-AD9D-3EABAA0043E2}" type="pres">
      <dgm:prSet presAssocID="{73A5DDBD-ED48-4A65-8E8B-4427962C7DAC}" presName="spacing" presStyleCnt="0"/>
      <dgm:spPr/>
    </dgm:pt>
    <dgm:pt modelId="{3E5DBBDE-0FA5-47EC-8646-EFF60CFBDF60}" type="pres">
      <dgm:prSet presAssocID="{F0F6F8D6-F299-47BA-9053-FC3AB92AD0B7}" presName="composite" presStyleCnt="0"/>
      <dgm:spPr/>
    </dgm:pt>
    <dgm:pt modelId="{CAB11D4D-6C40-42B3-B405-0A302F1E6358}" type="pres">
      <dgm:prSet presAssocID="{F0F6F8D6-F299-47BA-9053-FC3AB92AD0B7}" presName="imgShp" presStyleLbl="fgImgPlace1" presStyleIdx="5" presStyleCnt="6"/>
      <dgm:spPr>
        <a:blipFill rotWithShape="1">
          <a:blip xmlns:r="http://schemas.openxmlformats.org/officeDocument/2006/relationships" r:embed="rId7"/>
          <a:srcRect/>
          <a:stretch>
            <a:fillRect/>
          </a:stretch>
        </a:blipFill>
      </dgm:spPr>
    </dgm:pt>
    <dgm:pt modelId="{85A7FFCA-6186-4D28-8A4C-079A456915DD}" type="pres">
      <dgm:prSet presAssocID="{F0F6F8D6-F299-47BA-9053-FC3AB92AD0B7}" presName="txShp" presStyleLbl="node1" presStyleIdx="5" presStyleCnt="6">
        <dgm:presLayoutVars>
          <dgm:bulletEnabled val="1"/>
        </dgm:presLayoutVars>
      </dgm:prSet>
      <dgm:spPr/>
    </dgm:pt>
  </dgm:ptLst>
  <dgm:cxnLst>
    <dgm:cxn modelId="{6CD9CE0C-9CF1-49B5-9767-EC422A6CA34F}" srcId="{CCA3FCA0-103C-43CD-9FDB-9B13FE83AF7A}" destId="{660C2BF7-F572-49A1-924C-6B262021BB61}" srcOrd="3" destOrd="0" parTransId="{B74AFE34-B3B4-4472-BB8C-F765240A77CA}" sibTransId="{A45A0F8D-29C2-4407-9E7C-0AD17D24BB37}"/>
    <dgm:cxn modelId="{11475337-00D8-4329-8AE8-113E730333C0}" srcId="{CCA3FCA0-103C-43CD-9FDB-9B13FE83AF7A}" destId="{A30C7FD4-D58B-45AC-9FCE-1614B92FA161}" srcOrd="2" destOrd="0" parTransId="{076EC8ED-309E-428C-B33A-AB18FCD4ED96}" sibTransId="{387E0A5E-08BD-4FC2-B8F6-715524049022}"/>
    <dgm:cxn modelId="{25DB853A-7563-4F0B-9723-4917E437EC57}" type="presOf" srcId="{F0F6F8D6-F299-47BA-9053-FC3AB92AD0B7}" destId="{85A7FFCA-6186-4D28-8A4C-079A456915DD}" srcOrd="0" destOrd="0" presId="urn:microsoft.com/office/officeart/2005/8/layout/vList3"/>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18EEDF96-A9B8-4CFA-B3E9-D0D81C983019}" srcId="{CCA3FCA0-103C-43CD-9FDB-9B13FE83AF7A}" destId="{F0F6F8D6-F299-47BA-9053-FC3AB92AD0B7}" srcOrd="5" destOrd="0" parTransId="{FB648D0C-2824-4FB9-92ED-285E3CC773CF}" sibTransId="{AFACC5CC-5C64-42DD-9812-938CD8A8427D}"/>
    <dgm:cxn modelId="{87EEFA98-40B9-4E49-BDA4-45C2D326508D}" type="presOf" srcId="{B6F304B0-8561-4383-A1D4-F8A4F40A4B78}" destId="{FE80E9C4-5F5B-41CB-995A-ADC25FB01044}" srcOrd="0" destOrd="0" presId="urn:microsoft.com/office/officeart/2005/8/layout/vList3"/>
    <dgm:cxn modelId="{D4D3E09C-9908-4FDE-947B-A79609780992}" srcId="{CCA3FCA0-103C-43CD-9FDB-9B13FE83AF7A}" destId="{B6F304B0-8561-4383-A1D4-F8A4F40A4B78}" srcOrd="1" destOrd="0" parTransId="{789687AE-160B-4231-BFEE-46D1D88CFB00}" sibTransId="{AC8564D0-AA45-4417-8FB1-67EAC6227863}"/>
    <dgm:cxn modelId="{42F17FA5-27FC-4B67-ADA4-295A0A7B6D6B}" srcId="{CCA3FCA0-103C-43CD-9FDB-9B13FE83AF7A}" destId="{83A24340-6CA2-4BEA-AFD2-12D4B1C40267}" srcOrd="4"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08C9CDD0-D164-4D4A-8FB9-337D11FBC774}" type="presParOf" srcId="{7F26AE17-267E-4FAE-AF1B-D97FFEB20808}" destId="{C0A2E263-E679-4425-9978-A05521FFD34A}" srcOrd="2" destOrd="0" presId="urn:microsoft.com/office/officeart/2005/8/layout/vList3"/>
    <dgm:cxn modelId="{1DF0E53B-0891-44FA-AEB4-315CA351BEB4}" type="presParOf" srcId="{C0A2E263-E679-4425-9978-A05521FFD34A}" destId="{2CC37165-C6AC-4540-8C19-66FC0D684AEE}" srcOrd="0" destOrd="0" presId="urn:microsoft.com/office/officeart/2005/8/layout/vList3"/>
    <dgm:cxn modelId="{9C877121-C599-4667-BA00-C3EABC42A3E7}" type="presParOf" srcId="{C0A2E263-E679-4425-9978-A05521FFD34A}" destId="{FE80E9C4-5F5B-41CB-995A-ADC25FB01044}" srcOrd="1" destOrd="0" presId="urn:microsoft.com/office/officeart/2005/8/layout/vList3"/>
    <dgm:cxn modelId="{F6D6F47B-C411-4141-90BD-2C04656258DF}" type="presParOf" srcId="{7F26AE17-267E-4FAE-AF1B-D97FFEB20808}" destId="{DD8ADC6C-559A-49A1-8E33-824F399A726B}" srcOrd="3" destOrd="0" presId="urn:microsoft.com/office/officeart/2005/8/layout/vList3"/>
    <dgm:cxn modelId="{7612A006-3643-431F-8825-E57D7024B39C}" type="presParOf" srcId="{7F26AE17-267E-4FAE-AF1B-D97FFEB20808}" destId="{D8707622-C56E-4384-86A6-54E71B8F88EC}" srcOrd="4"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5" destOrd="0" presId="urn:microsoft.com/office/officeart/2005/8/layout/vList3"/>
    <dgm:cxn modelId="{2ACF6B0A-A04D-45F7-ACA1-A3DF1EE4C46F}" type="presParOf" srcId="{7F26AE17-267E-4FAE-AF1B-D97FFEB20808}" destId="{2D83D988-B210-415C-8137-AD0073A84BAF}" srcOrd="6"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7" destOrd="0" presId="urn:microsoft.com/office/officeart/2005/8/layout/vList3"/>
    <dgm:cxn modelId="{1E13A38E-CC10-491D-A934-46E98D0C0E8B}" type="presParOf" srcId="{7F26AE17-267E-4FAE-AF1B-D97FFEB20808}" destId="{C4F10634-D8FD-4354-8833-AC52184F53E6}" srcOrd="8"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 modelId="{B7E19D46-7237-479D-8C2E-3F7245406CB3}" type="presParOf" srcId="{7F26AE17-267E-4FAE-AF1B-D97FFEB20808}" destId="{02AD7BEB-C50C-4D4C-AD9D-3EABAA0043E2}" srcOrd="9" destOrd="0" presId="urn:microsoft.com/office/officeart/2005/8/layout/vList3"/>
    <dgm:cxn modelId="{3C1E4879-12FA-4600-BB6E-BFAFB4175868}" type="presParOf" srcId="{7F26AE17-267E-4FAE-AF1B-D97FFEB20808}" destId="{3E5DBBDE-0FA5-47EC-8646-EFF60CFBDF60}" srcOrd="10" destOrd="0" presId="urn:microsoft.com/office/officeart/2005/8/layout/vList3"/>
    <dgm:cxn modelId="{6E14001B-932A-4D27-B89D-50E32AAF5538}" type="presParOf" srcId="{3E5DBBDE-0FA5-47EC-8646-EFF60CFBDF60}" destId="{CAB11D4D-6C40-42B3-B405-0A302F1E6358}" srcOrd="0" destOrd="0" presId="urn:microsoft.com/office/officeart/2005/8/layout/vList3"/>
    <dgm:cxn modelId="{C915DAAB-A904-4BC4-A04B-71A3B1330DFA}" type="presParOf" srcId="{3E5DBBDE-0FA5-47EC-8646-EFF60CFBDF60}" destId="{85A7FFCA-6186-4D28-8A4C-079A456915D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Manifold </a:t>
          </a: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rgbClr val="CCCCFF"/>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Input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5C58F720-A670-4875-959D-028AB02511E2}">
      <dgm:prSet phldrT="[文本]" custT="1"/>
      <dgm:spPr>
        <a:solidFill>
          <a:schemeClr val="accent4">
            <a:lumMod val="60000"/>
            <a:lumOff val="40000"/>
          </a:schemeClr>
        </a:solidFill>
      </dgm:spPr>
      <dgm:t>
        <a:bodyPr/>
        <a:lstStyle/>
        <a:p>
          <a:pPr marL="0" lvl="0" indent="0" algn="ctr" defTabSz="622300">
            <a:lnSpc>
              <a:spcPct val="90000"/>
            </a:lnSpc>
            <a:spcBef>
              <a:spcPct val="0"/>
            </a:spcBef>
            <a:spcAft>
              <a:spcPct val="35000"/>
            </a:spcAft>
            <a:buNone/>
          </a:pP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 inference</a:t>
          </a: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 </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Adaptive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Puzzle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rgbClr val="CCCCFF"/>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Adversarial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819307" y="2285"/>
          <a:ext cx="2686159" cy="570872"/>
        </a:xfrm>
        <a:prstGeom prst="homePlate">
          <a:avLst/>
        </a:prstGeom>
        <a:solidFill>
          <a:srgbClr val="CCCC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MV Boli" panose="02000500030200090000" pitchFamily="2" charset="0"/>
              <a:cs typeface="MV Boli" panose="02000500030200090000" pitchFamily="2" charset="0"/>
            </a:rPr>
            <a:t>Issues</a:t>
          </a:r>
          <a:endParaRPr lang="zh-CN" altLang="en-US" sz="2000" kern="1200" dirty="0">
            <a:solidFill>
              <a:schemeClr val="tx1"/>
            </a:solidFill>
            <a:latin typeface="MV Boli" panose="02000500030200090000" pitchFamily="2" charset="0"/>
            <a:cs typeface="MV Boli" panose="02000500030200090000" pitchFamily="2" charset="0"/>
          </a:endParaRPr>
        </a:p>
      </dsp:txBody>
      <dsp:txXfrm rot="10800000">
        <a:off x="962025" y="2285"/>
        <a:ext cx="2543441" cy="570872"/>
      </dsp:txXfrm>
    </dsp:sp>
    <dsp:sp modelId="{524C91B3-29B9-4799-A22D-29FA2E104C2E}">
      <dsp:nvSpPr>
        <dsp:cNvPr id="0" name=""/>
        <dsp:cNvSpPr/>
      </dsp:nvSpPr>
      <dsp:spPr>
        <a:xfrm>
          <a:off x="533871" y="2285"/>
          <a:ext cx="570872" cy="570872"/>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80E9C4-5F5B-41CB-995A-ADC25FB01044}">
      <dsp:nvSpPr>
        <dsp:cNvPr id="0" name=""/>
        <dsp:cNvSpPr/>
      </dsp:nvSpPr>
      <dsp:spPr>
        <a:xfrm rot="10800000">
          <a:off x="819307" y="743567"/>
          <a:ext cx="2686159" cy="570872"/>
        </a:xfrm>
        <a:prstGeom prst="homePlate">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Related Work</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743567"/>
        <a:ext cx="2543441" cy="570872"/>
      </dsp:txXfrm>
    </dsp:sp>
    <dsp:sp modelId="{2CC37165-C6AC-4540-8C19-66FC0D684AEE}">
      <dsp:nvSpPr>
        <dsp:cNvPr id="0" name=""/>
        <dsp:cNvSpPr/>
      </dsp:nvSpPr>
      <dsp:spPr>
        <a:xfrm>
          <a:off x="533871" y="743567"/>
          <a:ext cx="570872" cy="570872"/>
        </a:xfrm>
        <a:prstGeom prst="ellipse">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819307" y="1484849"/>
          <a:ext cx="2686159" cy="570872"/>
        </a:xfrm>
        <a:prstGeom prst="homePlate">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Flaws</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1484849"/>
        <a:ext cx="2543441" cy="570872"/>
      </dsp:txXfrm>
    </dsp:sp>
    <dsp:sp modelId="{759882E3-823F-4D35-A5B5-3782B84E93CD}">
      <dsp:nvSpPr>
        <dsp:cNvPr id="0" name=""/>
        <dsp:cNvSpPr/>
      </dsp:nvSpPr>
      <dsp:spPr>
        <a:xfrm>
          <a:off x="533871" y="1484849"/>
          <a:ext cx="570872" cy="570872"/>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819307" y="2226130"/>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Causes Analysis</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2226130"/>
        <a:ext cx="2543441" cy="570872"/>
      </dsp:txXfrm>
    </dsp:sp>
    <dsp:sp modelId="{88DD110A-F255-453A-A083-73F88AC724B6}">
      <dsp:nvSpPr>
        <dsp:cNvPr id="0" name=""/>
        <dsp:cNvSpPr/>
      </dsp:nvSpPr>
      <dsp:spPr>
        <a:xfrm>
          <a:off x="533871" y="2226130"/>
          <a:ext cx="570872" cy="570872"/>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819307" y="2967412"/>
          <a:ext cx="2686159" cy="570872"/>
        </a:xfrm>
        <a:prstGeom prst="homePlate">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Inspiration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2967412"/>
        <a:ext cx="2543441" cy="570872"/>
      </dsp:txXfrm>
    </dsp:sp>
    <dsp:sp modelId="{4E18C94B-7D2D-43E5-9D0B-08B548006DBD}">
      <dsp:nvSpPr>
        <dsp:cNvPr id="0" name=""/>
        <dsp:cNvSpPr/>
      </dsp:nvSpPr>
      <dsp:spPr>
        <a:xfrm>
          <a:off x="533871" y="2967412"/>
          <a:ext cx="570872" cy="570872"/>
        </a:xfrm>
        <a:prstGeom prst="ellipse">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7FFCA-6186-4D28-8A4C-079A456915DD}">
      <dsp:nvSpPr>
        <dsp:cNvPr id="0" name=""/>
        <dsp:cNvSpPr/>
      </dsp:nvSpPr>
      <dsp:spPr>
        <a:xfrm rot="10800000">
          <a:off x="819307" y="3708694"/>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Solution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3708694"/>
        <a:ext cx="2543441" cy="570872"/>
      </dsp:txXfrm>
    </dsp:sp>
    <dsp:sp modelId="{CAB11D4D-6C40-42B3-B405-0A302F1E6358}">
      <dsp:nvSpPr>
        <dsp:cNvPr id="0" name=""/>
        <dsp:cNvSpPr/>
      </dsp:nvSpPr>
      <dsp:spPr>
        <a:xfrm>
          <a:off x="533871" y="3708694"/>
          <a:ext cx="570872" cy="570872"/>
        </a:xfrm>
        <a:prstGeom prst="ellipse">
          <a:avLst/>
        </a:prstGeom>
        <a:blipFill rotWithShape="1">
          <a:blip xmlns:r="http://schemas.openxmlformats.org/officeDocument/2006/relationships" r:embed="rId7"/>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Manifold </a:t>
          </a: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rgbClr val="CCCC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Input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 inference</a:t>
          </a: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 </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Adaptive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Puzzle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Adversarial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1598089" y="2941889"/>
        <a:ext cx="950508" cy="109253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插值</a:t>
            </a:r>
            <a:r>
              <a:rPr lang="en-US" altLang="zh-CN" dirty="0"/>
              <a:t>: </a:t>
            </a:r>
            <a:r>
              <a:rPr lang="zh-CN" altLang="en-US" dirty="0"/>
              <a:t>根据已知的数据序列（可以理解为你坐标中一系列离散的点），找到其中的规律，然后根据找到的这个规律，来对其中尚未有数据记录的点进行数值估计</a:t>
            </a:r>
            <a:r>
              <a:rPr lang="en-US" altLang="zh-CN" dirty="0"/>
              <a:t>.</a:t>
            </a:r>
          </a:p>
          <a:p>
            <a:r>
              <a:rPr lang="zh-CN" altLang="en-US" dirty="0"/>
              <a:t>线性插值</a:t>
            </a:r>
            <a:r>
              <a:rPr lang="en-US" altLang="zh-CN" dirty="0"/>
              <a:t>: </a:t>
            </a:r>
            <a:r>
              <a:rPr lang="zh-CN" altLang="en-US" dirty="0"/>
              <a:t>针对一维数据的插值方法。它根据一维数据序列中需要插值的点的左右临近两个数据来进行数值估计。</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1930324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Mixup</a:t>
            </a:r>
            <a:r>
              <a:rPr lang="zh-CN" altLang="en-US" dirty="0"/>
              <a:t>：实质上是一种流形外的正则化，通过在训练数据附近进行线性插值，从而对数据流形外的输入空间施加局部线性约束。</a:t>
            </a:r>
            <a:endParaRPr lang="en-US" altLang="zh-CN" dirty="0"/>
          </a:p>
          <a:p>
            <a:r>
              <a:rPr lang="zh-CN" altLang="en-US" dirty="0"/>
              <a:t>流形入侵：混合样本点的虚拟语义标签与原始训练样本点的标签之间存在冲突（不一定肯定是同样的标签，</a:t>
            </a:r>
            <a:r>
              <a:rPr lang="en-US" altLang="zh-CN" dirty="0"/>
              <a:t>VRM</a:t>
            </a:r>
            <a:r>
              <a:rPr lang="zh-CN" altLang="en-US" dirty="0"/>
              <a:t>就假设了是同样的标签）因而</a:t>
            </a:r>
            <a:r>
              <a:rPr lang="en-US" altLang="zh-CN" dirty="0" err="1"/>
              <a:t>mixup</a:t>
            </a:r>
            <a:r>
              <a:rPr lang="zh-CN" altLang="en-US" dirty="0"/>
              <a:t>线性插值会导致混合样本点与原始训练样本点拟合不足。</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5</a:t>
            </a:fld>
            <a:endParaRPr lang="zh-CN" altLang="en-US"/>
          </a:p>
        </p:txBody>
      </p:sp>
    </p:spTree>
    <p:extLst>
      <p:ext uri="{BB962C8B-B14F-4D97-AF65-F5344CB8AC3E}">
        <p14:creationId xmlns:p14="http://schemas.microsoft.com/office/powerpoint/2010/main" val="18136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当前的区域缺失通过覆盖黑色像素或随机噪声的补丁来去除训练图像上的信息像素。 这样的删除会导致信息丢失以及培训期间的效率低下。</a:t>
            </a:r>
            <a:endParaRPr lang="en-US" altLang="zh-CN" dirty="0"/>
          </a:p>
          <a:p>
            <a:r>
              <a:rPr lang="zh-CN" altLang="en-US" dirty="0"/>
              <a:t>在传统</a:t>
            </a:r>
            <a:r>
              <a:rPr lang="en-US" altLang="zh-CN" dirty="0"/>
              <a:t>regional dropout</a:t>
            </a:r>
            <a:r>
              <a:rPr lang="zh-CN" altLang="en-US" dirty="0"/>
              <a:t>中，删掉像素的块区内都是</a:t>
            </a:r>
            <a:r>
              <a:rPr lang="en-US" altLang="zh-CN" dirty="0"/>
              <a:t>o</a:t>
            </a:r>
            <a:r>
              <a:rPr lang="zh-CN" altLang="en-US" dirty="0"/>
              <a:t>或者是随机噪声。</a:t>
            </a:r>
            <a:endParaRPr lang="en-US" altLang="zh-CN" dirty="0"/>
          </a:p>
          <a:p>
            <a:r>
              <a:rPr lang="en-US" altLang="zh-CN" dirty="0" err="1"/>
              <a:t>CutMix</a:t>
            </a:r>
            <a:r>
              <a:rPr lang="zh-CN" altLang="en-US" dirty="0"/>
              <a:t>现在享有的特性是，在训练过程中不会出现非信息像素，从而提高了训练效率，同时保留了区域掉落以处理对象的非歧视性部分的优势。 通过要求模型从局部视图识别对象，添加的补丁进一步增强了定位能力。 训练和推理成本保持不变</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6</a:t>
            </a:fld>
            <a:endParaRPr lang="zh-CN" altLang="en-US"/>
          </a:p>
        </p:txBody>
      </p:sp>
    </p:spTree>
    <p:extLst>
      <p:ext uri="{BB962C8B-B14F-4D97-AF65-F5344CB8AC3E}">
        <p14:creationId xmlns:p14="http://schemas.microsoft.com/office/powerpoint/2010/main" val="36863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对抗训练时过拟合到对抗特征：说明输入特征的</a:t>
            </a:r>
            <a:r>
              <a:rPr lang="en-US" altLang="zh-CN" dirty="0"/>
              <a:t>representation</a:t>
            </a:r>
            <a:r>
              <a:rPr lang="zh-CN" altLang="en-US" dirty="0"/>
              <a:t>协方差过大，对抗特征和标准特征分的特别散，导致在某个对抗特征上超过最佳点的过度学习很难泛化到其他标准特征上。</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Overfitting: </a:t>
            </a:r>
            <a:r>
              <a:rPr lang="en-US" altLang="zh-TW" sz="1200" dirty="0"/>
              <a:t>If you can fit the training data, but large error on testing data, then you probably have </a:t>
            </a:r>
            <a:r>
              <a:rPr lang="en-US" altLang="zh-TW" sz="1200" b="1" dirty="0"/>
              <a:t>large variance</a:t>
            </a:r>
          </a:p>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7</a:t>
            </a:fld>
            <a:endParaRPr lang="zh-CN" altLang="en-US"/>
          </a:p>
        </p:txBody>
      </p:sp>
    </p:spTree>
    <p:extLst>
      <p:ext uri="{BB962C8B-B14F-4D97-AF65-F5344CB8AC3E}">
        <p14:creationId xmlns:p14="http://schemas.microsoft.com/office/powerpoint/2010/main" val="215614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8</a:t>
            </a:fld>
            <a:endParaRPr lang="zh-CN" altLang="en-US"/>
          </a:p>
        </p:txBody>
      </p:sp>
    </p:spTree>
    <p:extLst>
      <p:ext uri="{BB962C8B-B14F-4D97-AF65-F5344CB8AC3E}">
        <p14:creationId xmlns:p14="http://schemas.microsoft.com/office/powerpoint/2010/main" val="325488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altLang="zh-CN" dirty="0"/>
              </a:p>
            </p:txBody>
          </p:sp>
        </mc:Choice>
        <mc:Fallback xmlns="">
          <p:sp>
            <p:nvSpPr>
              <p:cNvPr id="3" name="备注占位符 2"/>
              <p:cNvSpPr>
                <a:spLocks noGrp="1"/>
              </p:cNvSpPr>
              <p:nvPr>
                <p:ph type="body" idx="1"/>
              </p:nvPr>
            </p:nvSpPr>
            <p:spPr/>
            <p:txBody>
              <a:bodyPr/>
              <a:lstStyle/>
              <a:p>
                <a:r>
                  <a:rPr lang="zh-CN" altLang="en-US" dirty="0"/>
                  <a:t>支集</a:t>
                </a:r>
                <a:r>
                  <a:rPr lang="en-US" altLang="zh-CN" dirty="0"/>
                  <a:t>Supp()</a:t>
                </a:r>
                <a:r>
                  <a:rPr lang="zh-CN" altLang="en-US" dirty="0"/>
                  <a:t>：指</a:t>
                </a:r>
                <a:r>
                  <a:rPr lang="en-US" altLang="zh-CN" dirty="0"/>
                  <a:t>X</a:t>
                </a:r>
                <a:r>
                  <a:rPr lang="zh-CN" altLang="en-US" dirty="0"/>
                  <a:t>的一个子集，满足</a:t>
                </a:r>
                <a:r>
                  <a:rPr lang="en-US" altLang="zh-CN" dirty="0"/>
                  <a:t>f</a:t>
                </a:r>
                <a:r>
                  <a:rPr lang="zh-CN" altLang="en-US" dirty="0"/>
                  <a:t>恰好在这个子集上非</a:t>
                </a:r>
                <a:r>
                  <a:rPr lang="en-US" altLang="zh-CN" dirty="0"/>
                  <a:t>0. f</a:t>
                </a:r>
                <a:r>
                  <a:rPr lang="zh-CN" altLang="en-US" dirty="0"/>
                  <a:t>是一个定义在集合</a:t>
                </a:r>
                <a:r>
                  <a:rPr lang="en-US" altLang="zh-CN" dirty="0"/>
                  <a:t>X</a:t>
                </a:r>
                <a:r>
                  <a:rPr lang="zh-CN" altLang="en-US" dirty="0"/>
                  <a:t>上的实值函数。</a:t>
                </a:r>
                <a:endParaRPr lang="en-US" altLang="zh-CN" dirty="0"/>
              </a:p>
              <a:p>
                <a:r>
                  <a:rPr lang="zh-CN" altLang="en-US" dirty="0"/>
                  <a:t>如：</a:t>
                </a:r>
                <a:r>
                  <a:rPr lang="en-US" altLang="zh-CN" sz="1200" b="0" i="0">
                    <a:solidFill>
                      <a:srgbClr val="000000"/>
                    </a:solidFill>
                    <a:latin typeface="Cambria Math" panose="02040503050406030204" pitchFamily="18" charset="0"/>
                    <a:cs typeface="Arial" panose="020B0604020202020204" pitchFamily="34" charset="0"/>
                  </a:rPr>
                  <a:t>𝑝_𝑠 (𝑥)</a:t>
                </a:r>
                <a:r>
                  <a:rPr lang="zh-CN" altLang="en-US" dirty="0"/>
                  <a:t>在</a:t>
                </a:r>
                <a:r>
                  <a:rPr lang="en-US" altLang="zh-CN" sz="1200" b="0" i="0">
                    <a:solidFill>
                      <a:srgbClr val="000000"/>
                    </a:solidFill>
                    <a:latin typeface="Cambria Math" panose="02040503050406030204" pitchFamily="18" charset="0"/>
                    <a:cs typeface="Arial" panose="020B0604020202020204" pitchFamily="34" charset="0"/>
                  </a:rPr>
                  <a:t>𝑠𝑢𝑝𝑝(𝑝_𝑠 (𝑥)</a:t>
                </a:r>
                <a:r>
                  <a:rPr lang="en-US" altLang="zh-CN" sz="1200" b="0" i="0">
                    <a:solidFill>
                      <a:srgbClr val="000000"/>
                    </a:solidFill>
                    <a:latin typeface="Cambria Math" panose="02040503050406030204" pitchFamily="18" charset="0"/>
                    <a:ea typeface="Cambria Math" panose="02040503050406030204" pitchFamily="18" charset="0"/>
                    <a:cs typeface="Arial" panose="020B0604020202020204" pitchFamily="34" charset="0"/>
                  </a:rPr>
                  <a:t>)</a:t>
                </a:r>
                <a:r>
                  <a:rPr lang="zh-CN" altLang="en-US" dirty="0"/>
                  <a:t>这个支集上满足</a:t>
                </a:r>
                <a:r>
                  <a:rPr lang="en-US" altLang="zh-CN" sz="1200" b="0" i="0">
                    <a:solidFill>
                      <a:srgbClr val="000000"/>
                    </a:solidFill>
                    <a:latin typeface="Cambria Math" panose="02040503050406030204" pitchFamily="18" charset="0"/>
                    <a:cs typeface="Arial" panose="020B0604020202020204" pitchFamily="34" charset="0"/>
                  </a:rPr>
                  <a:t>𝑝_𝑠 (𝑥)</a:t>
                </a:r>
                <a:r>
                  <a:rPr lang="zh-CN" altLang="en-US" dirty="0"/>
                  <a:t>不等于</a:t>
                </a:r>
                <a:r>
                  <a:rPr lang="en-US" altLang="zh-CN" dirty="0"/>
                  <a:t>0.</a:t>
                </a:r>
                <a:r>
                  <a:rPr lang="zh-CN" altLang="en-US" dirty="0"/>
                  <a:t>且</a:t>
                </a:r>
                <a:r>
                  <a:rPr lang="en-US" altLang="zh-CN" sz="1200" b="0" i="0">
                    <a:solidFill>
                      <a:srgbClr val="000000"/>
                    </a:solidFill>
                    <a:latin typeface="Cambria Math" panose="02040503050406030204" pitchFamily="18" charset="0"/>
                    <a:cs typeface="Arial" panose="020B0604020202020204" pitchFamily="34" charset="0"/>
                  </a:rPr>
                  <a:t>𝑠𝑢𝑝𝑝(𝑝_𝑠 (𝑥)</a:t>
                </a:r>
                <a:r>
                  <a:rPr lang="en-US" altLang="zh-CN" sz="1200" b="0" i="0">
                    <a:solidFill>
                      <a:srgbClr val="000000"/>
                    </a:solidFill>
                    <a:latin typeface="Cambria Math" panose="02040503050406030204" pitchFamily="18" charset="0"/>
                    <a:ea typeface="Cambria Math" panose="02040503050406030204" pitchFamily="18" charset="0"/>
                    <a:cs typeface="Arial" panose="020B0604020202020204" pitchFamily="34" charset="0"/>
                  </a:rPr>
                  <a:t>)</a:t>
                </a:r>
                <a:r>
                  <a:rPr lang="zh-CN" altLang="en-US" dirty="0"/>
                  <a:t>是</a:t>
                </a:r>
                <a:r>
                  <a:rPr lang="en-US" altLang="zh-CN" dirty="0"/>
                  <a:t>x</a:t>
                </a:r>
                <a:r>
                  <a:rPr lang="zh-CN" altLang="en-US" dirty="0"/>
                  <a:t>的一个子集。</a:t>
                </a:r>
                <a:endParaRPr lang="en-US" altLang="zh-CN" dirty="0"/>
              </a:p>
              <a:p>
                <a:r>
                  <a:rPr lang="zh-CN" altLang="en-US" dirty="0"/>
                  <a:t>𝑝</a:t>
                </a:r>
                <a:r>
                  <a:rPr lang="en-US" altLang="zh-CN" dirty="0"/>
                  <a:t>(</a:t>
                </a:r>
                <a:r>
                  <a:rPr lang="zh-CN" altLang="en-US" dirty="0"/>
                  <a:t>𝑥）在𝑠𝑢𝑝𝑝</a:t>
                </a:r>
                <a:r>
                  <a:rPr lang="en-US" altLang="zh-CN" dirty="0"/>
                  <a:t>(</a:t>
                </a:r>
                <a:r>
                  <a:rPr lang="zh-CN" altLang="en-US" dirty="0"/>
                  <a:t>𝑝</a:t>
                </a:r>
                <a:r>
                  <a:rPr lang="en-US" altLang="zh-CN" dirty="0"/>
                  <a:t>(</a:t>
                </a:r>
                <a:r>
                  <a:rPr lang="zh-CN" altLang="en-US" dirty="0"/>
                  <a:t>𝑥</a:t>
                </a:r>
                <a:r>
                  <a:rPr lang="en-US" altLang="zh-CN" dirty="0"/>
                  <a:t>))</a:t>
                </a:r>
                <a:r>
                  <a:rPr lang="zh-CN" altLang="en-US" dirty="0"/>
                  <a:t>这个支集上满足𝑝</a:t>
                </a:r>
                <a:r>
                  <a:rPr lang="en-US" altLang="zh-CN" dirty="0"/>
                  <a:t>(</a:t>
                </a:r>
                <a:r>
                  <a:rPr lang="zh-CN" altLang="en-US" dirty="0"/>
                  <a:t>𝑥</a:t>
                </a:r>
                <a:r>
                  <a:rPr lang="en-US" altLang="zh-CN" dirty="0"/>
                  <a:t>)</a:t>
                </a:r>
                <a:r>
                  <a:rPr lang="zh-CN" altLang="en-US" dirty="0"/>
                  <a:t>不等于</a:t>
                </a:r>
                <a:r>
                  <a:rPr lang="en-US" altLang="zh-CN" dirty="0"/>
                  <a:t>0</a:t>
                </a:r>
                <a:r>
                  <a:rPr lang="zh-CN" altLang="en-US" dirty="0"/>
                  <a:t>，𝑝</a:t>
                </a:r>
                <a:r>
                  <a:rPr lang="en-US" altLang="zh-CN" dirty="0"/>
                  <a:t>(</a:t>
                </a:r>
                <a:r>
                  <a:rPr lang="zh-CN" altLang="en-US" dirty="0"/>
                  <a:t>𝑥）且是</a:t>
                </a:r>
                <a:r>
                  <a:rPr lang="en-US" altLang="zh-CN" dirty="0"/>
                  <a:t>x</a:t>
                </a:r>
                <a:r>
                  <a:rPr lang="zh-CN" altLang="en-US" dirty="0"/>
                  <a:t>的一个子集。</a:t>
                </a:r>
                <a:endParaRPr lang="en-US" altLang="zh-CN" dirty="0"/>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9</a:t>
            </a:fld>
            <a:endParaRPr lang="zh-CN" altLang="en-US"/>
          </a:p>
        </p:txBody>
      </p:sp>
    </p:spTree>
    <p:extLst>
      <p:ext uri="{BB962C8B-B14F-4D97-AF65-F5344CB8AC3E}">
        <p14:creationId xmlns:p14="http://schemas.microsoft.com/office/powerpoint/2010/main" val="326804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10</a:t>
            </a:fld>
            <a:endParaRPr lang="zh-CN" altLang="en-US"/>
          </a:p>
        </p:txBody>
      </p:sp>
    </p:spTree>
    <p:extLst>
      <p:ext uri="{BB962C8B-B14F-4D97-AF65-F5344CB8AC3E}">
        <p14:creationId xmlns:p14="http://schemas.microsoft.com/office/powerpoint/2010/main" val="422336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输入变换的优势：随机</a:t>
                </a:r>
                <a:r>
                  <a:rPr lang="en-US" altLang="zh-CN" sz="1200" b="0" i="0">
                    <a:solidFill>
                      <a:srgbClr val="000000"/>
                    </a:solidFill>
                    <a:latin typeface="Cambria Math" panose="02040503050406030204" pitchFamily="18" charset="0"/>
                    <a:cs typeface="Arial" panose="020B0604020202020204" pitchFamily="34" charset="0"/>
                  </a:rPr>
                  <a:t>𝑥_0</a:t>
                </a:r>
                <a:r>
                  <a:rPr lang="zh-CN" altLang="en-US" dirty="0"/>
                  <a:t>引起空间全局性和语义多样化的随机性。 这将使在白盒设置中执行适应性攻击更加困难</a:t>
                </a:r>
                <a:r>
                  <a:rPr lang="en-US" altLang="zh-CN" dirty="0"/>
                  <a:t>.</a:t>
                </a:r>
              </a:p>
              <a:p>
                <a:r>
                  <a:rPr lang="zh-CN" altLang="en-US" dirty="0"/>
                  <a:t>等比缩小扰动的优势：</a:t>
                </a:r>
                <a:r>
                  <a:rPr lang="en-US" altLang="zh-CN" dirty="0"/>
                  <a:t>MI</a:t>
                </a:r>
                <a:r>
                  <a:rPr lang="zh-CN" altLang="en-US" dirty="0"/>
                  <a:t>通常会对拟定扰动的潜在攻击能力施加更严格的上限</a:t>
                </a:r>
                <a:r>
                  <a:rPr lang="en-US" altLang="zh-CN" dirty="0"/>
                  <a:t>.</a:t>
                </a:r>
                <a:r>
                  <a:rPr lang="zh-CN" altLang="en-US" dirty="0"/>
                  <a:t>并且，扰动越小，越不宜攻击。</a:t>
                </a:r>
              </a:p>
            </p:txBody>
          </p:sp>
        </mc:Fallback>
      </mc:AlternateContent>
      <p:sp>
        <p:nvSpPr>
          <p:cNvPr id="4" name="灯片编号占位符 3"/>
          <p:cNvSpPr>
            <a:spLocks noGrp="1"/>
          </p:cNvSpPr>
          <p:nvPr>
            <p:ph type="sldNum" sz="quarter" idx="5"/>
          </p:nvPr>
        </p:nvSpPr>
        <p:spPr/>
        <p:txBody>
          <a:bodyPr/>
          <a:lstStyle/>
          <a:p>
            <a:fld id="{2C8A33A5-6216-44E0-8856-24DBB795E613}" type="slidenum">
              <a:rPr lang="zh-CN" altLang="en-US" smtClean="0"/>
              <a:t>11</a:t>
            </a:fld>
            <a:endParaRPr lang="zh-CN" altLang="en-US"/>
          </a:p>
        </p:txBody>
      </p:sp>
    </p:spTree>
    <p:extLst>
      <p:ext uri="{BB962C8B-B14F-4D97-AF65-F5344CB8AC3E}">
        <p14:creationId xmlns:p14="http://schemas.microsoft.com/office/powerpoint/2010/main" val="2914027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12</a:t>
            </a:fld>
            <a:endParaRPr lang="zh-CN" altLang="en-US"/>
          </a:p>
        </p:txBody>
      </p:sp>
    </p:spTree>
    <p:extLst>
      <p:ext uri="{BB962C8B-B14F-4D97-AF65-F5344CB8AC3E}">
        <p14:creationId xmlns:p14="http://schemas.microsoft.com/office/powerpoint/2010/main" val="287611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CDFE9F62-77A9-47BE-BABA-CB15C54D9D40}"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4979878C-527A-4EF7-8586-802D890428EC}"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556C877C-BD1F-46BD-9D0F-1EDF75CB98BD}"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511CB675-1BF9-43D0-8955-9AFFE4F23BC0}"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D5F011F9-D28F-4FED-B6BB-7761C6804ED9}"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8EBB5CE0-248F-4C71-9779-F16685CBAB37}" type="datetime1">
              <a:rPr lang="zh-CN" altLang="en-US" smtClean="0"/>
              <a:t>2020/10/14</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10F4E242-D336-4A3D-927B-3549E2F2E6F5}" type="datetime1">
              <a:rPr lang="zh-CN" altLang="en-US" smtClean="0"/>
              <a:t>2020/10/14</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36DE40FC-1903-4251-8146-57E7A6D3B353}" type="datetime1">
              <a:rPr lang="zh-CN" altLang="en-US" smtClean="0"/>
              <a:t>2020/10/14</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0AFB0FAB-C694-4865-B560-AABB8ABD5A62}" type="datetime1">
              <a:rPr lang="zh-CN" altLang="en-US" smtClean="0"/>
              <a:t>2020/10/14</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9BE87DB5-C35E-485D-A2C4-155B15F76EA3}" type="datetime1">
              <a:rPr lang="zh-CN" altLang="en-US" smtClean="0"/>
              <a:t>2020/10/14</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0FB75B0A-95C8-4841-81B6-BF668F1582D1}" type="datetime1">
              <a:rPr lang="zh-CN" altLang="en-US" smtClean="0"/>
              <a:t>2020/10/14</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A88E-74EA-401A-9E19-F878A3FDFD6A}" type="datetime1">
              <a:rPr lang="zh-CN" altLang="en-US" smtClean="0"/>
              <a:t>2020/10/14</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b">
            <a:noAutofit/>
          </a:bodyPr>
          <a:lstStyle/>
          <a:p>
            <a:pPr>
              <a:lnSpc>
                <a:spcPct val="150000"/>
              </a:lnSpc>
            </a:pPr>
            <a:r>
              <a:rPr lang="en-US" altLang="zh-CN" sz="3200" b="1" dirty="0">
                <a:latin typeface="MV Boli" panose="02000500030200090000" pitchFamily="2" charset="0"/>
                <a:cs typeface="MV Boli" panose="02000500030200090000" pitchFamily="2" charset="0"/>
              </a:rPr>
              <a:t>Data Argumentation:</a:t>
            </a:r>
            <a:br>
              <a:rPr lang="en-US" altLang="zh-CN" sz="3200" b="1" dirty="0">
                <a:latin typeface="MV Boli" panose="02000500030200090000" pitchFamily="2" charset="0"/>
                <a:cs typeface="MV Boli" panose="02000500030200090000" pitchFamily="2" charset="0"/>
              </a:rPr>
            </a:br>
            <a:r>
              <a:rPr lang="en-US" altLang="zh-CN" sz="3200" b="1" dirty="0" err="1">
                <a:latin typeface="MV Boli" panose="02000500030200090000" pitchFamily="2" charset="0"/>
                <a:cs typeface="MV Boli" panose="02000500030200090000" pitchFamily="2" charset="0"/>
              </a:rPr>
              <a:t>Mixup</a:t>
            </a:r>
            <a:r>
              <a:rPr lang="en-US" altLang="zh-CN" sz="3200" b="1" dirty="0">
                <a:latin typeface="MV Boli" panose="02000500030200090000" pitchFamily="2" charset="0"/>
                <a:cs typeface="MV Boli" panose="02000500030200090000" pitchFamily="2" charset="0"/>
              </a:rPr>
              <a:t> training (learning principle )</a:t>
            </a:r>
            <a:endParaRPr lang="zh-CN" altLang="en-US" sz="3200" b="1" dirty="0">
              <a:latin typeface="MV Boli" panose="02000500030200090000" pitchFamily="2" charset="0"/>
              <a:cs typeface="MV Boli" panose="02000500030200090000" pitchFamily="2"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3999" y="4160838"/>
            <a:ext cx="9144000" cy="1655762"/>
          </a:xfrm>
          <a:prstGeom prst="rect">
            <a:avLst/>
          </a:prstGeom>
        </p:spPr>
        <p:txBody>
          <a:bodyPr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r>
              <a:rPr lang="en-US" altLang="zh-CN" sz="1600" dirty="0">
                <a:latin typeface="MV Boli" panose="02000500030200090000" pitchFamily="2" charset="0"/>
                <a:cs typeface="MV Boli" panose="02000500030200090000" pitchFamily="2" charset="0"/>
              </a:rPr>
              <a:t>Group AI Security, 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r>
              <a:rPr lang="en-US" altLang="zh-CN" sz="1600" b="0" i="0" dirty="0">
                <a:solidFill>
                  <a:srgbClr val="000000"/>
                </a:solidFill>
                <a:effectLst/>
                <a:latin typeface="MV Boli" panose="02000500030200090000" pitchFamily="2" charset="0"/>
                <a:cs typeface="MV Boli" panose="02000500030200090000" pitchFamily="2" charset="0"/>
              </a:rPr>
              <a:t>School of Cyber Engineering, </a:t>
            </a:r>
            <a:r>
              <a:rPr lang="en-US" altLang="zh-CN" sz="1600" b="0" i="0" dirty="0" err="1">
                <a:solidFill>
                  <a:srgbClr val="000000"/>
                </a:solidFill>
                <a:effectLst/>
                <a:latin typeface="MV Boli" panose="02000500030200090000" pitchFamily="2" charset="0"/>
                <a:cs typeface="MV Boli" panose="02000500030200090000" pitchFamily="2" charset="0"/>
              </a:rPr>
              <a:t>Xidian</a:t>
            </a:r>
            <a:r>
              <a:rPr lang="en-US" altLang="zh-CN" sz="1600" b="0" i="0" dirty="0">
                <a:solidFill>
                  <a:srgbClr val="000000"/>
                </a:solidFill>
                <a:effectLst/>
                <a:latin typeface="MV Boli" panose="02000500030200090000" pitchFamily="2" charset="0"/>
                <a:cs typeface="MV Boli" panose="02000500030200090000" pitchFamily="2" charset="0"/>
              </a:rPr>
              <a:t> University, Xi’an</a:t>
            </a:r>
            <a:endParaRPr lang="en-US" altLang="zh-CN" sz="1600" dirty="0">
              <a:latin typeface="MV Boli" panose="02000500030200090000" pitchFamily="2" charset="0"/>
              <a:cs typeface="MV Boli" panose="02000500030200090000" pitchFamily="2" charset="0"/>
            </a:endParaRPr>
          </a:p>
          <a:p>
            <a:r>
              <a:rPr lang="en-US" altLang="zh-CN" sz="1600" dirty="0">
                <a:latin typeface="MV Boli" panose="02000500030200090000" pitchFamily="2" charset="0"/>
                <a:cs typeface="MV Boli" panose="02000500030200090000" pitchFamily="2" charset="0"/>
              </a:rPr>
              <a:t>Idea</a:t>
            </a:r>
          </a:p>
          <a:p>
            <a:r>
              <a:rPr lang="en-US" altLang="zh-CN" sz="1600" dirty="0">
                <a:latin typeface="MV Boli" panose="02000500030200090000" pitchFamily="2" charset="0"/>
                <a:cs typeface="MV Boli" panose="02000500030200090000" pitchFamily="2" charset="0"/>
              </a:rPr>
              <a:t>2020-10-12</a:t>
            </a:r>
          </a:p>
        </p:txBody>
      </p:sp>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bg1"/>
              </a:gs>
              <a:gs pos="100000">
                <a:srgbClr val="CCCCFF"/>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4" name="直接连接符 3">
            <a:extLst>
              <a:ext uri="{FF2B5EF4-FFF2-40B4-BE49-F238E27FC236}">
                <a16:creationId xmlns:a16="http://schemas.microsoft.com/office/drawing/2014/main" id="{191DE33D-0A0E-4952-A649-36652497B33D}"/>
              </a:ext>
            </a:extLst>
          </p:cNvPr>
          <p:cNvCxnSpPr/>
          <p:nvPr/>
        </p:nvCxnSpPr>
        <p:spPr>
          <a:xfrm>
            <a:off x="-8878" y="435007"/>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1F0DE7-4743-4B20-B117-CE3A13530ABD}"/>
              </a:ext>
            </a:extLst>
          </p:cNvPr>
          <p:cNvCxnSpPr/>
          <p:nvPr/>
        </p:nvCxnSpPr>
        <p:spPr>
          <a:xfrm>
            <a:off x="-8878" y="534141"/>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26F0467-99FD-4563-A909-22917250D35B}"/>
              </a:ext>
            </a:extLst>
          </p:cNvPr>
          <p:cNvCxnSpPr/>
          <p:nvPr/>
        </p:nvCxnSpPr>
        <p:spPr>
          <a:xfrm>
            <a:off x="-8878" y="633275"/>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6AA1AA1-DEA1-4994-B883-CEF1536177DA}"/>
              </a:ext>
            </a:extLst>
          </p:cNvPr>
          <p:cNvCxnSpPr/>
          <p:nvPr/>
        </p:nvCxnSpPr>
        <p:spPr>
          <a:xfrm>
            <a:off x="-8878" y="729449"/>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a:gsLst>
              <a:gs pos="100000">
                <a:schemeClr val="bg1"/>
              </a:gs>
              <a:gs pos="0">
                <a:srgbClr val="CCCCFF"/>
              </a:gs>
            </a:gsLst>
            <a:lin ang="108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13" name="直接连接符 12">
            <a:extLst>
              <a:ext uri="{FF2B5EF4-FFF2-40B4-BE49-F238E27FC236}">
                <a16:creationId xmlns:a16="http://schemas.microsoft.com/office/drawing/2014/main" id="{C63CFB87-30F1-43F0-B5DF-EA813B2487B5}"/>
              </a:ext>
            </a:extLst>
          </p:cNvPr>
          <p:cNvCxnSpPr/>
          <p:nvPr/>
        </p:nvCxnSpPr>
        <p:spPr>
          <a:xfrm>
            <a:off x="1474" y="6127090"/>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566EC61-3DCD-4C43-B4AD-3000D3CDB8F8}"/>
              </a:ext>
            </a:extLst>
          </p:cNvPr>
          <p:cNvCxnSpPr/>
          <p:nvPr/>
        </p:nvCxnSpPr>
        <p:spPr>
          <a:xfrm>
            <a:off x="1474" y="6226224"/>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9999740-DA0B-4EA0-8E24-10E959F85FC2}"/>
              </a:ext>
            </a:extLst>
          </p:cNvPr>
          <p:cNvCxnSpPr/>
          <p:nvPr/>
        </p:nvCxnSpPr>
        <p:spPr>
          <a:xfrm>
            <a:off x="1474" y="6325358"/>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67F4EB-D957-4E73-9106-0F6901225225}"/>
              </a:ext>
            </a:extLst>
          </p:cNvPr>
          <p:cNvCxnSpPr/>
          <p:nvPr/>
        </p:nvCxnSpPr>
        <p:spPr>
          <a:xfrm>
            <a:off x="1474" y="6421532"/>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8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pPr marL="0" lvl="0" indent="0" algn="l" defTabSz="889000">
              <a:spcBef>
                <a:spcPct val="0"/>
              </a:spcBef>
              <a:buNone/>
            </a:pPr>
            <a:r>
              <a:rPr lang="en-US" altLang="zh-CN" sz="2400" b="1" kern="1200" dirty="0">
                <a:solidFill>
                  <a:prstClr val="black"/>
                </a:solidFill>
                <a:latin typeface="MV Boli" panose="02000500030200090000" pitchFamily="2" charset="0"/>
                <a:ea typeface="等线" panose="02010600030101010101" pitchFamily="2" charset="-122"/>
                <a:cs typeface="MV Boli" panose="02000500030200090000" pitchFamily="2" charset="0"/>
              </a:rPr>
              <a:t>Flaws</a:t>
            </a:r>
            <a:endParaRPr lang="zh-CN" altLang="en-US" sz="2400" b="1"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10</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3675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5</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kern="1200" dirty="0">
                <a:solidFill>
                  <a:prstClr val="black"/>
                </a:solidFill>
                <a:latin typeface="MV Boli" panose="02000500030200090000" pitchFamily="2" charset="0"/>
                <a:ea typeface="等线" panose="02010600030101010101" pitchFamily="2" charset="-122"/>
                <a:cs typeface="MV Boli" panose="02000500030200090000" pitchFamily="2" charset="0"/>
              </a:rPr>
              <a:t>Causes </a:t>
            </a:r>
            <a:r>
              <a:rPr lang="en-US" altLang="zh-CN" sz="2400" b="1" dirty="0">
                <a:solidFill>
                  <a:prstClr val="black"/>
                </a:solidFill>
                <a:latin typeface="MV Boli" panose="02000500030200090000" pitchFamily="2" charset="0"/>
                <a:ea typeface="等线" panose="02010600030101010101" pitchFamily="2" charset="-122"/>
                <a:cs typeface="MV Boli" panose="02000500030200090000" pitchFamily="2" charset="0"/>
              </a:rPr>
              <a:t>Analysis</a:t>
            </a:r>
            <a:endParaRPr lang="zh-CN" altLang="en-US" sz="2400" b="1"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灯片编号占位符 2">
            <a:extLst>
              <a:ext uri="{FF2B5EF4-FFF2-40B4-BE49-F238E27FC236}">
                <a16:creationId xmlns:a16="http://schemas.microsoft.com/office/drawing/2014/main" id="{2D00A294-D158-4871-AF3C-A26983E39D19}"/>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11</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39214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6</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Inspiration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13DEBDC2-7D26-4B26-8F52-489EAE78E5E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12</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06883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7</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Solution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灯片编号占位符 2">
            <a:extLst>
              <a:ext uri="{FF2B5EF4-FFF2-40B4-BE49-F238E27FC236}">
                <a16:creationId xmlns:a16="http://schemas.microsoft.com/office/drawing/2014/main" id="{3D6EB787-67BF-42F3-88DE-84E353BD5C58}"/>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13</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0234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101DC9-F02E-4696-A1A6-9F6FBB80CFD7}"/>
              </a:ext>
            </a:extLst>
          </p:cNvPr>
          <p:cNvSpPr/>
          <p:nvPr/>
        </p:nvSpPr>
        <p:spPr>
          <a:xfrm>
            <a:off x="2" y="6050132"/>
            <a:ext cx="12191998" cy="461639"/>
          </a:xfrm>
          <a:prstGeom prst="rect">
            <a:avLst/>
          </a:prstGeom>
          <a:gradFill flip="none" rotWithShape="1">
            <a:gsLst>
              <a:gs pos="0">
                <a:schemeClr val="accent6">
                  <a:lumMod val="0"/>
                  <a:lumOff val="100000"/>
                </a:schemeClr>
              </a:gs>
              <a:gs pos="100000">
                <a:srgbClr val="CCCCFF"/>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9DDB83A8-3ADD-4CAB-8F10-FD43678DE242}"/>
              </a:ext>
            </a:extLst>
          </p:cNvPr>
          <p:cNvSpPr/>
          <p:nvPr/>
        </p:nvSpPr>
        <p:spPr>
          <a:xfrm>
            <a:off x="2" y="346229"/>
            <a:ext cx="12191998" cy="461639"/>
          </a:xfrm>
          <a:prstGeom prst="rect">
            <a:avLst/>
          </a:prstGeom>
          <a:gradFill flip="none" rotWithShape="1">
            <a:gsLst>
              <a:gs pos="1000">
                <a:schemeClr val="bg1"/>
              </a:gs>
              <a:gs pos="100000">
                <a:srgbClr val="CCCCFF"/>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pic>
        <p:nvPicPr>
          <p:cNvPr id="8" name="图片 7" descr="图片包含 窗户, 照片, 男人, 水&#10;&#10;描述已自动生成">
            <a:extLst>
              <a:ext uri="{FF2B5EF4-FFF2-40B4-BE49-F238E27FC236}">
                <a16:creationId xmlns:a16="http://schemas.microsoft.com/office/drawing/2014/main" id="{6AA90B26-DBCE-499D-ABE4-8D204026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868"/>
            <a:ext cx="12192000" cy="5242264"/>
          </a:xfrm>
          <a:prstGeom prst="rect">
            <a:avLst/>
          </a:prstGeom>
        </p:spPr>
      </p:pic>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2800767" cy="646331"/>
          </a:xfrm>
          <a:prstGeom prst="rect">
            <a:avLst/>
          </a:prstGeom>
          <a:noFill/>
        </p:spPr>
        <p:txBody>
          <a:bodyPr wrap="none" rtlCol="0">
            <a:spAutoFit/>
          </a:bodyPr>
          <a:lstStyle/>
          <a:p>
            <a:r>
              <a:rPr lang="en-US" altLang="zh-CN" sz="3600" b="1" dirty="0">
                <a:latin typeface="MV Boli" panose="02000500030200090000" pitchFamily="2" charset="0"/>
                <a:cs typeface="MV Boli" panose="02000500030200090000" pitchFamily="2" charset="0"/>
              </a:rPr>
              <a:t>Thank you !</a:t>
            </a:r>
            <a:endParaRPr lang="zh-CN" altLang="en-US" sz="3600" b="1" dirty="0">
              <a:latin typeface="MV Boli" panose="02000500030200090000" pitchFamily="2" charset="0"/>
              <a:cs typeface="MV Boli" panose="02000500030200090000" pitchFamily="2"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pPr marL="0" indent="0" algn="r">
              <a:buNone/>
            </a:pPr>
            <a:r>
              <a:rPr lang="en-US" altLang="zh-CN" sz="1600" dirty="0">
                <a:latin typeface="MV Boli" panose="02000500030200090000" pitchFamily="2" charset="0"/>
                <a:cs typeface="MV Boli" panose="02000500030200090000" pitchFamily="2" charset="0"/>
              </a:rPr>
              <a:t>Group AI Security</a:t>
            </a:r>
          </a:p>
          <a:p>
            <a:pPr marL="0" indent="0" algn="r">
              <a:buNone/>
            </a:pPr>
            <a:r>
              <a:rPr lang="en-US" altLang="zh-CN" sz="1600" dirty="0">
                <a:latin typeface="MV Boli" panose="02000500030200090000" pitchFamily="2" charset="0"/>
                <a:cs typeface="MV Boli" panose="02000500030200090000" pitchFamily="2" charset="0"/>
              </a:rPr>
              <a:t>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pPr marL="0" indent="0" algn="r">
              <a:buNone/>
            </a:pPr>
            <a:r>
              <a:rPr lang="en-US" altLang="zh-CN" sz="1600" dirty="0">
                <a:latin typeface="MV Boli" panose="02000500030200090000" pitchFamily="2" charset="0"/>
                <a:cs typeface="MV Boli" panose="02000500030200090000" pitchFamily="2" charset="0"/>
              </a:rPr>
              <a:t>2020-10-12</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3288" y="4282366"/>
            <a:ext cx="914400" cy="914400"/>
          </a:xfrm>
          <a:prstGeom prst="rect">
            <a:avLst/>
          </a:prstGeom>
        </p:spPr>
      </p:pic>
      <p:sp>
        <p:nvSpPr>
          <p:cNvPr id="2" name="灯片编号占位符 1">
            <a:extLst>
              <a:ext uri="{FF2B5EF4-FFF2-40B4-BE49-F238E27FC236}">
                <a16:creationId xmlns:a16="http://schemas.microsoft.com/office/drawing/2014/main" id="{F666F35A-EB8D-4DE2-8CD4-8DAC968AD8A4}"/>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14</a:t>
            </a:fld>
            <a:endParaRPr lang="zh-CN" altLang="en-US" dirty="0">
              <a:latin typeface="MV Boli" panose="02000500030200090000" pitchFamily="2" charset="0"/>
              <a:cs typeface="MV Boli" panose="02000500030200090000" pitchFamily="2" charset="0"/>
            </a:endParaRPr>
          </a:p>
        </p:txBody>
      </p:sp>
      <p:pic>
        <p:nvPicPr>
          <p:cNvPr id="12" name="图片 11" descr="文本&#10;&#10;描述已自动生成">
            <a:extLst>
              <a:ext uri="{FF2B5EF4-FFF2-40B4-BE49-F238E27FC236}">
                <a16:creationId xmlns:a16="http://schemas.microsoft.com/office/drawing/2014/main" id="{DFA98F3A-F002-4AF8-BE8A-D6337D190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995278"/>
            <a:ext cx="2190750" cy="590550"/>
          </a:xfrm>
          <a:prstGeom prst="rect">
            <a:avLst/>
          </a:prstGeom>
        </p:spPr>
      </p:pic>
    </p:spTree>
    <p:extLst>
      <p:ext uri="{BB962C8B-B14F-4D97-AF65-F5344CB8AC3E}">
        <p14:creationId xmlns:p14="http://schemas.microsoft.com/office/powerpoint/2010/main" val="124488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1</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nchorCtr="0">
            <a:spAutoFit/>
          </a:bodyPr>
          <a:lstStyle/>
          <a:p>
            <a:r>
              <a:rPr lang="en-US" altLang="zh-CN" sz="2400" b="1" dirty="0">
                <a:latin typeface="MV Boli" panose="02000500030200090000" pitchFamily="2" charset="0"/>
                <a:cs typeface="MV Boli" panose="02000500030200090000" pitchFamily="2" charset="0"/>
              </a:rPr>
              <a:t>Overview</a:t>
            </a:r>
            <a:endParaRPr lang="zh-CN" altLang="en-US" sz="2400" b="1"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grpSp>
        <p:nvGrpSpPr>
          <p:cNvPr id="31" name="组合 30">
            <a:extLst>
              <a:ext uri="{FF2B5EF4-FFF2-40B4-BE49-F238E27FC236}">
                <a16:creationId xmlns:a16="http://schemas.microsoft.com/office/drawing/2014/main" id="{005D93FB-48D2-4014-8FE2-25302F3E24DE}"/>
              </a:ext>
            </a:extLst>
          </p:cNvPr>
          <p:cNvGrpSpPr/>
          <p:nvPr/>
        </p:nvGrpSpPr>
        <p:grpSpPr>
          <a:xfrm>
            <a:off x="229992" y="1592913"/>
            <a:ext cx="5284329" cy="4285212"/>
            <a:chOff x="719028" y="1591233"/>
            <a:chExt cx="5284329" cy="4285212"/>
          </a:xfrm>
        </p:grpSpPr>
        <p:graphicFrame>
          <p:nvGraphicFramePr>
            <p:cNvPr id="20" name="图示 19">
              <a:extLst>
                <a:ext uri="{FF2B5EF4-FFF2-40B4-BE49-F238E27FC236}">
                  <a16:creationId xmlns:a16="http://schemas.microsoft.com/office/drawing/2014/main" id="{27F46EF0-96BF-4DEA-A486-C81F5041DB16}"/>
                </a:ext>
              </a:extLst>
            </p:cNvPr>
            <p:cNvGraphicFramePr/>
            <p:nvPr>
              <p:extLst>
                <p:ext uri="{D42A27DB-BD31-4B8C-83A1-F6EECF244321}">
                  <p14:modId xmlns:p14="http://schemas.microsoft.com/office/powerpoint/2010/main" val="162166115"/>
                </p:ext>
              </p:extLst>
            </p:nvPr>
          </p:nvGraphicFramePr>
          <p:xfrm>
            <a:off x="1964019" y="1594593"/>
            <a:ext cx="4039338" cy="428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719028" y="1591233"/>
              <a:ext cx="1241045" cy="400110"/>
              <a:chOff x="692394" y="1681461"/>
              <a:chExt cx="1241045"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41045" cy="400110"/>
              </a:xfrm>
              <a:prstGeom prst="rect">
                <a:avLst/>
              </a:prstGeom>
              <a:noFill/>
            </p:spPr>
            <p:txBody>
              <a:bodyPr wrap="none" rtlCol="0">
                <a:spAutoFit/>
              </a:bodyPr>
              <a:lstStyle/>
              <a:p>
                <a:r>
                  <a:rPr lang="en-US" altLang="zh-CN" sz="2000" b="1" dirty="0">
                    <a:latin typeface="MV Boli" panose="02000500030200090000" pitchFamily="2" charset="0"/>
                    <a:cs typeface="MV Boli" panose="02000500030200090000" pitchFamily="2" charset="0"/>
                  </a:rPr>
                  <a:t>Contents</a:t>
                </a:r>
                <a:endParaRPr lang="zh-CN" altLang="en-US" sz="2000" b="1" dirty="0">
                  <a:latin typeface="MV Boli" panose="02000500030200090000" pitchFamily="2" charset="0"/>
                  <a:cs typeface="MV Boli" panose="02000500030200090000" pitchFamily="2"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rgbClr val="CCCCFF"/>
                </a:solidFill>
              </a:ln>
            </p:spPr>
            <p:style>
              <a:lnRef idx="1">
                <a:schemeClr val="accent1"/>
              </a:lnRef>
              <a:fillRef idx="0">
                <a:schemeClr val="accent1"/>
              </a:fillRef>
              <a:effectRef idx="0">
                <a:schemeClr val="accent1"/>
              </a:effectRef>
              <a:fontRef idx="minor">
                <a:schemeClr val="tx1"/>
              </a:fontRef>
            </p:style>
          </p:cxnSp>
        </p:grp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282723" cy="400110"/>
          </a:xfrm>
          <a:prstGeom prst="rect">
            <a:avLst/>
          </a:prstGeom>
          <a:noFill/>
        </p:spPr>
        <p:txBody>
          <a:bodyPr wrap="none" rtlCol="0">
            <a:spAutoFit/>
          </a:bodyPr>
          <a:lstStyle/>
          <a:p>
            <a:r>
              <a:rPr lang="en-US" altLang="zh-CN" sz="2000" b="1" dirty="0">
                <a:latin typeface="MV Boli" panose="02000500030200090000" pitchFamily="2" charset="0"/>
                <a:cs typeface="MV Boli" panose="02000500030200090000" pitchFamily="2" charset="0"/>
              </a:rPr>
              <a:t>Keywords</a:t>
            </a:r>
            <a:endParaRPr lang="zh-CN" altLang="en-US" sz="2000" b="1" dirty="0">
              <a:latin typeface="MV Boli" panose="02000500030200090000" pitchFamily="2" charset="0"/>
              <a:cs typeface="MV Boli" panose="02000500030200090000" pitchFamily="2"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rgbClr val="CCCCFF"/>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4218821173"/>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rgbClr val="CCCC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22300">
                  <a:lnSpc>
                    <a:spcPct val="90000"/>
                  </a:lnSpc>
                  <a:spcBef>
                    <a:spcPct val="0"/>
                  </a:spcBef>
                  <a:spcAft>
                    <a:spcPct val="35000"/>
                  </a:spcAft>
                </a:pPr>
                <a:r>
                  <a:rPr lang="en-US" altLang="zh-CN" sz="1200" dirty="0">
                    <a:solidFill>
                      <a:prstClr val="black"/>
                    </a:solidFill>
                    <a:latin typeface="MV Boli" panose="02000500030200090000" pitchFamily="2" charset="0"/>
                    <a:ea typeface="等线" panose="02010600030101010101" pitchFamily="2" charset="-122"/>
                    <a:cs typeface="MV Boli" panose="02000500030200090000" pitchFamily="2" charset="0"/>
                  </a:rPr>
                  <a:t>Cut </a:t>
                </a:r>
                <a:r>
                  <a:rPr lang="en-US" altLang="zh-CN" sz="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dirty="0">
                  <a:solidFill>
                    <a:prstClr val="black"/>
                  </a:solidFill>
                  <a:latin typeface="MV Boli" panose="02000500030200090000" pitchFamily="2" charset="0"/>
                  <a:ea typeface="等线" panose="02010600030101010101" pitchFamily="2" charset="-122"/>
                  <a:cs typeface="MV Boli" panose="02000500030200090000" pitchFamily="2" charset="0"/>
                </a:endParaRPr>
              </a:p>
            </p:txBody>
          </p:sp>
        </p:grpSp>
      </p:grpSp>
      <p:sp>
        <p:nvSpPr>
          <p:cNvPr id="3" name="灯片编号占位符 2">
            <a:extLst>
              <a:ext uri="{FF2B5EF4-FFF2-40B4-BE49-F238E27FC236}">
                <a16:creationId xmlns:a16="http://schemas.microsoft.com/office/drawing/2014/main" id="{2A0E27A9-BC98-4075-A29F-10115265B80B}"/>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2</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9AB21D1A-51B0-46A1-85A5-14B749E3784A}"/>
              </a:ext>
            </a:extLst>
          </p:cNvPr>
          <p:cNvSpPr txBox="1"/>
          <p:nvPr/>
        </p:nvSpPr>
        <p:spPr>
          <a:xfrm>
            <a:off x="214904" y="1993023"/>
            <a:ext cx="1263487" cy="246221"/>
          </a:xfrm>
          <a:prstGeom prst="rect">
            <a:avLst/>
          </a:prstGeom>
          <a:noFill/>
        </p:spPr>
        <p:txBody>
          <a:bodyPr wrap="none" rtlCol="0">
            <a:spAutoFit/>
          </a:bodyPr>
          <a:lstStyle/>
          <a:p>
            <a:r>
              <a:rPr lang="en-US" altLang="zh-CN" sz="1000" dirty="0">
                <a:latin typeface="MV Boli" panose="02000500030200090000" pitchFamily="2" charset="0"/>
                <a:cs typeface="MV Boli" panose="02000500030200090000" pitchFamily="2" charset="0"/>
              </a:rPr>
              <a:t>Research methods</a:t>
            </a:r>
            <a:endParaRPr lang="zh-CN" altLang="en-US" sz="1000" dirty="0">
              <a:latin typeface="MV Boli" panose="02000500030200090000" pitchFamily="2" charset="0"/>
              <a:cs typeface="MV Boli" panose="02000500030200090000" pitchFamily="2" charset="0"/>
            </a:endParaRPr>
          </a:p>
        </p:txBody>
      </p:sp>
      <p:sp>
        <p:nvSpPr>
          <p:cNvPr id="6" name="文本框 5">
            <a:extLst>
              <a:ext uri="{FF2B5EF4-FFF2-40B4-BE49-F238E27FC236}">
                <a16:creationId xmlns:a16="http://schemas.microsoft.com/office/drawing/2014/main" id="{6913912B-817A-43EC-9131-55F36092A0EB}"/>
              </a:ext>
            </a:extLst>
          </p:cNvPr>
          <p:cNvSpPr txBox="1"/>
          <p:nvPr/>
        </p:nvSpPr>
        <p:spPr>
          <a:xfrm>
            <a:off x="6095998" y="1993023"/>
            <a:ext cx="896399" cy="246221"/>
          </a:xfrm>
          <a:prstGeom prst="rect">
            <a:avLst/>
          </a:prstGeom>
          <a:noFill/>
        </p:spPr>
        <p:txBody>
          <a:bodyPr wrap="none" rtlCol="0">
            <a:spAutoFit/>
          </a:bodyPr>
          <a:lstStyle/>
          <a:p>
            <a:r>
              <a:rPr lang="en-US" altLang="zh-CN" sz="1000" dirty="0">
                <a:latin typeface="MV Boli" panose="02000500030200090000" pitchFamily="2" charset="0"/>
                <a:cs typeface="MV Boli" panose="02000500030200090000" pitchFamily="2" charset="0"/>
              </a:rPr>
              <a:t>Prior Works</a:t>
            </a:r>
            <a:endParaRPr lang="zh-CN" altLang="en-US" sz="10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64509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3</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err="1">
                <a:solidFill>
                  <a:srgbClr val="0070C0"/>
                </a:solidFill>
                <a:latin typeface="Arial" panose="020B0604020202020204" pitchFamily="34" charset="0"/>
                <a:cs typeface="Arial" panose="020B0604020202020204" pitchFamily="34" charset="0"/>
              </a:rPr>
              <a:t>Mixup</a:t>
            </a:r>
            <a:r>
              <a:rPr lang="en-US" altLang="zh-CN" sz="1200" dirty="0">
                <a:solidFill>
                  <a:srgbClr val="0070C0"/>
                </a:solidFill>
                <a:latin typeface="Arial" panose="020B0604020202020204" pitchFamily="34" charset="0"/>
                <a:cs typeface="Arial" panose="020B0604020202020204" pitchFamily="34" charset="0"/>
              </a:rPr>
              <a:t> (</a:t>
            </a:r>
            <a:r>
              <a:rPr lang="en-US" altLang="zh-CN" sz="1200" dirty="0" err="1">
                <a:solidFill>
                  <a:srgbClr val="0070C0"/>
                </a:solidFill>
                <a:latin typeface="Arial" panose="020B0604020202020204" pitchFamily="34" charset="0"/>
                <a:cs typeface="Arial" panose="020B0604020202020204" pitchFamily="34" charset="0"/>
              </a:rPr>
              <a:t>namend</a:t>
            </a:r>
            <a:r>
              <a:rPr lang="en-US" altLang="zh-CN" sz="1200" dirty="0">
                <a:solidFill>
                  <a:srgbClr val="0070C0"/>
                </a:solidFill>
                <a:latin typeface="Arial" panose="020B0604020202020204" pitchFamily="34" charset="0"/>
                <a:cs typeface="Arial" panose="020B0604020202020204" pitchFamily="34" charset="0"/>
              </a:rPr>
              <a:t> Input </a:t>
            </a:r>
            <a:r>
              <a:rPr lang="en-US" altLang="zh-CN" sz="1200" dirty="0" err="1">
                <a:solidFill>
                  <a:srgbClr val="0070C0"/>
                </a:solidFill>
                <a:latin typeface="Arial" panose="020B0604020202020204" pitchFamily="34" charset="0"/>
                <a:cs typeface="Arial" panose="020B0604020202020204" pitchFamily="34" charset="0"/>
              </a:rPr>
              <a:t>Mixup</a:t>
            </a:r>
            <a:r>
              <a:rPr lang="en-US" altLang="zh-CN" sz="1200" dirty="0">
                <a:solidFill>
                  <a:srgbClr val="0070C0"/>
                </a:solidFill>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Contradiction between Neural networks and ERM </a:t>
            </a:r>
            <a:r>
              <a:rPr lang="en-US" altLang="zh-CN" sz="1200" dirty="0">
                <a:solidFill>
                  <a:schemeClr val="bg1">
                    <a:lumMod val="85000"/>
                  </a:schemeClr>
                </a:solidFill>
                <a:latin typeface="Arial" panose="020B0604020202020204" pitchFamily="34" charset="0"/>
                <a:cs typeface="Arial" panose="020B0604020202020204" pitchFamily="34" charset="0"/>
              </a:rPr>
              <a:t>[V. N. </a:t>
            </a:r>
            <a:r>
              <a:rPr lang="en-US" altLang="zh-CN" sz="1200" dirty="0" err="1">
                <a:solidFill>
                  <a:schemeClr val="bg1">
                    <a:lumMod val="85000"/>
                  </a:schemeClr>
                </a:solidFill>
                <a:latin typeface="Arial" panose="020B0604020202020204" pitchFamily="34" charset="0"/>
                <a:cs typeface="Arial" panose="020B0604020202020204" pitchFamily="34" charset="0"/>
              </a:rPr>
              <a:t>Vapnik</a:t>
            </a:r>
            <a:r>
              <a:rPr lang="en-US" altLang="zh-CN" sz="1200" dirty="0">
                <a:solidFill>
                  <a:schemeClr val="bg1">
                    <a:lumMod val="85000"/>
                  </a:schemeClr>
                </a:solidFill>
                <a:latin typeface="Arial" panose="020B0604020202020204" pitchFamily="34" charset="0"/>
                <a:cs typeface="Arial" panose="020B0604020202020204" pitchFamily="34" charset="0"/>
              </a:rPr>
              <a:t>. Statistical learning theory. J. Wiley, 1998.]</a:t>
            </a: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The convergence of ERM is guaranteed as long as the size of the neural network does not increase with the number of training data. </a:t>
            </a:r>
            <a:r>
              <a:rPr lang="en-US" altLang="zh-CN" sz="1200" dirty="0">
                <a:solidFill>
                  <a:schemeClr val="bg1">
                    <a:lumMod val="85000"/>
                  </a:schemeClr>
                </a:solidFill>
                <a:latin typeface="Arial" panose="020B0604020202020204" pitchFamily="34" charset="0"/>
                <a:cs typeface="Arial" panose="020B0604020202020204" pitchFamily="34" charset="0"/>
              </a:rPr>
              <a:t>[V. </a:t>
            </a:r>
            <a:r>
              <a:rPr lang="en-US" altLang="zh-CN" sz="1200" dirty="0" err="1">
                <a:solidFill>
                  <a:schemeClr val="bg1">
                    <a:lumMod val="85000"/>
                  </a:schemeClr>
                </a:solidFill>
                <a:latin typeface="Arial" panose="020B0604020202020204" pitchFamily="34" charset="0"/>
                <a:cs typeface="Arial" panose="020B0604020202020204" pitchFamily="34" charset="0"/>
              </a:rPr>
              <a:t>Vapnik</a:t>
            </a:r>
            <a:r>
              <a:rPr lang="en-US" altLang="zh-CN" sz="1200" dirty="0">
                <a:solidFill>
                  <a:schemeClr val="bg1">
                    <a:lumMod val="85000"/>
                  </a:schemeClr>
                </a:solidFill>
                <a:latin typeface="Arial" panose="020B0604020202020204" pitchFamily="34" charset="0"/>
                <a:cs typeface="Arial" panose="020B0604020202020204" pitchFamily="34" charset="0"/>
              </a:rPr>
              <a:t> and A. Y. </a:t>
            </a:r>
            <a:r>
              <a:rPr lang="en-US" altLang="zh-CN" sz="1200" dirty="0" err="1">
                <a:solidFill>
                  <a:schemeClr val="bg1">
                    <a:lumMod val="85000"/>
                  </a:schemeClr>
                </a:solidFill>
                <a:latin typeface="Arial" panose="020B0604020202020204" pitchFamily="34" charset="0"/>
                <a:cs typeface="Arial" panose="020B0604020202020204" pitchFamily="34" charset="0"/>
              </a:rPr>
              <a:t>Chervonenkis</a:t>
            </a:r>
            <a:r>
              <a:rPr lang="en-US" altLang="zh-CN" sz="1200" dirty="0">
                <a:solidFill>
                  <a:schemeClr val="bg1">
                    <a:lumMod val="85000"/>
                  </a:schemeClr>
                </a:solidFill>
                <a:latin typeface="Arial" panose="020B0604020202020204" pitchFamily="34" charset="0"/>
                <a:cs typeface="Arial" panose="020B0604020202020204" pitchFamily="34" charset="0"/>
              </a:rPr>
              <a:t>. On the uniform convergence of relative frequencies of events to their probabilities. Theory of Probability and its Applications, 1971.]</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The size of state-of-the art neural networks scales linearly with the number of training examples.</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Flaws: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ERM allows large neural networks to </a:t>
            </a:r>
            <a:r>
              <a:rPr lang="en-US" altLang="zh-CN" sz="1200" dirty="0">
                <a:solidFill>
                  <a:srgbClr val="C00000"/>
                </a:solidFill>
                <a:latin typeface="Arial" panose="020B0604020202020204" pitchFamily="34" charset="0"/>
                <a:cs typeface="Arial" panose="020B0604020202020204" pitchFamily="34" charset="0"/>
              </a:rPr>
              <a:t>memorize </a:t>
            </a:r>
            <a:r>
              <a:rPr lang="en-US" altLang="zh-CN" sz="1200" dirty="0">
                <a:latin typeface="Arial" panose="020B0604020202020204" pitchFamily="34" charset="0"/>
                <a:cs typeface="Arial" panose="020B0604020202020204" pitchFamily="34" charset="0"/>
              </a:rPr>
              <a:t>(instead of generalize from) the</a:t>
            </a:r>
            <a:r>
              <a:rPr lang="en-US" altLang="zh-CN" sz="1200" dirty="0">
                <a:solidFill>
                  <a:srgbClr val="C00000"/>
                </a:solidFill>
                <a:latin typeface="Arial" panose="020B0604020202020204" pitchFamily="34" charset="0"/>
                <a:cs typeface="Arial" panose="020B0604020202020204" pitchFamily="34" charset="0"/>
              </a:rPr>
              <a:t> training data</a:t>
            </a:r>
            <a:r>
              <a:rPr lang="en-US" altLang="zh-CN" sz="1200" dirty="0">
                <a:latin typeface="Arial" panose="020B0604020202020204" pitchFamily="34" charset="0"/>
                <a:cs typeface="Arial" panose="020B0604020202020204" pitchFamily="34" charset="0"/>
              </a:rPr>
              <a:t> even in the presence of strong regularization, or in classification problems where the labels are assigned at random. </a:t>
            </a:r>
            <a:r>
              <a:rPr lang="en-US" altLang="zh-CN" sz="1200" dirty="0">
                <a:solidFill>
                  <a:schemeClr val="bg1">
                    <a:lumMod val="85000"/>
                  </a:schemeClr>
                </a:solidFill>
                <a:latin typeface="Arial" panose="020B0604020202020204" pitchFamily="34" charset="0"/>
                <a:cs typeface="Arial" panose="020B0604020202020204" pitchFamily="34" charset="0"/>
              </a:rPr>
              <a:t>[C. Zhang, S. </a:t>
            </a:r>
            <a:r>
              <a:rPr lang="en-US" altLang="zh-CN" sz="1200" dirty="0" err="1">
                <a:solidFill>
                  <a:schemeClr val="bg1">
                    <a:lumMod val="85000"/>
                  </a:schemeClr>
                </a:solidFill>
                <a:latin typeface="Arial" panose="020B0604020202020204" pitchFamily="34" charset="0"/>
                <a:cs typeface="Arial" panose="020B0604020202020204" pitchFamily="34" charset="0"/>
              </a:rPr>
              <a:t>Bengio</a:t>
            </a:r>
            <a:r>
              <a:rPr lang="en-US" altLang="zh-CN" sz="1200" dirty="0">
                <a:solidFill>
                  <a:schemeClr val="bg1">
                    <a:lumMod val="85000"/>
                  </a:schemeClr>
                </a:solidFill>
                <a:latin typeface="Arial" panose="020B0604020202020204" pitchFamily="34" charset="0"/>
                <a:cs typeface="Arial" panose="020B0604020202020204" pitchFamily="34" charset="0"/>
              </a:rPr>
              <a:t>, M. Hardt, B. </a:t>
            </a:r>
            <a:r>
              <a:rPr lang="en-US" altLang="zh-CN" sz="1200" dirty="0" err="1">
                <a:solidFill>
                  <a:schemeClr val="bg1">
                    <a:lumMod val="85000"/>
                  </a:schemeClr>
                </a:solidFill>
                <a:latin typeface="Arial" panose="020B0604020202020204" pitchFamily="34" charset="0"/>
                <a:cs typeface="Arial" panose="020B0604020202020204" pitchFamily="34" charset="0"/>
              </a:rPr>
              <a:t>Recht</a:t>
            </a:r>
            <a:r>
              <a:rPr lang="en-US" altLang="zh-CN" sz="1200" dirty="0">
                <a:solidFill>
                  <a:schemeClr val="bg1">
                    <a:lumMod val="85000"/>
                  </a:schemeClr>
                </a:solidFill>
                <a:latin typeface="Arial" panose="020B0604020202020204" pitchFamily="34" charset="0"/>
                <a:cs typeface="Arial" panose="020B0604020202020204" pitchFamily="34" charset="0"/>
              </a:rPr>
              <a:t>, and O. </a:t>
            </a:r>
            <a:r>
              <a:rPr lang="en-US" altLang="zh-CN" sz="1200" dirty="0" err="1">
                <a:solidFill>
                  <a:schemeClr val="bg1">
                    <a:lumMod val="85000"/>
                  </a:schemeClr>
                </a:solidFill>
                <a:latin typeface="Arial" panose="020B0604020202020204" pitchFamily="34" charset="0"/>
                <a:cs typeface="Arial" panose="020B0604020202020204" pitchFamily="34" charset="0"/>
              </a:rPr>
              <a:t>Vinyals</a:t>
            </a:r>
            <a:r>
              <a:rPr lang="en-US" altLang="zh-CN" sz="1200" dirty="0">
                <a:solidFill>
                  <a:schemeClr val="bg1">
                    <a:lumMod val="85000"/>
                  </a:schemeClr>
                </a:solidFill>
                <a:latin typeface="Arial" panose="020B0604020202020204" pitchFamily="34" charset="0"/>
                <a:cs typeface="Arial" panose="020B0604020202020204" pitchFamily="34" charset="0"/>
              </a:rPr>
              <a:t>. Understanding deep learning requires rethinking generalization. ICLR, 2017.]</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Neural networks trained with ERM </a:t>
            </a:r>
            <a:r>
              <a:rPr lang="en-US" altLang="zh-CN" sz="1200" dirty="0">
                <a:solidFill>
                  <a:srgbClr val="C00000"/>
                </a:solidFill>
                <a:latin typeface="Arial" panose="020B0604020202020204" pitchFamily="34" charset="0"/>
                <a:cs typeface="Arial" panose="020B0604020202020204" pitchFamily="34" charset="0"/>
              </a:rPr>
              <a:t>change predictions drastically </a:t>
            </a:r>
            <a:r>
              <a:rPr lang="en-US" altLang="zh-CN" sz="1200" dirty="0">
                <a:latin typeface="Arial" panose="020B0604020202020204" pitchFamily="34" charset="0"/>
                <a:cs typeface="Arial" panose="020B0604020202020204" pitchFamily="34" charset="0"/>
              </a:rPr>
              <a:t>when evaluated </a:t>
            </a:r>
            <a:r>
              <a:rPr lang="en-US" altLang="zh-CN" sz="1200" dirty="0">
                <a:solidFill>
                  <a:srgbClr val="C00000"/>
                </a:solidFill>
                <a:latin typeface="Arial" panose="020B0604020202020204" pitchFamily="34" charset="0"/>
                <a:cs typeface="Arial" panose="020B0604020202020204" pitchFamily="34" charset="0"/>
              </a:rPr>
              <a:t>on examples outside the training distribution</a:t>
            </a:r>
            <a:r>
              <a:rPr lang="en-US" altLang="zh-CN" sz="1200" dirty="0">
                <a:latin typeface="Arial" panose="020B0604020202020204" pitchFamily="34" charset="0"/>
                <a:cs typeface="Arial" panose="020B0604020202020204" pitchFamily="34" charset="0"/>
              </a:rPr>
              <a:t>, also known as adversarial examples. </a:t>
            </a:r>
            <a:r>
              <a:rPr lang="en-US" altLang="zh-CN" sz="1200" dirty="0">
                <a:solidFill>
                  <a:schemeClr val="bg1">
                    <a:lumMod val="85000"/>
                  </a:schemeClr>
                </a:solidFill>
                <a:latin typeface="Arial" panose="020B0604020202020204" pitchFamily="34" charset="0"/>
                <a:cs typeface="Arial" panose="020B0604020202020204" pitchFamily="34" charset="0"/>
              </a:rPr>
              <a:t>[C. </a:t>
            </a:r>
            <a:r>
              <a:rPr lang="en-US" altLang="zh-CN" sz="1200" dirty="0" err="1">
                <a:solidFill>
                  <a:schemeClr val="bg1">
                    <a:lumMod val="85000"/>
                  </a:schemeClr>
                </a:solidFill>
                <a:latin typeface="Arial" panose="020B0604020202020204" pitchFamily="34" charset="0"/>
                <a:cs typeface="Arial" panose="020B0604020202020204" pitchFamily="34" charset="0"/>
              </a:rPr>
              <a:t>Szegedy</a:t>
            </a:r>
            <a:r>
              <a:rPr lang="en-US" altLang="zh-CN" sz="1200" dirty="0">
                <a:solidFill>
                  <a:schemeClr val="bg1">
                    <a:lumMod val="85000"/>
                  </a:schemeClr>
                </a:solidFill>
                <a:latin typeface="Arial" panose="020B0604020202020204" pitchFamily="34" charset="0"/>
                <a:cs typeface="Arial" panose="020B0604020202020204" pitchFamily="34" charset="0"/>
              </a:rPr>
              <a:t>, W. Zaremba, I. </a:t>
            </a:r>
            <a:r>
              <a:rPr lang="en-US" altLang="zh-CN" sz="1200" dirty="0" err="1">
                <a:solidFill>
                  <a:schemeClr val="bg1">
                    <a:lumMod val="85000"/>
                  </a:schemeClr>
                </a:solidFill>
                <a:latin typeface="Arial" panose="020B0604020202020204" pitchFamily="34" charset="0"/>
                <a:cs typeface="Arial" panose="020B0604020202020204" pitchFamily="34" charset="0"/>
              </a:rPr>
              <a:t>Sutskever</a:t>
            </a:r>
            <a:r>
              <a:rPr lang="en-US" altLang="zh-CN" sz="1200" dirty="0">
                <a:solidFill>
                  <a:schemeClr val="bg1">
                    <a:lumMod val="85000"/>
                  </a:schemeClr>
                </a:solidFill>
                <a:latin typeface="Arial" panose="020B0604020202020204" pitchFamily="34" charset="0"/>
                <a:cs typeface="Arial" panose="020B0604020202020204" pitchFamily="34" charset="0"/>
              </a:rPr>
              <a:t>, J. Bruna, D. Erhan, I. J. Goodfellow, and R. Fergus. Intriguing properties of neural networks. ICLR, 2014.]</a:t>
            </a:r>
          </a:p>
        </p:txBody>
      </p:sp>
      <p:sp>
        <p:nvSpPr>
          <p:cNvPr id="8" name="文本框 7">
            <a:extLst>
              <a:ext uri="{FF2B5EF4-FFF2-40B4-BE49-F238E27FC236}">
                <a16:creationId xmlns:a16="http://schemas.microsoft.com/office/drawing/2014/main" id="{4DAA0CF8-B89D-428E-AF0C-5705ED4E7744}"/>
              </a:ext>
            </a:extLst>
          </p:cNvPr>
          <p:cNvSpPr txBox="1"/>
          <p:nvPr/>
        </p:nvSpPr>
        <p:spPr>
          <a:xfrm>
            <a:off x="6095998" y="976201"/>
            <a:ext cx="5945076" cy="5135188"/>
          </a:xfrm>
          <a:prstGeom prst="rect">
            <a:avLst/>
          </a:prstGeom>
          <a:noFill/>
        </p:spPr>
        <p:txBody>
          <a:bodyPr wrap="square">
            <a:spAutoFit/>
          </a:bodyPr>
          <a:lstStyle/>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Data augmentation </a:t>
            </a:r>
            <a:r>
              <a:rPr lang="en-US" altLang="zh-CN" sz="1200" dirty="0">
                <a:solidFill>
                  <a:schemeClr val="bg1">
                    <a:lumMod val="85000"/>
                  </a:schemeClr>
                </a:solidFill>
                <a:latin typeface="Arial" panose="020B0604020202020204" pitchFamily="34" charset="0"/>
                <a:cs typeface="Arial" panose="020B0604020202020204" pitchFamily="34" charset="0"/>
              </a:rPr>
              <a:t>[P. Simard, Y. </a:t>
            </a:r>
            <a:r>
              <a:rPr lang="en-US" altLang="zh-CN" sz="1200" dirty="0" err="1">
                <a:solidFill>
                  <a:schemeClr val="bg1">
                    <a:lumMod val="85000"/>
                  </a:schemeClr>
                </a:solidFill>
                <a:latin typeface="Arial" panose="020B0604020202020204" pitchFamily="34" charset="0"/>
                <a:cs typeface="Arial" panose="020B0604020202020204" pitchFamily="34" charset="0"/>
              </a:rPr>
              <a:t>LeCun</a:t>
            </a:r>
            <a:r>
              <a:rPr lang="en-US" altLang="zh-CN" sz="1200" dirty="0">
                <a:solidFill>
                  <a:schemeClr val="bg1">
                    <a:lumMod val="85000"/>
                  </a:schemeClr>
                </a:solidFill>
                <a:latin typeface="Arial" panose="020B0604020202020204" pitchFamily="34" charset="0"/>
                <a:cs typeface="Arial" panose="020B0604020202020204" pitchFamily="34" charset="0"/>
              </a:rPr>
              <a:t>, J. </a:t>
            </a:r>
            <a:r>
              <a:rPr lang="en-US" altLang="zh-CN" sz="1200" dirty="0" err="1">
                <a:solidFill>
                  <a:schemeClr val="bg1">
                    <a:lumMod val="85000"/>
                  </a:schemeClr>
                </a:solidFill>
                <a:latin typeface="Arial" panose="020B0604020202020204" pitchFamily="34" charset="0"/>
                <a:cs typeface="Arial" panose="020B0604020202020204" pitchFamily="34" charset="0"/>
              </a:rPr>
              <a:t>Denker</a:t>
            </a:r>
            <a:r>
              <a:rPr lang="en-US" altLang="zh-CN" sz="1200" dirty="0">
                <a:solidFill>
                  <a:schemeClr val="bg1">
                    <a:lumMod val="85000"/>
                  </a:schemeClr>
                </a:solidFill>
                <a:latin typeface="Arial" panose="020B0604020202020204" pitchFamily="34" charset="0"/>
                <a:cs typeface="Arial" panose="020B0604020202020204" pitchFamily="34" charset="0"/>
              </a:rPr>
              <a:t>, and B. </a:t>
            </a:r>
            <a:r>
              <a:rPr lang="en-US" altLang="zh-CN" sz="1200" dirty="0" err="1">
                <a:solidFill>
                  <a:schemeClr val="bg1">
                    <a:lumMod val="85000"/>
                  </a:schemeClr>
                </a:solidFill>
                <a:latin typeface="Arial" panose="020B0604020202020204" pitchFamily="34" charset="0"/>
                <a:cs typeface="Arial" panose="020B0604020202020204" pitchFamily="34" charset="0"/>
              </a:rPr>
              <a:t>Victorri</a:t>
            </a:r>
            <a:r>
              <a:rPr lang="en-US" altLang="zh-CN" sz="1200" dirty="0">
                <a:solidFill>
                  <a:schemeClr val="bg1">
                    <a:lumMod val="85000"/>
                  </a:schemeClr>
                </a:solidFill>
                <a:latin typeface="Arial" panose="020B0604020202020204" pitchFamily="34" charset="0"/>
                <a:cs typeface="Arial" panose="020B0604020202020204" pitchFamily="34" charset="0"/>
              </a:rPr>
              <a:t>. Transformation invariance in pattern recognition tangent distance and tangent propagation. Neural networks: tricks of the trade, 1998.]</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VRM </a:t>
            </a:r>
            <a:r>
              <a:rPr lang="en-US" altLang="zh-CN" sz="1200" dirty="0">
                <a:solidFill>
                  <a:schemeClr val="bg1">
                    <a:lumMod val="85000"/>
                  </a:schemeClr>
                </a:solidFill>
                <a:latin typeface="Arial" panose="020B0604020202020204" pitchFamily="34" charset="0"/>
                <a:cs typeface="Arial" panose="020B0604020202020204" pitchFamily="34" charset="0"/>
              </a:rPr>
              <a:t>[O. Chapelle, J. Weston, L. </a:t>
            </a:r>
            <a:r>
              <a:rPr lang="en-US" altLang="zh-CN" sz="1200" dirty="0" err="1">
                <a:solidFill>
                  <a:schemeClr val="bg1">
                    <a:lumMod val="85000"/>
                  </a:schemeClr>
                </a:solidFill>
                <a:latin typeface="Arial" panose="020B0604020202020204" pitchFamily="34" charset="0"/>
                <a:cs typeface="Arial" panose="020B0604020202020204" pitchFamily="34" charset="0"/>
              </a:rPr>
              <a:t>Bottou</a:t>
            </a:r>
            <a:r>
              <a:rPr lang="en-US" altLang="zh-CN" sz="1200" dirty="0">
                <a:solidFill>
                  <a:schemeClr val="bg1">
                    <a:lumMod val="85000"/>
                  </a:schemeClr>
                </a:solidFill>
                <a:latin typeface="Arial" panose="020B0604020202020204" pitchFamily="34" charset="0"/>
                <a:cs typeface="Arial" panose="020B0604020202020204" pitchFamily="34" charset="0"/>
              </a:rPr>
              <a:t>, and V. </a:t>
            </a:r>
            <a:r>
              <a:rPr lang="en-US" altLang="zh-CN" sz="1200" dirty="0" err="1">
                <a:solidFill>
                  <a:schemeClr val="bg1">
                    <a:lumMod val="85000"/>
                  </a:schemeClr>
                </a:solidFill>
                <a:latin typeface="Arial" panose="020B0604020202020204" pitchFamily="34" charset="0"/>
                <a:cs typeface="Arial" panose="020B0604020202020204" pitchFamily="34" charset="0"/>
              </a:rPr>
              <a:t>Vapnik</a:t>
            </a:r>
            <a:r>
              <a:rPr lang="en-US" altLang="zh-CN" sz="1200" dirty="0">
                <a:solidFill>
                  <a:schemeClr val="bg1">
                    <a:lumMod val="85000"/>
                  </a:schemeClr>
                </a:solidFill>
                <a:latin typeface="Arial" panose="020B0604020202020204" pitchFamily="34" charset="0"/>
                <a:cs typeface="Arial" panose="020B0604020202020204" pitchFamily="34" charset="0"/>
              </a:rPr>
              <a:t>. Vicinal risk minimization. NIPS, 2000.]</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 VRM, Human knowledge is required to describe a vicinity around each example in the training data.</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Additional </a:t>
            </a:r>
            <a:r>
              <a:rPr lang="en-US" altLang="zh-CN" sz="1200" b="1" dirty="0">
                <a:latin typeface="Arial" panose="020B0604020202020204" pitchFamily="34" charset="0"/>
                <a:cs typeface="Arial" panose="020B0604020202020204" pitchFamily="34" charset="0"/>
              </a:rPr>
              <a:t>virtual examples </a:t>
            </a:r>
            <a:r>
              <a:rPr lang="en-US" altLang="zh-CN" sz="1200" dirty="0">
                <a:latin typeface="Arial" panose="020B0604020202020204" pitchFamily="34" charset="0"/>
                <a:cs typeface="Arial" panose="020B0604020202020204" pitchFamily="34" charset="0"/>
              </a:rPr>
              <a:t>can be drawn from the </a:t>
            </a:r>
            <a:r>
              <a:rPr lang="en-US" altLang="zh-CN" sz="1200" b="1" dirty="0">
                <a:latin typeface="Arial" panose="020B0604020202020204" pitchFamily="34" charset="0"/>
                <a:cs typeface="Arial" panose="020B0604020202020204" pitchFamily="34" charset="0"/>
              </a:rPr>
              <a:t>vicinity distribution </a:t>
            </a:r>
            <a:r>
              <a:rPr lang="en-US" altLang="zh-CN" sz="1200" dirty="0">
                <a:latin typeface="Arial" panose="020B0604020202020204" pitchFamily="34" charset="0"/>
                <a:cs typeface="Arial" panose="020B0604020202020204" pitchFamily="34" charset="0"/>
              </a:rPr>
              <a:t>of the training examples to </a:t>
            </a:r>
            <a:r>
              <a:rPr lang="en-US" altLang="zh-CN" sz="1200" b="1" dirty="0">
                <a:latin typeface="Arial" panose="020B0604020202020204" pitchFamily="34" charset="0"/>
                <a:cs typeface="Arial" panose="020B0604020202020204" pitchFamily="34" charset="0"/>
              </a:rPr>
              <a:t>enlarge the support of the training distribution</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Flaws: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Procedure is dataset-dependent, and thus </a:t>
            </a:r>
            <a:r>
              <a:rPr lang="en-US" altLang="zh-CN" sz="1200" dirty="0">
                <a:solidFill>
                  <a:srgbClr val="C00000"/>
                </a:solidFill>
                <a:latin typeface="Arial" panose="020B0604020202020204" pitchFamily="34" charset="0"/>
                <a:cs typeface="Arial" panose="020B0604020202020204" pitchFamily="34" charset="0"/>
              </a:rPr>
              <a:t>requires the use of expert knowledge</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Data augmentation assumes that the examples in the vicinity share the same class, and </a:t>
            </a:r>
            <a:r>
              <a:rPr lang="en-US" altLang="zh-CN" sz="1200" dirty="0">
                <a:solidFill>
                  <a:srgbClr val="C00000"/>
                </a:solidFill>
                <a:latin typeface="Arial" panose="020B0604020202020204" pitchFamily="34" charset="0"/>
                <a:cs typeface="Arial" panose="020B0604020202020204" pitchFamily="34" charset="0"/>
              </a:rPr>
              <a:t>does not model the vicinity relation across examples of different classes</a:t>
            </a:r>
            <a:r>
              <a:rPr lang="en-US" altLang="zh-CN" sz="1200" dirty="0">
                <a:latin typeface="Arial" panose="020B0604020202020204" pitchFamily="34" charset="0"/>
                <a:cs typeface="Arial" panose="020B0604020202020204" pitchFamily="34" charset="0"/>
              </a:rPr>
              <a:t>.</a:t>
            </a:r>
          </a:p>
          <a:p>
            <a:pPr algn="just">
              <a:lnSpc>
                <a:spcPts val="2200"/>
              </a:lnSpc>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Arial" panose="020B0604020202020204" pitchFamily="34" charset="0"/>
              <a:buChar char="•"/>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F7D18A99-3437-4CAA-B0F9-AF921D35B4FC}"/>
              </a:ext>
            </a:extLst>
          </p:cNvPr>
          <p:cNvSpPr txBox="1"/>
          <p:nvPr/>
        </p:nvSpPr>
        <p:spPr>
          <a:xfrm>
            <a:off x="6096005" y="5025328"/>
            <a:ext cx="5945069" cy="1467518"/>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Use data argumentation method to forget training data and guarantee robust prediction performance on examples outside the training distribution.</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Improve VRM without requirement of expert knowledge and model the vicinity relation across examples of different classes.    </a:t>
            </a:r>
            <a:endParaRPr lang="zh-CN" altLang="en-US" sz="12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B3F5477C-5B28-4A3D-A236-0C1A2EAA37F1}"/>
              </a:ext>
            </a:extLst>
          </p:cNvPr>
          <p:cNvPicPr>
            <a:picLocks noChangeAspect="1"/>
          </p:cNvPicPr>
          <p:nvPr/>
        </p:nvPicPr>
        <p:blipFill>
          <a:blip r:embed="rId2"/>
          <a:stretch>
            <a:fillRect/>
          </a:stretch>
        </p:blipFill>
        <p:spPr>
          <a:xfrm>
            <a:off x="6095998" y="622502"/>
            <a:ext cx="5945076" cy="353673"/>
          </a:xfrm>
          <a:prstGeom prst="rect">
            <a:avLst/>
          </a:prstGeom>
        </p:spPr>
      </p:pic>
    </p:spTree>
    <p:extLst>
      <p:ext uri="{BB962C8B-B14F-4D97-AF65-F5344CB8AC3E}">
        <p14:creationId xmlns:p14="http://schemas.microsoft.com/office/powerpoint/2010/main" val="291424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4</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Manifold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DNN</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Flaws: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deep learning systems quickly degrade in performance as the distributions of training and testing data differ slightly from each other. provide incorrect and confident predictions when evaluated on slightly different test examples, including distribution shifts, outliers, and adversarial examples.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Deep learning systems are being deployed in settings where data may be subject to distributional shifts. </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decision boundary</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Flaws: decision boundary </a:t>
            </a:r>
            <a:r>
              <a:rPr lang="en-US" altLang="zh-CN" sz="1200" dirty="0">
                <a:solidFill>
                  <a:srgbClr val="C00000"/>
                </a:solidFill>
                <a:latin typeface="Arial" panose="020B0604020202020204" pitchFamily="34" charset="0"/>
                <a:cs typeface="Arial" panose="020B0604020202020204" pitchFamily="34" charset="0"/>
              </a:rPr>
              <a:t>is sharp and close to the data</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hidden representations and </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Flaws:</a:t>
            </a:r>
            <a:r>
              <a:rPr lang="en-US" altLang="zh-CN" sz="1200" b="1" dirty="0">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majority of the hidden representation space corresponds to high confidence predictions</a:t>
            </a:r>
            <a:r>
              <a:rPr lang="en-US" altLang="zh-CN" sz="1200" dirty="0">
                <a:latin typeface="Arial" panose="020B0604020202020204" pitchFamily="34" charset="0"/>
                <a:cs typeface="Arial" panose="020B0604020202020204" pitchFamily="34" charset="0"/>
              </a:rPr>
              <a:t>, both on and off of the data manifold.</a:t>
            </a:r>
          </a:p>
          <a:p>
            <a:pPr marL="241200" indent="-241200" algn="just">
              <a:lnSpc>
                <a:spcPts val="22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Word Embedding study</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king − man + woman ≈ queen</a:t>
            </a:r>
          </a:p>
          <a:p>
            <a:pPr marL="241200" indent="-241200" algn="just">
              <a:lnSpc>
                <a:spcPts val="2200"/>
              </a:lnSpc>
              <a:buFont typeface="+mj-ea"/>
              <a:buAutoNum type="circleNumDbPlain"/>
            </a:pPr>
            <a:r>
              <a:rPr lang="en-US" altLang="zh-CN" sz="1200" b="1" dirty="0">
                <a:latin typeface="Arial" panose="020B0604020202020204" pitchFamily="34" charset="0"/>
                <a:cs typeface="Arial" panose="020B0604020202020204" pitchFamily="34" charset="0"/>
              </a:rPr>
              <a:t>interpolations</a:t>
            </a:r>
            <a:r>
              <a:rPr lang="en-US" altLang="zh-CN" sz="1200" dirty="0">
                <a:latin typeface="Arial" panose="020B0604020202020204" pitchFamily="34" charset="0"/>
                <a:cs typeface="Arial" panose="020B0604020202020204" pitchFamily="34" charset="0"/>
              </a:rPr>
              <a:t> are an effective way of combining factors </a:t>
            </a:r>
            <a:r>
              <a:rPr lang="en-US" altLang="zh-CN" sz="1200" dirty="0">
                <a:solidFill>
                  <a:schemeClr val="bg1">
                    <a:lumMod val="75000"/>
                  </a:schemeClr>
                </a:solidFill>
                <a:latin typeface="Arial" panose="020B0604020202020204" pitchFamily="34" charset="0"/>
                <a:cs typeface="Arial" panose="020B0604020202020204" pitchFamily="34" charset="0"/>
              </a:rPr>
              <a:t>[</a:t>
            </a:r>
            <a:r>
              <a:rPr lang="en-US" altLang="zh-CN" sz="1200" dirty="0" err="1">
                <a:solidFill>
                  <a:schemeClr val="bg1">
                    <a:lumMod val="75000"/>
                  </a:schemeClr>
                </a:solidFill>
                <a:latin typeface="Arial" panose="020B0604020202020204" pitchFamily="34" charset="0"/>
                <a:cs typeface="Arial" panose="020B0604020202020204" pitchFamily="34" charset="0"/>
              </a:rPr>
              <a:t>Mikolov</a:t>
            </a:r>
            <a:r>
              <a:rPr lang="en-US" altLang="zh-CN" sz="1200" dirty="0">
                <a:solidFill>
                  <a:schemeClr val="bg1">
                    <a:lumMod val="75000"/>
                  </a:schemeClr>
                </a:solidFill>
                <a:latin typeface="Arial" panose="020B0604020202020204" pitchFamily="34" charset="0"/>
                <a:cs typeface="Arial" panose="020B0604020202020204" pitchFamily="34" charset="0"/>
              </a:rPr>
              <a:t>, T., Chen, K., </a:t>
            </a:r>
            <a:r>
              <a:rPr lang="en-US" altLang="zh-CN" sz="1200" dirty="0" err="1">
                <a:solidFill>
                  <a:schemeClr val="bg1">
                    <a:lumMod val="75000"/>
                  </a:schemeClr>
                </a:solidFill>
                <a:latin typeface="Arial" panose="020B0604020202020204" pitchFamily="34" charset="0"/>
                <a:cs typeface="Arial" panose="020B0604020202020204" pitchFamily="34" charset="0"/>
              </a:rPr>
              <a:t>Corrado</a:t>
            </a:r>
            <a:r>
              <a:rPr lang="en-US" altLang="zh-CN" sz="1200" dirty="0">
                <a:solidFill>
                  <a:schemeClr val="bg1">
                    <a:lumMod val="75000"/>
                  </a:schemeClr>
                </a:solidFill>
                <a:latin typeface="Arial" panose="020B0604020202020204" pitchFamily="34" charset="0"/>
                <a:cs typeface="Arial" panose="020B0604020202020204" pitchFamily="34" charset="0"/>
              </a:rPr>
              <a:t>, G., and Dean, J. Efficient estimation of word representations in vector space. In International Conference on Learning Representations, 2013.]</a:t>
            </a:r>
          </a:p>
        </p:txBody>
      </p:sp>
      <p:sp>
        <p:nvSpPr>
          <p:cNvPr id="8" name="文本框 7">
            <a:extLst>
              <a:ext uri="{FF2B5EF4-FFF2-40B4-BE49-F238E27FC236}">
                <a16:creationId xmlns:a16="http://schemas.microsoft.com/office/drawing/2014/main" id="{4DAA0CF8-B89D-428E-AF0C-5705ED4E7744}"/>
              </a:ext>
            </a:extLst>
          </p:cNvPr>
          <p:cNvSpPr txBox="1"/>
          <p:nvPr/>
        </p:nvSpPr>
        <p:spPr>
          <a:xfrm>
            <a:off x="6095998" y="976201"/>
            <a:ext cx="5945076" cy="903261"/>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high-level representations are often low-dimensional and useful </a:t>
            </a:r>
            <a:r>
              <a:rPr lang="en-US" altLang="zh-CN" sz="1200" b="1" dirty="0">
                <a:latin typeface="Arial" panose="020B0604020202020204" pitchFamily="34" charset="0"/>
                <a:cs typeface="Arial" panose="020B0604020202020204" pitchFamily="34" charset="0"/>
              </a:rPr>
              <a:t>to linear classifiers</a:t>
            </a:r>
            <a:r>
              <a:rPr lang="en-US" altLang="zh-CN" sz="1200" dirty="0">
                <a:latin typeface="Arial" panose="020B0604020202020204" pitchFamily="34" charset="0"/>
                <a:cs typeface="Arial" panose="020B0604020202020204" pitchFamily="34" charset="0"/>
              </a:rPr>
              <a:t>, </a:t>
            </a:r>
            <a:r>
              <a:rPr lang="en-US" altLang="zh-CN" sz="1200" b="1" dirty="0">
                <a:latin typeface="Arial" panose="020B0604020202020204" pitchFamily="34" charset="0"/>
                <a:cs typeface="Arial" panose="020B0604020202020204" pitchFamily="34" charset="0"/>
              </a:rPr>
              <a:t>linear interpolations </a:t>
            </a:r>
            <a:r>
              <a:rPr lang="en-US" altLang="zh-CN" sz="1200" dirty="0">
                <a:latin typeface="Arial" panose="020B0604020202020204" pitchFamily="34" charset="0"/>
                <a:cs typeface="Arial" panose="020B0604020202020204" pitchFamily="34" charset="0"/>
              </a:rPr>
              <a:t>of hidden representations should explore meaningful regions of the feature space effectively.</a:t>
            </a:r>
          </a:p>
        </p:txBody>
      </p:sp>
      <p:sp>
        <p:nvSpPr>
          <p:cNvPr id="9" name="文本框 8">
            <a:extLst>
              <a:ext uri="{FF2B5EF4-FFF2-40B4-BE49-F238E27FC236}">
                <a16:creationId xmlns:a16="http://schemas.microsoft.com/office/drawing/2014/main" id="{31A528B9-80F9-4FD9-9AE3-934F2BB92F62}"/>
              </a:ext>
            </a:extLst>
          </p:cNvPr>
          <p:cNvSpPr txBox="1"/>
          <p:nvPr/>
        </p:nvSpPr>
        <p:spPr>
          <a:xfrm>
            <a:off x="6095998" y="2047769"/>
            <a:ext cx="5945069" cy="903261"/>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Smooth decision</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Reduce the prediction confidence of hidden representation of Out-of-Manifold data  </a:t>
            </a:r>
          </a:p>
        </p:txBody>
      </p:sp>
      <p:sp>
        <p:nvSpPr>
          <p:cNvPr id="14" name="文本框 13">
            <a:extLst>
              <a:ext uri="{FF2B5EF4-FFF2-40B4-BE49-F238E27FC236}">
                <a16:creationId xmlns:a16="http://schemas.microsoft.com/office/drawing/2014/main" id="{72005748-9D58-43C6-9360-896225A42B26}"/>
              </a:ext>
            </a:extLst>
          </p:cNvPr>
          <p:cNvSpPr txBox="1"/>
          <p:nvPr/>
        </p:nvSpPr>
        <p:spPr>
          <a:xfrm>
            <a:off x="6095998" y="3142824"/>
            <a:ext cx="5945076" cy="1467518"/>
          </a:xfrm>
          <a:prstGeom prst="rect">
            <a:avLst/>
          </a:prstGeom>
          <a:noFill/>
        </p:spPr>
        <p:txBody>
          <a:bodyPr wrap="square">
            <a:spAutoFit/>
          </a:bodyPr>
          <a:lstStyle/>
          <a:p>
            <a:pPr marL="171450" indent="-17145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Solution: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This is a </a:t>
            </a:r>
            <a:r>
              <a:rPr lang="en-US" altLang="zh-CN" sz="1200" b="1" dirty="0" err="1">
                <a:latin typeface="Arial" panose="020B0604020202020204" pitchFamily="34" charset="0"/>
                <a:cs typeface="Arial" panose="020B0604020202020204" pitchFamily="34" charset="0"/>
              </a:rPr>
              <a:t>regularizer</a:t>
            </a:r>
            <a:r>
              <a:rPr lang="en-US" altLang="zh-CN" sz="1200" dirty="0">
                <a:latin typeface="Arial" panose="020B0604020202020204" pitchFamily="34" charset="0"/>
                <a:cs typeface="Arial" panose="020B0604020202020204" pitchFamily="34" charset="0"/>
              </a:rPr>
              <a:t> / learning principle.</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use linear combinations of hidden representations of data</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perform the same linear interpolation in the associated pair of one-hot labels, leading to mixed examples with soft targets.</a:t>
            </a:r>
          </a:p>
        </p:txBody>
      </p:sp>
      <p:pic>
        <p:nvPicPr>
          <p:cNvPr id="19" name="图片 18">
            <a:extLst>
              <a:ext uri="{FF2B5EF4-FFF2-40B4-BE49-F238E27FC236}">
                <a16:creationId xmlns:a16="http://schemas.microsoft.com/office/drawing/2014/main" id="{082DE005-4981-4437-A434-ECC7ED1E0405}"/>
              </a:ext>
            </a:extLst>
          </p:cNvPr>
          <p:cNvPicPr>
            <a:picLocks noChangeAspect="1"/>
          </p:cNvPicPr>
          <p:nvPr/>
        </p:nvPicPr>
        <p:blipFill>
          <a:blip r:embed="rId3"/>
          <a:stretch>
            <a:fillRect/>
          </a:stretch>
        </p:blipFill>
        <p:spPr>
          <a:xfrm>
            <a:off x="6095998" y="4827516"/>
            <a:ext cx="1689717" cy="1665330"/>
          </a:xfrm>
          <a:prstGeom prst="rect">
            <a:avLst/>
          </a:prstGeom>
        </p:spPr>
      </p:pic>
      <p:sp>
        <p:nvSpPr>
          <p:cNvPr id="21" name="文本框 20">
            <a:extLst>
              <a:ext uri="{FF2B5EF4-FFF2-40B4-BE49-F238E27FC236}">
                <a16:creationId xmlns:a16="http://schemas.microsoft.com/office/drawing/2014/main" id="{0008726D-9595-4301-AD68-5E587B9A96B7}"/>
              </a:ext>
            </a:extLst>
          </p:cNvPr>
          <p:cNvSpPr txBox="1"/>
          <p:nvPr/>
        </p:nvSpPr>
        <p:spPr>
          <a:xfrm>
            <a:off x="8318092" y="4827516"/>
            <a:ext cx="2369559" cy="339004"/>
          </a:xfrm>
          <a:prstGeom prst="rect">
            <a:avLst/>
          </a:prstGeom>
          <a:noFill/>
        </p:spPr>
        <p:txBody>
          <a:bodyPr wrap="none" rtlCol="0">
            <a:spAutoFit/>
          </a:bodyPr>
          <a:lstStyle/>
          <a:p>
            <a:pPr marL="171450" indent="-17145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What is linear interpolations ?</a:t>
            </a:r>
            <a:endParaRPr lang="zh-CN" altLang="en-US" sz="1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D07638D9-7051-44EE-9328-E212DEC85DDF}"/>
                  </a:ext>
                </a:extLst>
              </p:cNvPr>
              <p:cNvSpPr txBox="1"/>
              <p:nvPr/>
            </p:nvSpPr>
            <p:spPr>
              <a:xfrm>
                <a:off x="8031975" y="5211091"/>
                <a:ext cx="2067815" cy="381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000" i="1" smtClean="0">
                              <a:latin typeface="Cambria Math" panose="02040503050406030204" pitchFamily="18" charset="0"/>
                              <a:cs typeface="Arial" panose="020B0604020202020204" pitchFamily="34" charset="0"/>
                            </a:rPr>
                          </m:ctrlPr>
                        </m:fPr>
                        <m:num>
                          <m:r>
                            <a:rPr lang="en-US" altLang="zh-CN" sz="1000" b="0" i="1" smtClean="0">
                              <a:latin typeface="Cambria Math" panose="02040503050406030204" pitchFamily="18" charset="0"/>
                              <a:cs typeface="Arial" panose="020B0604020202020204" pitchFamily="34" charset="0"/>
                            </a:rPr>
                            <m:t>𝑦</m:t>
                          </m:r>
                          <m:r>
                            <a:rPr lang="en-US" altLang="zh-CN" sz="1000" b="0" i="1" smtClean="0">
                              <a:latin typeface="Cambria Math" panose="02040503050406030204" pitchFamily="18" charset="0"/>
                              <a:cs typeface="Arial" panose="020B0604020202020204" pitchFamily="34" charset="0"/>
                            </a:rPr>
                            <m:t>−</m:t>
                          </m:r>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𝑦</m:t>
                              </m:r>
                            </m:e>
                            <m:sub>
                              <m:r>
                                <a:rPr lang="en-US" altLang="zh-CN" sz="1000" b="0" i="1" smtClean="0">
                                  <a:latin typeface="Cambria Math" panose="02040503050406030204" pitchFamily="18" charset="0"/>
                                  <a:cs typeface="Arial" panose="020B0604020202020204" pitchFamily="34" charset="0"/>
                                </a:rPr>
                                <m:t>0</m:t>
                              </m:r>
                            </m:sub>
                          </m:sSub>
                        </m:num>
                        <m:den>
                          <m:r>
                            <a:rPr lang="en-US" altLang="zh-CN" sz="1000" b="0" i="1" smtClean="0">
                              <a:latin typeface="Cambria Math" panose="02040503050406030204" pitchFamily="18" charset="0"/>
                              <a:cs typeface="Arial" panose="020B0604020202020204" pitchFamily="34" charset="0"/>
                            </a:rPr>
                            <m:t>𝑥</m:t>
                          </m:r>
                          <m:r>
                            <a:rPr lang="en-US" altLang="zh-CN" sz="1000" b="0" i="1" smtClean="0">
                              <a:latin typeface="Cambria Math" panose="02040503050406030204" pitchFamily="18" charset="0"/>
                              <a:cs typeface="Arial" panose="020B0604020202020204" pitchFamily="34" charset="0"/>
                            </a:rPr>
                            <m:t>−</m:t>
                          </m:r>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𝑥</m:t>
                              </m:r>
                            </m:e>
                            <m:sub>
                              <m:r>
                                <a:rPr lang="en-US" altLang="zh-CN" sz="1000" i="1">
                                  <a:latin typeface="Cambria Math" panose="02040503050406030204" pitchFamily="18" charset="0"/>
                                  <a:cs typeface="Arial" panose="020B0604020202020204" pitchFamily="34" charset="0"/>
                                </a:rPr>
                                <m:t>0</m:t>
                              </m:r>
                            </m:sub>
                          </m:sSub>
                        </m:den>
                      </m:f>
                      <m:r>
                        <a:rPr lang="en-US" altLang="zh-CN" sz="1000" b="0" i="1" smtClean="0">
                          <a:latin typeface="Cambria Math" panose="02040503050406030204" pitchFamily="18" charset="0"/>
                          <a:cs typeface="Arial" panose="020B0604020202020204" pitchFamily="34" charset="0"/>
                        </a:rPr>
                        <m:t>=</m:t>
                      </m:r>
                      <m:f>
                        <m:fPr>
                          <m:ctrlPr>
                            <a:rPr lang="en-US" altLang="zh-CN" sz="1000" i="1">
                              <a:latin typeface="Cambria Math" panose="02040503050406030204" pitchFamily="18" charset="0"/>
                              <a:cs typeface="Arial" panose="020B0604020202020204" pitchFamily="34" charset="0"/>
                            </a:rPr>
                          </m:ctrlPr>
                        </m:fPr>
                        <m:num>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𝑦</m:t>
                              </m:r>
                            </m:e>
                            <m:sub>
                              <m:r>
                                <a:rPr lang="en-US" altLang="zh-CN" sz="1000" b="0" i="1" smtClean="0">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num>
                        <m:den>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𝑥</m:t>
                              </m:r>
                            </m:e>
                            <m:sub>
                              <m:r>
                                <a:rPr lang="en-US" altLang="zh-CN" sz="1000" b="0" i="1" smtClean="0">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𝑥</m:t>
                              </m:r>
                            </m:e>
                            <m:sub>
                              <m:r>
                                <a:rPr lang="en-US" altLang="zh-CN" sz="1000" i="1">
                                  <a:latin typeface="Cambria Math" panose="02040503050406030204" pitchFamily="18" charset="0"/>
                                  <a:cs typeface="Arial" panose="020B0604020202020204" pitchFamily="34" charset="0"/>
                                </a:rPr>
                                <m:t>0</m:t>
                              </m:r>
                            </m:sub>
                          </m:sSub>
                        </m:den>
                      </m:f>
                    </m:oMath>
                  </m:oMathPara>
                </a14:m>
                <a:endParaRPr lang="zh-CN" altLang="en-US" sz="1000" dirty="0"/>
              </a:p>
            </p:txBody>
          </p:sp>
        </mc:Choice>
        <mc:Fallback xmlns="">
          <p:sp>
            <p:nvSpPr>
              <p:cNvPr id="24" name="文本框 23">
                <a:extLst>
                  <a:ext uri="{FF2B5EF4-FFF2-40B4-BE49-F238E27FC236}">
                    <a16:creationId xmlns:a16="http://schemas.microsoft.com/office/drawing/2014/main" id="{D07638D9-7051-44EE-9328-E212DEC85DDF}"/>
                  </a:ext>
                </a:extLst>
              </p:cNvPr>
              <p:cNvSpPr txBox="1">
                <a:spLocks noRot="1" noChangeAspect="1" noMove="1" noResize="1" noEditPoints="1" noAdjustHandles="1" noChangeArrowheads="1" noChangeShapeType="1" noTextEdit="1"/>
              </p:cNvSpPr>
              <p:nvPr/>
            </p:nvSpPr>
            <p:spPr>
              <a:xfrm>
                <a:off x="8031975" y="5211091"/>
                <a:ext cx="2067815" cy="3819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F2C6A86-230B-4361-B63C-E588B941F687}"/>
                  </a:ext>
                </a:extLst>
              </p:cNvPr>
              <p:cNvSpPr txBox="1"/>
              <p:nvPr/>
            </p:nvSpPr>
            <p:spPr>
              <a:xfrm>
                <a:off x="8285540" y="5588028"/>
                <a:ext cx="1847634" cy="382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CN" sz="1000" i="1" smtClean="0">
                              <a:latin typeface="Cambria Math" panose="02040503050406030204" pitchFamily="18" charset="0"/>
                              <a:cs typeface="Arial" panose="020B0604020202020204" pitchFamily="34" charset="0"/>
                            </a:rPr>
                          </m:ctrlPr>
                        </m:fPr>
                        <m:num>
                          <m:r>
                            <a:rPr lang="en-US" altLang="zh-CN" sz="1000" b="0" i="1" smtClean="0">
                              <a:latin typeface="Cambria Math" panose="02040503050406030204" pitchFamily="18" charset="0"/>
                              <a:cs typeface="Arial" panose="020B0604020202020204" pitchFamily="34" charset="0"/>
                            </a:rPr>
                            <m:t>𝑦</m:t>
                          </m:r>
                          <m:r>
                            <a:rPr lang="en-US" altLang="zh-CN" sz="1000" b="0" i="1" smtClean="0">
                              <a:latin typeface="Cambria Math" panose="02040503050406030204" pitchFamily="18" charset="0"/>
                              <a:cs typeface="Arial" panose="020B0604020202020204" pitchFamily="34" charset="0"/>
                            </a:rPr>
                            <m:t>−</m:t>
                          </m:r>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𝑦</m:t>
                              </m:r>
                            </m:e>
                            <m:sub>
                              <m:r>
                                <a:rPr lang="en-US" altLang="zh-CN" sz="1000" b="0" i="1" smtClean="0">
                                  <a:latin typeface="Cambria Math" panose="02040503050406030204" pitchFamily="18" charset="0"/>
                                  <a:cs typeface="Arial" panose="020B0604020202020204" pitchFamily="34" charset="0"/>
                                </a:rPr>
                                <m:t>0</m:t>
                              </m:r>
                            </m:sub>
                          </m:sSub>
                        </m:num>
                        <m:den>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den>
                      </m:f>
                      <m:r>
                        <a:rPr lang="en-US" altLang="zh-CN" sz="1000" b="0" i="1" smtClean="0">
                          <a:latin typeface="Cambria Math" panose="02040503050406030204" pitchFamily="18" charset="0"/>
                          <a:cs typeface="Arial" panose="020B0604020202020204" pitchFamily="34" charset="0"/>
                        </a:rPr>
                        <m:t>=</m:t>
                      </m:r>
                      <m:f>
                        <m:fPr>
                          <m:ctrlPr>
                            <a:rPr lang="en-US" altLang="zh-CN" sz="1000" i="1">
                              <a:latin typeface="Cambria Math" panose="02040503050406030204" pitchFamily="18" charset="0"/>
                              <a:cs typeface="Arial" panose="020B0604020202020204" pitchFamily="34" charset="0"/>
                            </a:rPr>
                          </m:ctrlPr>
                        </m:fPr>
                        <m:num>
                          <m:r>
                            <a:rPr lang="en-US" altLang="zh-CN" sz="1000" i="1">
                              <a:latin typeface="Cambria Math" panose="02040503050406030204" pitchFamily="18" charset="0"/>
                              <a:cs typeface="Arial" panose="020B0604020202020204" pitchFamily="34" charset="0"/>
                            </a:rPr>
                            <m:t>𝑥</m:t>
                          </m:r>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𝑥</m:t>
                              </m:r>
                            </m:e>
                            <m:sub>
                              <m:r>
                                <a:rPr lang="en-US" altLang="zh-CN" sz="1000" i="1">
                                  <a:latin typeface="Cambria Math" panose="02040503050406030204" pitchFamily="18" charset="0"/>
                                  <a:cs typeface="Arial" panose="020B0604020202020204" pitchFamily="34" charset="0"/>
                                </a:rPr>
                                <m:t>0</m:t>
                              </m:r>
                            </m:sub>
                          </m:sSub>
                        </m:num>
                        <m:den>
                          <m:sSub>
                            <m:sSubPr>
                              <m:ctrlPr>
                                <a:rPr lang="en-US" altLang="zh-CN" sz="1000" i="1" smtClean="0">
                                  <a:latin typeface="Cambria Math" panose="02040503050406030204" pitchFamily="18" charset="0"/>
                                  <a:cs typeface="Arial" panose="020B0604020202020204" pitchFamily="34" charset="0"/>
                                </a:rPr>
                              </m:ctrlPr>
                            </m:sSubPr>
                            <m:e>
                              <m:r>
                                <a:rPr lang="en-US" altLang="zh-CN" sz="1000" b="0" i="1" smtClean="0">
                                  <a:latin typeface="Cambria Math" panose="02040503050406030204" pitchFamily="18" charset="0"/>
                                  <a:cs typeface="Arial" panose="020B0604020202020204" pitchFamily="34" charset="0"/>
                                </a:rPr>
                                <m:t>𝑥</m:t>
                              </m:r>
                            </m:e>
                            <m:sub>
                              <m:r>
                                <a:rPr lang="en-US" altLang="zh-CN" sz="1000" b="0" i="1" smtClean="0">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𝑥</m:t>
                              </m:r>
                            </m:e>
                            <m:sub>
                              <m:r>
                                <a:rPr lang="en-US" altLang="zh-CN" sz="1000" i="1">
                                  <a:latin typeface="Cambria Math" panose="02040503050406030204" pitchFamily="18" charset="0"/>
                                  <a:cs typeface="Arial" panose="020B0604020202020204" pitchFamily="34" charset="0"/>
                                </a:rPr>
                                <m:t>0</m:t>
                              </m:r>
                            </m:sub>
                          </m:sSub>
                        </m:den>
                      </m:f>
                      <m:r>
                        <a:rPr lang="en-US" altLang="zh-CN" sz="1000" b="0" i="1" smtClean="0">
                          <a:latin typeface="Cambria Math" panose="02040503050406030204" pitchFamily="18" charset="0"/>
                          <a:cs typeface="Arial" panose="020B0604020202020204" pitchFamily="34" charset="0"/>
                        </a:rPr>
                        <m:t>=</m:t>
                      </m:r>
                      <m:r>
                        <a:rPr lang="en-US" altLang="zh-CN" sz="1000" b="0" i="1" smtClean="0">
                          <a:latin typeface="Cambria Math" panose="02040503050406030204" pitchFamily="18" charset="0"/>
                          <a:cs typeface="Arial" panose="020B0604020202020204" pitchFamily="34" charset="0"/>
                        </a:rPr>
                        <m:t>𝑘</m:t>
                      </m:r>
                    </m:oMath>
                  </m:oMathPara>
                </a14:m>
                <a:endParaRPr lang="zh-CN" altLang="en-US" sz="1000" dirty="0"/>
              </a:p>
            </p:txBody>
          </p:sp>
        </mc:Choice>
        <mc:Fallback xmlns="">
          <p:sp>
            <p:nvSpPr>
              <p:cNvPr id="23" name="文本框 22">
                <a:extLst>
                  <a:ext uri="{FF2B5EF4-FFF2-40B4-BE49-F238E27FC236}">
                    <a16:creationId xmlns:a16="http://schemas.microsoft.com/office/drawing/2014/main" id="{6F2C6A86-230B-4361-B63C-E588B941F687}"/>
                  </a:ext>
                </a:extLst>
              </p:cNvPr>
              <p:cNvSpPr txBox="1">
                <a:spLocks noRot="1" noChangeAspect="1" noMove="1" noResize="1" noEditPoints="1" noAdjustHandles="1" noChangeArrowheads="1" noChangeShapeType="1" noTextEdit="1"/>
              </p:cNvSpPr>
              <p:nvPr/>
            </p:nvSpPr>
            <p:spPr>
              <a:xfrm>
                <a:off x="8285540" y="5588028"/>
                <a:ext cx="1847634" cy="3822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4D58A5A-4717-496A-A3B1-CC0B013D2561}"/>
                  </a:ext>
                </a:extLst>
              </p:cNvPr>
              <p:cNvSpPr txBox="1"/>
              <p:nvPr/>
            </p:nvSpPr>
            <p:spPr>
              <a:xfrm>
                <a:off x="8231470" y="5952314"/>
                <a:ext cx="1847634"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000" i="1" smtClean="0">
                          <a:latin typeface="Cambria Math" panose="02040503050406030204" pitchFamily="18" charset="0"/>
                          <a:cs typeface="Arial" panose="020B0604020202020204" pitchFamily="34" charset="0"/>
                        </a:rPr>
                        <m:t>𝑦</m:t>
                      </m:r>
                      <m:r>
                        <a:rPr lang="en-US" altLang="zh-CN" sz="1000" i="1" smtClean="0">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r>
                        <a:rPr lang="en-US" altLang="zh-CN" sz="1000" b="0" i="1" smtClean="0">
                          <a:latin typeface="Cambria Math" panose="02040503050406030204" pitchFamily="18" charset="0"/>
                          <a:cs typeface="Arial" panose="020B0604020202020204" pitchFamily="34" charset="0"/>
                        </a:rPr>
                        <m:t>=</m:t>
                      </m:r>
                      <m:r>
                        <a:rPr lang="en-US" altLang="zh-CN" sz="1000" b="0" i="1" smtClean="0">
                          <a:latin typeface="Cambria Math" panose="02040503050406030204" pitchFamily="18" charset="0"/>
                          <a:cs typeface="Arial" panose="020B0604020202020204" pitchFamily="34" charset="0"/>
                        </a:rPr>
                        <m:t>𝑘</m:t>
                      </m:r>
                      <m:d>
                        <m:dPr>
                          <m:ctrlPr>
                            <a:rPr lang="en-US" altLang="zh-CN" sz="1000" b="0" i="1" smtClean="0">
                              <a:latin typeface="Cambria Math" panose="02040503050406030204" pitchFamily="18" charset="0"/>
                              <a:cs typeface="Arial" panose="020B0604020202020204" pitchFamily="34" charset="0"/>
                            </a:rPr>
                          </m:ctrlPr>
                        </m:dPr>
                        <m:e>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e>
                      </m:d>
                    </m:oMath>
                  </m:oMathPara>
                </a14:m>
                <a:endParaRPr lang="zh-CN" altLang="en-US" sz="1000" dirty="0"/>
              </a:p>
            </p:txBody>
          </p:sp>
        </mc:Choice>
        <mc:Fallback xmlns="">
          <p:sp>
            <p:nvSpPr>
              <p:cNvPr id="26" name="文本框 25">
                <a:extLst>
                  <a:ext uri="{FF2B5EF4-FFF2-40B4-BE49-F238E27FC236}">
                    <a16:creationId xmlns:a16="http://schemas.microsoft.com/office/drawing/2014/main" id="{24D58A5A-4717-496A-A3B1-CC0B013D2561}"/>
                  </a:ext>
                </a:extLst>
              </p:cNvPr>
              <p:cNvSpPr txBox="1">
                <a:spLocks noRot="1" noChangeAspect="1" noMove="1" noResize="1" noEditPoints="1" noAdjustHandles="1" noChangeArrowheads="1" noChangeShapeType="1" noTextEdit="1"/>
              </p:cNvSpPr>
              <p:nvPr/>
            </p:nvSpPr>
            <p:spPr>
              <a:xfrm>
                <a:off x="8231470" y="5952314"/>
                <a:ext cx="1847634" cy="24622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22285-3D1E-4FD1-99E1-E186D17F5293}"/>
                  </a:ext>
                </a:extLst>
              </p:cNvPr>
              <p:cNvSpPr txBox="1"/>
              <p:nvPr/>
            </p:nvSpPr>
            <p:spPr>
              <a:xfrm>
                <a:off x="8501963" y="6193804"/>
                <a:ext cx="2369559" cy="2462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000" i="1" smtClean="0">
                          <a:latin typeface="Cambria Math" panose="02040503050406030204" pitchFamily="18" charset="0"/>
                          <a:cs typeface="Arial" panose="020B0604020202020204" pitchFamily="34" charset="0"/>
                        </a:rPr>
                        <m:t>𝑦</m:t>
                      </m:r>
                      <m:r>
                        <a:rPr lang="en-US" altLang="zh-CN" sz="1000" b="0" i="1" smtClean="0">
                          <a:latin typeface="Cambria Math" panose="02040503050406030204" pitchFamily="18" charset="0"/>
                          <a:cs typeface="Arial" panose="020B0604020202020204" pitchFamily="34" charset="0"/>
                        </a:rPr>
                        <m:t>=</m:t>
                      </m:r>
                      <m:r>
                        <a:rPr lang="en-US" altLang="zh-CN" sz="1000" b="0" i="1" smtClean="0">
                          <a:latin typeface="Cambria Math" panose="02040503050406030204" pitchFamily="18" charset="0"/>
                          <a:cs typeface="Arial" panose="020B0604020202020204" pitchFamily="34" charset="0"/>
                        </a:rPr>
                        <m:t>𝑘</m:t>
                      </m:r>
                      <m:d>
                        <m:dPr>
                          <m:ctrlPr>
                            <a:rPr lang="en-US" altLang="zh-CN" sz="1000" b="0" i="1" smtClean="0">
                              <a:latin typeface="Cambria Math" panose="02040503050406030204" pitchFamily="18" charset="0"/>
                              <a:cs typeface="Arial" panose="020B0604020202020204" pitchFamily="34" charset="0"/>
                            </a:rPr>
                          </m:ctrlPr>
                        </m:dPr>
                        <m:e>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1</m:t>
                              </m:r>
                            </m:sub>
                          </m:sSub>
                          <m:r>
                            <a:rPr lang="en-US" altLang="zh-CN" sz="1000" i="1">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e>
                      </m:d>
                      <m:r>
                        <a:rPr lang="en-US" altLang="zh-CN" sz="1000" b="0" i="1" smtClean="0">
                          <a:latin typeface="Cambria Math" panose="02040503050406030204" pitchFamily="18" charset="0"/>
                          <a:cs typeface="Arial" panose="020B0604020202020204" pitchFamily="34" charset="0"/>
                        </a:rPr>
                        <m:t>+</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r>
                        <a:rPr lang="en-US" altLang="zh-CN" sz="1000" b="0" i="1" smtClean="0">
                          <a:latin typeface="Cambria Math" panose="02040503050406030204" pitchFamily="18" charset="0"/>
                          <a:cs typeface="Arial" panose="020B0604020202020204" pitchFamily="34" charset="0"/>
                        </a:rPr>
                        <m:t>=</m:t>
                      </m:r>
                      <m:d>
                        <m:dPr>
                          <m:ctrlPr>
                            <a:rPr lang="en-US" altLang="zh-CN" sz="1000" b="0" i="1" smtClean="0">
                              <a:latin typeface="Cambria Math" panose="02040503050406030204" pitchFamily="18" charset="0"/>
                              <a:cs typeface="Arial" panose="020B0604020202020204" pitchFamily="34" charset="0"/>
                            </a:rPr>
                          </m:ctrlPr>
                        </m:dPr>
                        <m:e>
                          <m:r>
                            <a:rPr lang="en-US" altLang="zh-CN" sz="1000" b="0" i="1" smtClean="0">
                              <a:latin typeface="Cambria Math" panose="02040503050406030204" pitchFamily="18" charset="0"/>
                              <a:cs typeface="Arial" panose="020B0604020202020204" pitchFamily="34" charset="0"/>
                            </a:rPr>
                            <m:t>1−</m:t>
                          </m:r>
                          <m:r>
                            <a:rPr lang="en-US" altLang="zh-CN" sz="1000" b="0" i="1" smtClean="0">
                              <a:latin typeface="Cambria Math" panose="02040503050406030204" pitchFamily="18" charset="0"/>
                              <a:cs typeface="Arial" panose="020B0604020202020204" pitchFamily="34" charset="0"/>
                            </a:rPr>
                            <m:t>𝑘</m:t>
                          </m:r>
                        </m:e>
                      </m:d>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0</m:t>
                          </m:r>
                        </m:sub>
                      </m:sSub>
                      <m:r>
                        <a:rPr lang="en-US" altLang="zh-CN" sz="1000" b="0" i="1" smtClean="0">
                          <a:latin typeface="Cambria Math" panose="02040503050406030204" pitchFamily="18" charset="0"/>
                          <a:cs typeface="Arial" panose="020B0604020202020204" pitchFamily="34" charset="0"/>
                        </a:rPr>
                        <m:t>+</m:t>
                      </m:r>
                      <m:r>
                        <a:rPr lang="en-US" altLang="zh-CN" sz="1000" b="0" i="1" smtClean="0">
                          <a:latin typeface="Cambria Math" panose="02040503050406030204" pitchFamily="18" charset="0"/>
                          <a:cs typeface="Arial" panose="020B0604020202020204" pitchFamily="34" charset="0"/>
                        </a:rPr>
                        <m:t>𝑘</m:t>
                      </m:r>
                      <m:sSub>
                        <m:sSubPr>
                          <m:ctrlPr>
                            <a:rPr lang="en-US" altLang="zh-CN" sz="1000" i="1">
                              <a:latin typeface="Cambria Math" panose="02040503050406030204" pitchFamily="18" charset="0"/>
                              <a:cs typeface="Arial" panose="020B0604020202020204" pitchFamily="34" charset="0"/>
                            </a:rPr>
                          </m:ctrlPr>
                        </m:sSubPr>
                        <m:e>
                          <m:r>
                            <a:rPr lang="en-US" altLang="zh-CN" sz="1000" i="1">
                              <a:latin typeface="Cambria Math" panose="02040503050406030204" pitchFamily="18" charset="0"/>
                              <a:cs typeface="Arial" panose="020B0604020202020204" pitchFamily="34" charset="0"/>
                            </a:rPr>
                            <m:t>𝑦</m:t>
                          </m:r>
                        </m:e>
                        <m:sub>
                          <m:r>
                            <a:rPr lang="en-US" altLang="zh-CN" sz="1000" i="1">
                              <a:latin typeface="Cambria Math" panose="02040503050406030204" pitchFamily="18" charset="0"/>
                              <a:cs typeface="Arial" panose="020B0604020202020204" pitchFamily="34" charset="0"/>
                            </a:rPr>
                            <m:t>1</m:t>
                          </m:r>
                        </m:sub>
                      </m:sSub>
                    </m:oMath>
                  </m:oMathPara>
                </a14:m>
                <a:endParaRPr lang="zh-CN" altLang="en-US" sz="1000" dirty="0"/>
              </a:p>
            </p:txBody>
          </p:sp>
        </mc:Choice>
        <mc:Fallback xmlns="">
          <p:sp>
            <p:nvSpPr>
              <p:cNvPr id="29" name="文本框 28">
                <a:extLst>
                  <a:ext uri="{FF2B5EF4-FFF2-40B4-BE49-F238E27FC236}">
                    <a16:creationId xmlns:a16="http://schemas.microsoft.com/office/drawing/2014/main" id="{7DC22285-3D1E-4FD1-99E1-E186D17F5293}"/>
                  </a:ext>
                </a:extLst>
              </p:cNvPr>
              <p:cNvSpPr txBox="1">
                <a:spLocks noRot="1" noChangeAspect="1" noMove="1" noResize="1" noEditPoints="1" noAdjustHandles="1" noChangeArrowheads="1" noChangeShapeType="1" noTextEdit="1"/>
              </p:cNvSpPr>
              <p:nvPr/>
            </p:nvSpPr>
            <p:spPr>
              <a:xfrm>
                <a:off x="8501963" y="6193804"/>
                <a:ext cx="2369559" cy="246221"/>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870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5</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4853060"/>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Adaptive </a:t>
            </a:r>
            <a:r>
              <a:rPr lang="en-US" altLang="zh-CN" sz="1200" dirty="0" err="1">
                <a:solidFill>
                  <a:srgbClr val="0070C0"/>
                </a:solidFill>
                <a:latin typeface="Arial" panose="020B0604020202020204" pitchFamily="34" charset="0"/>
                <a:cs typeface="Arial" panose="020B0604020202020204" pitchFamily="34" charset="0"/>
              </a:rPr>
              <a:t>Mixup</a:t>
            </a:r>
            <a:r>
              <a:rPr lang="en-US" altLang="zh-CN" sz="1200" dirty="0">
                <a:solidFill>
                  <a:srgbClr val="0070C0"/>
                </a:solidFill>
                <a:latin typeface="Arial" panose="020B0604020202020204" pitchFamily="34" charset="0"/>
                <a:cs typeface="Arial" panose="020B0604020202020204" pitchFamily="34" charset="0"/>
              </a:rPr>
              <a:t> (adaptive version of </a:t>
            </a:r>
            <a:r>
              <a:rPr lang="en-US" altLang="zh-CN" sz="1200" dirty="0" err="1">
                <a:solidFill>
                  <a:srgbClr val="0070C0"/>
                </a:solidFill>
                <a:latin typeface="Arial" panose="020B0604020202020204" pitchFamily="34" charset="0"/>
                <a:cs typeface="Arial" panose="020B0604020202020204" pitchFamily="34" charset="0"/>
              </a:rPr>
              <a:t>MixUp</a:t>
            </a:r>
            <a:r>
              <a:rPr lang="en-US" altLang="zh-CN" sz="1200" dirty="0">
                <a:solidFill>
                  <a:srgbClr val="0070C0"/>
                </a:solidFill>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Lack explanation of </a:t>
            </a:r>
            <a:r>
              <a:rPr lang="en-US" altLang="zh-CN" sz="1200" b="1" dirty="0" err="1">
                <a:latin typeface="Arial" panose="020B0604020202020204" pitchFamily="34" charset="0"/>
                <a:cs typeface="Arial" panose="020B0604020202020204" pitchFamily="34" charset="0"/>
              </a:rPr>
              <a:t>Mixup</a:t>
            </a:r>
            <a:endParaRPr lang="en-US" altLang="zh-CN" sz="1200" b="1"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is primarily established empirically.</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its working and effectiveness have </a:t>
            </a:r>
            <a:r>
              <a:rPr lang="en-US" altLang="zh-CN" sz="1200" dirty="0">
                <a:solidFill>
                  <a:srgbClr val="C00000"/>
                </a:solidFill>
                <a:latin typeface="Arial" panose="020B0604020202020204" pitchFamily="34" charset="0"/>
                <a:cs typeface="Arial" panose="020B0604020202020204" pitchFamily="34" charset="0"/>
              </a:rPr>
              <a:t>not been explained</a:t>
            </a:r>
            <a:r>
              <a:rPr lang="en-US" altLang="zh-CN" sz="1200" dirty="0">
                <a:latin typeface="Arial" panose="020B0604020202020204" pitchFamily="34" charset="0"/>
                <a:cs typeface="Arial" panose="020B0604020202020204" pitchFamily="34" charset="0"/>
              </a:rPr>
              <a:t> in any depth.</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limitation of </a:t>
            </a:r>
            <a:r>
              <a:rPr lang="en-US" altLang="zh-CN" sz="1200" b="1" dirty="0" err="1">
                <a:latin typeface="Arial" panose="020B0604020202020204" pitchFamily="34" charset="0"/>
                <a:cs typeface="Arial" panose="020B0604020202020204" pitchFamily="34" charset="0"/>
              </a:rPr>
              <a:t>MixUp</a:t>
            </a:r>
            <a:endParaRPr lang="en-US" altLang="zh-CN" sz="1200" b="1"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manifold intrusion</a:t>
            </a:r>
            <a:r>
              <a:rPr lang="zh-CN" altLang="en-US" sz="1200" dirty="0">
                <a:latin typeface="Arial" panose="020B0604020202020204" pitchFamily="34" charset="0"/>
                <a:cs typeface="Arial" panose="020B0604020202020204" pitchFamily="34" charset="0"/>
              </a:rPr>
              <a:t>：</a:t>
            </a:r>
            <a:r>
              <a:rPr lang="en-US" altLang="zh-CN" sz="1200" dirty="0">
                <a:solidFill>
                  <a:srgbClr val="C00000"/>
                </a:solidFill>
                <a:latin typeface="Arial" panose="020B0604020202020204" pitchFamily="34" charset="0"/>
                <a:cs typeface="Arial" panose="020B0604020202020204" pitchFamily="34" charset="0"/>
              </a:rPr>
              <a:t>under-fitting </a:t>
            </a:r>
            <a:r>
              <a:rPr lang="en-US" altLang="zh-CN" sz="1200" dirty="0">
                <a:latin typeface="Arial" panose="020B0604020202020204" pitchFamily="34" charset="0"/>
                <a:cs typeface="Arial" panose="020B0604020202020204" pitchFamily="34" charset="0"/>
              </a:rPr>
              <a:t>resulting from conflicts between the synthetic labels of the mixed-up examples and the labels of original training data.</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parameters controlling the generation of mixing policies are </a:t>
            </a:r>
            <a:r>
              <a:rPr lang="en-US" altLang="zh-CN" sz="1200" dirty="0">
                <a:solidFill>
                  <a:srgbClr val="C00000"/>
                </a:solidFill>
                <a:latin typeface="Arial" panose="020B0604020202020204" pitchFamily="34" charset="0"/>
                <a:cs typeface="Arial" panose="020B0604020202020204" pitchFamily="34" charset="0"/>
              </a:rPr>
              <a:t>not sufficiently fine-tuned</a:t>
            </a:r>
            <a:r>
              <a:rPr lang="en-US" altLang="zh-CN" sz="1200" dirty="0">
                <a:latin typeface="Arial" panose="020B0604020202020204" pitchFamily="34" charset="0"/>
                <a:cs typeface="Arial" panose="020B0604020202020204" pitchFamily="34" charset="0"/>
              </a:rPr>
              <a:t> on the training data. The mixing (i.e., interpolation) policies in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are controlled by a global hyper-parameter α, which needs to be tuned by trial and error on the data set.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makes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r>
              <a:rPr lang="en-US" altLang="zh-CN" sz="1200" dirty="0">
                <a:solidFill>
                  <a:srgbClr val="C00000"/>
                </a:solidFill>
                <a:latin typeface="Arial" panose="020B0604020202020204" pitchFamily="34" charset="0"/>
                <a:cs typeface="Arial" panose="020B0604020202020204" pitchFamily="34" charset="0"/>
              </a:rPr>
              <a:t>inconvenient to use</a:t>
            </a:r>
            <a:r>
              <a:rPr lang="en-US" altLang="zh-CN" sz="1200" dirty="0">
                <a:latin typeface="Arial" panose="020B0604020202020204" pitchFamily="34" charset="0"/>
                <a:cs typeface="Arial" panose="020B0604020202020204" pitchFamily="34" charset="0"/>
              </a:rPr>
              <a:t>. It’s </a:t>
            </a:r>
            <a:r>
              <a:rPr lang="en-US" altLang="zh-CN" sz="1200" dirty="0">
                <a:solidFill>
                  <a:srgbClr val="C00000"/>
                </a:solidFill>
                <a:latin typeface="Arial" panose="020B0604020202020204" pitchFamily="34" charset="0"/>
                <a:cs typeface="Arial" panose="020B0604020202020204" pitchFamily="34" charset="0"/>
              </a:rPr>
              <a:t>not clear </a:t>
            </a:r>
            <a:r>
              <a:rPr lang="en-US" altLang="zh-CN" sz="1200" dirty="0">
                <a:latin typeface="Arial" panose="020B0604020202020204" pitchFamily="34" charset="0"/>
                <a:cs typeface="Arial" panose="020B0604020202020204" pitchFamily="34" charset="0"/>
              </a:rPr>
              <a:t>that what role such a parameter controls and how to tune it properly.</a:t>
            </a: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algn="just">
              <a:lnSpc>
                <a:spcPts val="2200"/>
              </a:lnSpc>
            </a:pPr>
            <a:endParaRPr lang="en-US" altLang="zh-CN" sz="12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4DAA0CF8-B89D-428E-AF0C-5705ED4E7744}"/>
              </a:ext>
            </a:extLst>
          </p:cNvPr>
          <p:cNvSpPr txBox="1"/>
          <p:nvPr/>
        </p:nvSpPr>
        <p:spPr>
          <a:xfrm>
            <a:off x="6095998" y="976201"/>
            <a:ext cx="5945076" cy="5699445"/>
          </a:xfrm>
          <a:prstGeom prst="rect">
            <a:avLst/>
          </a:prstGeom>
          <a:noFill/>
        </p:spPr>
        <p:txBody>
          <a:bodyPr wrap="square">
            <a:spAutoFit/>
          </a:bodyPr>
          <a:lstStyle/>
          <a:p>
            <a:pPr marL="241200" indent="-241200" algn="just">
              <a:lnSpc>
                <a:spcPts val="2200"/>
              </a:lnSpc>
              <a:buFont typeface="Wingdings" panose="05000000000000000000" pitchFamily="2" charset="2"/>
              <a:buChar char="p"/>
            </a:pPr>
            <a:r>
              <a:rPr lang="en-US" altLang="zh-CN" sz="1200" b="1">
                <a:latin typeface="Arial" panose="020B0604020202020204" pitchFamily="34" charset="0"/>
                <a:cs typeface="Arial" panose="020B0604020202020204" pitchFamily="34" charset="0"/>
              </a:rPr>
              <a:t>Regularization  schemes</a:t>
            </a:r>
            <a:endParaRPr lang="en-US" altLang="zh-CN" sz="1200" b="1" dirty="0">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data-independent regularization: imposes constraints on the model by penalizing various forms of the norm of the network parameters, without exploiting the distribution of data.</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weight decay </a:t>
            </a:r>
            <a:r>
              <a:rPr lang="en-US" altLang="zh-CN" sz="1200" dirty="0">
                <a:solidFill>
                  <a:schemeClr val="bg1">
                    <a:lumMod val="75000"/>
                  </a:schemeClr>
                </a:solidFill>
                <a:latin typeface="Arial" panose="020B0604020202020204" pitchFamily="34" charset="0"/>
                <a:cs typeface="Arial" panose="020B0604020202020204" pitchFamily="34" charset="0"/>
              </a:rPr>
              <a:t>[Hanson, S. J., and Pratt, L. Y. 1988. Comparing biases for minimal network construction with back-propagation. In NIPS1988, 177–185.]</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dropout </a:t>
            </a:r>
            <a:r>
              <a:rPr lang="en-US" altLang="zh-CN" sz="1200" dirty="0">
                <a:solidFill>
                  <a:schemeClr val="bg1">
                    <a:lumMod val="75000"/>
                  </a:schemeClr>
                </a:solidFill>
                <a:latin typeface="Arial" panose="020B0604020202020204" pitchFamily="34" charset="0"/>
                <a:cs typeface="Arial" panose="020B0604020202020204" pitchFamily="34" charset="0"/>
              </a:rPr>
              <a:t>[Srivastava, N.; Hinton, G.; </a:t>
            </a:r>
            <a:r>
              <a:rPr lang="en-US" altLang="zh-CN" sz="1200" dirty="0" err="1">
                <a:solidFill>
                  <a:schemeClr val="bg1">
                    <a:lumMod val="75000"/>
                  </a:schemeClr>
                </a:solidFill>
                <a:latin typeface="Arial" panose="020B0604020202020204" pitchFamily="34" charset="0"/>
                <a:cs typeface="Arial" panose="020B0604020202020204" pitchFamily="34" charset="0"/>
              </a:rPr>
              <a:t>Krizhevsky</a:t>
            </a:r>
            <a:r>
              <a:rPr lang="en-US" altLang="zh-CN" sz="1200" dirty="0">
                <a:solidFill>
                  <a:schemeClr val="bg1">
                    <a:lumMod val="75000"/>
                  </a:schemeClr>
                </a:solidFill>
                <a:latin typeface="Arial" panose="020B0604020202020204" pitchFamily="34" charset="0"/>
                <a:cs typeface="Arial" panose="020B0604020202020204" pitchFamily="34" charset="0"/>
              </a:rPr>
              <a:t>, A.; </a:t>
            </a:r>
            <a:r>
              <a:rPr lang="en-US" altLang="zh-CN" sz="1200" dirty="0" err="1">
                <a:solidFill>
                  <a:schemeClr val="bg1">
                    <a:lumMod val="75000"/>
                  </a:schemeClr>
                </a:solidFill>
                <a:latin typeface="Arial" panose="020B0604020202020204" pitchFamily="34" charset="0"/>
                <a:cs typeface="Arial" panose="020B0604020202020204" pitchFamily="34" charset="0"/>
              </a:rPr>
              <a:t>Sutskever</a:t>
            </a:r>
            <a:r>
              <a:rPr lang="en-US" altLang="zh-CN" sz="1200" dirty="0">
                <a:solidFill>
                  <a:schemeClr val="bg1">
                    <a:lumMod val="75000"/>
                  </a:schemeClr>
                </a:solidFill>
                <a:latin typeface="Arial" panose="020B0604020202020204" pitchFamily="34" charset="0"/>
                <a:cs typeface="Arial" panose="020B0604020202020204" pitchFamily="34" charset="0"/>
              </a:rPr>
              <a:t>, I.; and </a:t>
            </a:r>
            <a:r>
              <a:rPr lang="en-US" altLang="zh-CN" sz="1200" dirty="0" err="1">
                <a:solidFill>
                  <a:schemeClr val="bg1">
                    <a:lumMod val="75000"/>
                  </a:schemeClr>
                </a:solidFill>
                <a:latin typeface="Arial" panose="020B0604020202020204" pitchFamily="34" charset="0"/>
                <a:cs typeface="Arial" panose="020B0604020202020204" pitchFamily="34" charset="0"/>
              </a:rPr>
              <a:t>Salakhutdinov</a:t>
            </a:r>
            <a:r>
              <a:rPr lang="en-US" altLang="zh-CN" sz="1200" dirty="0">
                <a:solidFill>
                  <a:schemeClr val="bg1">
                    <a:lumMod val="75000"/>
                  </a:schemeClr>
                </a:solidFill>
                <a:latin typeface="Arial" panose="020B0604020202020204" pitchFamily="34" charset="0"/>
                <a:cs typeface="Arial" panose="020B0604020202020204" pitchFamily="34" charset="0"/>
              </a:rPr>
              <a:t>, R. 2014. Dropout: A simple way to prevent neural networks from overfitting. J. Mach. Learn. Res. 15(1):1929–1958]</a:t>
            </a:r>
          </a:p>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data-dependent regularization: constrains the parameter space of the model in a way that depends on the distribution of the data.</a:t>
            </a:r>
          </a:p>
          <a:p>
            <a:pPr marL="241200" indent="-241200" algn="just">
              <a:lnSpc>
                <a:spcPts val="2200"/>
              </a:lnSpc>
              <a:buFont typeface="+mj-ea"/>
              <a:buAutoNum type="circleNumDbPlain"/>
            </a:pPr>
            <a:r>
              <a:rPr lang="en-US" altLang="zh-CN" sz="1200" b="1" dirty="0">
                <a:latin typeface="Arial" panose="020B0604020202020204" pitchFamily="34" charset="0"/>
                <a:cs typeface="Arial" panose="020B0604020202020204" pitchFamily="34" charset="0"/>
              </a:rPr>
              <a:t>data augmentation </a:t>
            </a:r>
            <a:r>
              <a:rPr lang="en-US" altLang="zh-CN" sz="1200" dirty="0">
                <a:solidFill>
                  <a:schemeClr val="bg1">
                    <a:lumMod val="75000"/>
                  </a:schemeClr>
                </a:solidFill>
                <a:latin typeface="Arial" panose="020B0604020202020204" pitchFamily="34" charset="0"/>
                <a:cs typeface="Arial" panose="020B0604020202020204" pitchFamily="34" charset="0"/>
              </a:rPr>
              <a:t>[Simard, P.; </a:t>
            </a:r>
            <a:r>
              <a:rPr lang="en-US" altLang="zh-CN" sz="1200" dirty="0" err="1">
                <a:solidFill>
                  <a:schemeClr val="bg1">
                    <a:lumMod val="75000"/>
                  </a:schemeClr>
                </a:solidFill>
                <a:latin typeface="Arial" panose="020B0604020202020204" pitchFamily="34" charset="0"/>
                <a:cs typeface="Arial" panose="020B0604020202020204" pitchFamily="34" charset="0"/>
              </a:rPr>
              <a:t>LeCun</a:t>
            </a:r>
            <a:r>
              <a:rPr lang="en-US" altLang="zh-CN" sz="1200" dirty="0">
                <a:solidFill>
                  <a:schemeClr val="bg1">
                    <a:lumMod val="75000"/>
                  </a:schemeClr>
                </a:solidFill>
                <a:latin typeface="Arial" panose="020B0604020202020204" pitchFamily="34" charset="0"/>
                <a:cs typeface="Arial" panose="020B0604020202020204" pitchFamily="34" charset="0"/>
              </a:rPr>
              <a:t>, Y.; </a:t>
            </a:r>
            <a:r>
              <a:rPr lang="en-US" altLang="zh-CN" sz="1200" dirty="0" err="1">
                <a:solidFill>
                  <a:schemeClr val="bg1">
                    <a:lumMod val="75000"/>
                  </a:schemeClr>
                </a:solidFill>
                <a:latin typeface="Arial" panose="020B0604020202020204" pitchFamily="34" charset="0"/>
                <a:cs typeface="Arial" panose="020B0604020202020204" pitchFamily="34" charset="0"/>
              </a:rPr>
              <a:t>Denker</a:t>
            </a:r>
            <a:r>
              <a:rPr lang="en-US" altLang="zh-CN" sz="1200" dirty="0">
                <a:solidFill>
                  <a:schemeClr val="bg1">
                    <a:lumMod val="75000"/>
                  </a:schemeClr>
                </a:solidFill>
                <a:latin typeface="Arial" panose="020B0604020202020204" pitchFamily="34" charset="0"/>
                <a:cs typeface="Arial" panose="020B0604020202020204" pitchFamily="34" charset="0"/>
              </a:rPr>
              <a:t>, J. S.; and </a:t>
            </a:r>
            <a:r>
              <a:rPr lang="en-US" altLang="zh-CN" sz="1200" dirty="0" err="1">
                <a:solidFill>
                  <a:schemeClr val="bg1">
                    <a:lumMod val="75000"/>
                  </a:schemeClr>
                </a:solidFill>
                <a:latin typeface="Arial" panose="020B0604020202020204" pitchFamily="34" charset="0"/>
                <a:cs typeface="Arial" panose="020B0604020202020204" pitchFamily="34" charset="0"/>
              </a:rPr>
              <a:t>Victorri</a:t>
            </a:r>
            <a:r>
              <a:rPr lang="en-US" altLang="zh-CN" sz="1200" dirty="0">
                <a:solidFill>
                  <a:schemeClr val="bg1">
                    <a:lumMod val="75000"/>
                  </a:schemeClr>
                </a:solidFill>
                <a:latin typeface="Arial" panose="020B0604020202020204" pitchFamily="34" charset="0"/>
                <a:cs typeface="Arial" panose="020B0604020202020204" pitchFamily="34" charset="0"/>
              </a:rPr>
              <a:t>, B. 1998. Transformation invariance in pattern recognition-tangent distance and tangent propagation. In Neural Networks: Tricks of the Trade, This Book is an Outgrowth of a 1996 NIPS Workshop, 239–27.]</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adversarial training </a:t>
            </a:r>
            <a:r>
              <a:rPr lang="en-US" altLang="zh-CN" sz="1200" dirty="0">
                <a:solidFill>
                  <a:schemeClr val="bg1">
                    <a:lumMod val="75000"/>
                  </a:schemeClr>
                </a:solidFill>
                <a:latin typeface="Arial" panose="020B0604020202020204" pitchFamily="34" charset="0"/>
                <a:cs typeface="Arial" panose="020B0604020202020204" pitchFamily="34" charset="0"/>
              </a:rPr>
              <a:t>[Goodfellow, I. J.; </a:t>
            </a:r>
            <a:r>
              <a:rPr lang="en-US" altLang="zh-CN" sz="1200" dirty="0" err="1">
                <a:solidFill>
                  <a:schemeClr val="bg1">
                    <a:lumMod val="75000"/>
                  </a:schemeClr>
                </a:solidFill>
                <a:latin typeface="Arial" panose="020B0604020202020204" pitchFamily="34" charset="0"/>
                <a:cs typeface="Arial" panose="020B0604020202020204" pitchFamily="34" charset="0"/>
              </a:rPr>
              <a:t>Shlens</a:t>
            </a:r>
            <a:r>
              <a:rPr lang="en-US" altLang="zh-CN" sz="1200" dirty="0">
                <a:solidFill>
                  <a:schemeClr val="bg1">
                    <a:lumMod val="75000"/>
                  </a:schemeClr>
                </a:solidFill>
                <a:latin typeface="Arial" panose="020B0604020202020204" pitchFamily="34" charset="0"/>
                <a:cs typeface="Arial" panose="020B0604020202020204" pitchFamily="34" charset="0"/>
              </a:rPr>
              <a:t>, J.; and </a:t>
            </a:r>
            <a:r>
              <a:rPr lang="en-US" altLang="zh-CN" sz="1200" dirty="0" err="1">
                <a:solidFill>
                  <a:schemeClr val="bg1">
                    <a:lumMod val="75000"/>
                  </a:schemeClr>
                </a:solidFill>
                <a:latin typeface="Arial" panose="020B0604020202020204" pitchFamily="34" charset="0"/>
                <a:cs typeface="Arial" panose="020B0604020202020204" pitchFamily="34" charset="0"/>
              </a:rPr>
              <a:t>Szegedy</a:t>
            </a:r>
            <a:r>
              <a:rPr lang="en-US" altLang="zh-CN" sz="1200" dirty="0">
                <a:solidFill>
                  <a:schemeClr val="bg1">
                    <a:lumMod val="75000"/>
                  </a:schemeClr>
                </a:solidFill>
                <a:latin typeface="Arial" panose="020B0604020202020204" pitchFamily="34" charset="0"/>
                <a:cs typeface="Arial" panose="020B0604020202020204" pitchFamily="34" charset="0"/>
              </a:rPr>
              <a:t>, C. 2014. Explaining and harnessing adversarial examples. </a:t>
            </a:r>
            <a:r>
              <a:rPr lang="en-US" altLang="zh-CN" sz="1200" dirty="0" err="1">
                <a:solidFill>
                  <a:schemeClr val="bg1">
                    <a:lumMod val="75000"/>
                  </a:schemeClr>
                </a:solidFill>
                <a:latin typeface="Arial" panose="020B0604020202020204" pitchFamily="34" charset="0"/>
                <a:cs typeface="Arial" panose="020B0604020202020204" pitchFamily="34" charset="0"/>
              </a:rPr>
              <a:t>CoRR</a:t>
            </a:r>
            <a:r>
              <a:rPr lang="en-US" altLang="zh-CN" sz="1200" dirty="0">
                <a:solidFill>
                  <a:schemeClr val="bg1">
                    <a:lumMod val="75000"/>
                  </a:schemeClr>
                </a:solidFill>
                <a:latin typeface="Arial" panose="020B0604020202020204" pitchFamily="34" charset="0"/>
                <a:cs typeface="Arial" panose="020B0604020202020204" pitchFamily="34" charset="0"/>
              </a:rPr>
              <a:t> abs/1412.6572.]</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information bottleneck based regularization </a:t>
            </a:r>
            <a:r>
              <a:rPr lang="en-US" altLang="zh-CN" sz="1200" dirty="0">
                <a:solidFill>
                  <a:schemeClr val="bg1">
                    <a:lumMod val="75000"/>
                  </a:schemeClr>
                </a:solidFill>
                <a:latin typeface="Arial" panose="020B0604020202020204" pitchFamily="34" charset="0"/>
                <a:cs typeface="Arial" panose="020B0604020202020204" pitchFamily="34" charset="0"/>
              </a:rPr>
              <a:t>[Alemi, A. A.; Fischer, I.; Dillon, J. V.; and Murphy, K. 2016. Deep variational information bottleneck. </a:t>
            </a:r>
            <a:r>
              <a:rPr lang="en-US" altLang="zh-CN" sz="1200" dirty="0" err="1">
                <a:solidFill>
                  <a:schemeClr val="bg1">
                    <a:lumMod val="75000"/>
                  </a:schemeClr>
                </a:solidFill>
                <a:latin typeface="Arial" panose="020B0604020202020204" pitchFamily="34" charset="0"/>
                <a:cs typeface="Arial" panose="020B0604020202020204" pitchFamily="34" charset="0"/>
              </a:rPr>
              <a:t>CoRR</a:t>
            </a:r>
            <a:r>
              <a:rPr lang="en-US" altLang="zh-CN" sz="1200" dirty="0">
                <a:solidFill>
                  <a:schemeClr val="bg1">
                    <a:lumMod val="75000"/>
                  </a:schemeClr>
                </a:solidFill>
                <a:latin typeface="Arial" panose="020B0604020202020204" pitchFamily="34" charset="0"/>
                <a:cs typeface="Arial" panose="020B0604020202020204" pitchFamily="34" charset="0"/>
              </a:rPr>
              <a:t> abs/1612.00410]</a:t>
            </a:r>
          </a:p>
        </p:txBody>
      </p:sp>
      <p:sp>
        <p:nvSpPr>
          <p:cNvPr id="9" name="文本框 8">
            <a:extLst>
              <a:ext uri="{FF2B5EF4-FFF2-40B4-BE49-F238E27FC236}">
                <a16:creationId xmlns:a16="http://schemas.microsoft.com/office/drawing/2014/main" id="{31A528B9-80F9-4FD9-9AE3-934F2BB92F62}"/>
              </a:ext>
            </a:extLst>
          </p:cNvPr>
          <p:cNvSpPr txBox="1"/>
          <p:nvPr/>
        </p:nvSpPr>
        <p:spPr>
          <a:xfrm>
            <a:off x="150927" y="5327743"/>
            <a:ext cx="5945069" cy="1185389"/>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Explain </a:t>
            </a:r>
            <a:r>
              <a:rPr lang="en-US" altLang="zh-CN" sz="1200" dirty="0" err="1">
                <a:latin typeface="Arial" panose="020B0604020202020204" pitchFamily="34" charset="0"/>
                <a:cs typeface="Arial" panose="020B0604020202020204" pitchFamily="34" charset="0"/>
              </a:rPr>
              <a:t>Mixup</a:t>
            </a:r>
            <a:endParaRPr lang="en-US" altLang="zh-CN" sz="1200" dirty="0">
              <a:latin typeface="Arial" panose="020B0604020202020204" pitchFamily="34" charset="0"/>
              <a:cs typeface="Arial" panose="020B0604020202020204" pitchFamily="34" charset="0"/>
            </a:endParaRP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Avoid Manifold intrusion.</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Fine tune parameters</a:t>
            </a:r>
            <a:r>
              <a:rPr lang="en-US" altLang="zh-CN" sz="1200" dirty="0">
                <a:solidFill>
                  <a:srgbClr val="C00000"/>
                </a:solidFill>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sufficiently that control the generation of mixing policies.</a:t>
            </a:r>
          </a:p>
        </p:txBody>
      </p:sp>
    </p:spTree>
    <p:extLst>
      <p:ext uri="{BB962C8B-B14F-4D97-AF65-F5344CB8AC3E}">
        <p14:creationId xmlns:p14="http://schemas.microsoft.com/office/powerpoint/2010/main" val="37360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6</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Cut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Random feature removal regularizations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Dropout : randomly drop hidden activations </a:t>
            </a:r>
            <a:r>
              <a:rPr lang="en-US" altLang="zh-CN" sz="1200" dirty="0">
                <a:solidFill>
                  <a:schemeClr val="bg1">
                    <a:lumMod val="75000"/>
                  </a:schemeClr>
                </a:solidFill>
                <a:latin typeface="Arial" panose="020B0604020202020204" pitchFamily="34" charset="0"/>
                <a:cs typeface="Arial" panose="020B0604020202020204" pitchFamily="34" charset="0"/>
              </a:rPr>
              <a:t>[Nitish Srivastava, Geoffrey Hinton, Alex </a:t>
            </a:r>
            <a:r>
              <a:rPr lang="en-US" altLang="zh-CN" sz="1200" dirty="0" err="1">
                <a:solidFill>
                  <a:schemeClr val="bg1">
                    <a:lumMod val="75000"/>
                  </a:schemeClr>
                </a:solidFill>
                <a:latin typeface="Arial" panose="020B0604020202020204" pitchFamily="34" charset="0"/>
                <a:cs typeface="Arial" panose="020B0604020202020204" pitchFamily="34" charset="0"/>
              </a:rPr>
              <a:t>Krizhevsky</a:t>
            </a:r>
            <a:r>
              <a:rPr lang="en-US" altLang="zh-CN" sz="1200" dirty="0">
                <a:solidFill>
                  <a:schemeClr val="bg1">
                    <a:lumMod val="75000"/>
                  </a:schemeClr>
                </a:solidFill>
                <a:latin typeface="Arial" panose="020B0604020202020204" pitchFamily="34" charset="0"/>
                <a:cs typeface="Arial" panose="020B0604020202020204" pitchFamily="34" charset="0"/>
              </a:rPr>
              <a:t>, Ilya </a:t>
            </a:r>
            <a:r>
              <a:rPr lang="en-US" altLang="zh-CN" sz="1200" dirty="0" err="1">
                <a:solidFill>
                  <a:schemeClr val="bg1">
                    <a:lumMod val="75000"/>
                  </a:schemeClr>
                </a:solidFill>
                <a:latin typeface="Arial" panose="020B0604020202020204" pitchFamily="34" charset="0"/>
                <a:cs typeface="Arial" panose="020B0604020202020204" pitchFamily="34" charset="0"/>
              </a:rPr>
              <a:t>Sutskever</a:t>
            </a:r>
            <a:r>
              <a:rPr lang="en-US" altLang="zh-CN" sz="1200" dirty="0">
                <a:solidFill>
                  <a:schemeClr val="bg1">
                    <a:lumMod val="75000"/>
                  </a:schemeClr>
                </a:solidFill>
                <a:latin typeface="Arial" panose="020B0604020202020204" pitchFamily="34" charset="0"/>
                <a:cs typeface="Arial" panose="020B0604020202020204" pitchFamily="34" charset="0"/>
              </a:rPr>
              <a:t>, and Ruslan </a:t>
            </a:r>
            <a:r>
              <a:rPr lang="en-US" altLang="zh-CN" sz="1200" dirty="0" err="1">
                <a:solidFill>
                  <a:schemeClr val="bg1">
                    <a:lumMod val="75000"/>
                  </a:schemeClr>
                </a:solidFill>
                <a:latin typeface="Arial" panose="020B0604020202020204" pitchFamily="34" charset="0"/>
                <a:cs typeface="Arial" panose="020B0604020202020204" pitchFamily="34" charset="0"/>
              </a:rPr>
              <a:t>Salakhutdinov</a:t>
            </a:r>
            <a:r>
              <a:rPr lang="en-US" altLang="zh-CN" sz="1200" dirty="0">
                <a:solidFill>
                  <a:schemeClr val="bg1">
                    <a:lumMod val="75000"/>
                  </a:schemeClr>
                </a:solidFill>
                <a:latin typeface="Arial" panose="020B0604020202020204" pitchFamily="34" charset="0"/>
                <a:cs typeface="Arial" panose="020B0604020202020204" pitchFamily="34" charset="0"/>
              </a:rPr>
              <a:t>. Dropout: A simple way to prevent neural networks from overfitting. Journal of Machine Learning Research, 15:1929–1958, 2014]</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Regional dropout : erasing random regions on the input</a:t>
            </a:r>
            <a:r>
              <a:rPr lang="en-US" altLang="zh-CN" sz="1200" dirty="0">
                <a:solidFill>
                  <a:schemeClr val="bg1">
                    <a:lumMod val="75000"/>
                  </a:schemeClr>
                </a:solidFill>
                <a:latin typeface="Arial" panose="020B0604020202020204" pitchFamily="34" charset="0"/>
                <a:cs typeface="Arial" panose="020B0604020202020204" pitchFamily="34" charset="0"/>
              </a:rPr>
              <a:t> [Terrance DeVries and Graham W Taylor. Improved regularization of convolutional neural networks with cutout. </a:t>
            </a:r>
            <a:r>
              <a:rPr lang="en-US" altLang="zh-CN" sz="1200" dirty="0" err="1">
                <a:solidFill>
                  <a:schemeClr val="bg1">
                    <a:lumMod val="75000"/>
                  </a:schemeClr>
                </a:solidFill>
                <a:latin typeface="Arial" panose="020B0604020202020204" pitchFamily="34" charset="0"/>
                <a:cs typeface="Arial" panose="020B0604020202020204" pitchFamily="34" charset="0"/>
              </a:rPr>
              <a:t>arXiv</a:t>
            </a:r>
            <a:r>
              <a:rPr lang="en-US" altLang="zh-CN" sz="1200" dirty="0">
                <a:solidFill>
                  <a:schemeClr val="bg1">
                    <a:lumMod val="75000"/>
                  </a:schemeClr>
                </a:solidFill>
                <a:latin typeface="Arial" panose="020B0604020202020204" pitchFamily="34" charset="0"/>
                <a:cs typeface="Arial" panose="020B0604020202020204" pitchFamily="34" charset="0"/>
              </a:rPr>
              <a:t> preprint arXiv:1708.04552, 2017]</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Regional dropout</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remove informative pixels on training images by overlaying a patch of either black pixels or random noise, leading to </a:t>
            </a:r>
            <a:r>
              <a:rPr lang="en-US" altLang="zh-CN" sz="1200" b="1" dirty="0">
                <a:latin typeface="Arial" panose="020B0604020202020204" pitchFamily="34" charset="0"/>
                <a:cs typeface="Arial" panose="020B0604020202020204" pitchFamily="34" charset="0"/>
              </a:rPr>
              <a:t>information loss </a:t>
            </a:r>
            <a:r>
              <a:rPr lang="en-US" altLang="zh-CN" sz="1200" dirty="0">
                <a:latin typeface="Arial" panose="020B0604020202020204" pitchFamily="34" charset="0"/>
                <a:cs typeface="Arial" panose="020B0604020202020204" pitchFamily="34" charset="0"/>
              </a:rPr>
              <a:t>and inefficiency training.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Deleted regions are usually zeroed-out or filled with random noise, greatly reducing the proportion of informative pixels on training images. </a:t>
            </a:r>
            <a:r>
              <a:rPr lang="en-US" altLang="zh-CN" sz="1200" dirty="0">
                <a:solidFill>
                  <a:schemeClr val="bg1">
                    <a:lumMod val="75000"/>
                  </a:schemeClr>
                </a:solidFill>
                <a:latin typeface="Arial" panose="020B0604020202020204" pitchFamily="34" charset="0"/>
                <a:cs typeface="Arial" panose="020B0604020202020204" pitchFamily="34" charset="0"/>
              </a:rPr>
              <a:t>[We recognize this as a severe conceptual limitation as CNNs are generally data hungry [26]]</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How can we maximally utilize the deleted regions, while taking advantage of better generalization and localization </a:t>
            </a:r>
            <a:r>
              <a:rPr lang="en-US" altLang="zh-CN" sz="1200" b="1" dirty="0">
                <a:latin typeface="Arial" panose="020B0604020202020204" pitchFamily="34" charset="0"/>
                <a:cs typeface="Arial" panose="020B0604020202020204" pitchFamily="34" charset="0"/>
              </a:rPr>
              <a:t>using regional dropout</a:t>
            </a:r>
            <a:r>
              <a:rPr lang="en-US" altLang="zh-CN" sz="1200" dirty="0">
                <a:latin typeface="Arial" panose="020B0604020202020204" pitchFamily="34" charset="0"/>
                <a:cs typeface="Arial" panose="020B0604020202020204" pitchFamily="34" charset="0"/>
              </a:rPr>
              <a:t>? (letting a model attend </a:t>
            </a:r>
            <a:r>
              <a:rPr lang="en-US" altLang="zh-CN" sz="1200" b="1" dirty="0">
                <a:latin typeface="Arial" panose="020B0604020202020204" pitchFamily="34" charset="0"/>
                <a:cs typeface="Arial" panose="020B0604020202020204" pitchFamily="34" charset="0"/>
              </a:rPr>
              <a:t>not only to the most discriminative parts </a:t>
            </a:r>
            <a:r>
              <a:rPr lang="en-US" altLang="zh-CN" sz="1200" dirty="0">
                <a:latin typeface="Arial" panose="020B0604020202020204" pitchFamily="34" charset="0"/>
                <a:cs typeface="Arial" panose="020B0604020202020204" pitchFamily="34" charset="0"/>
              </a:rPr>
              <a:t>of objects, but rather to the non-discriminative parts of objects)</a:t>
            </a:r>
            <a:endParaRPr lang="en-US" altLang="zh-CN" sz="1200" dirty="0">
              <a:solidFill>
                <a:srgbClr val="0070C0"/>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4DAA0CF8-B89D-428E-AF0C-5705ED4E7744}"/>
              </a:ext>
            </a:extLst>
          </p:cNvPr>
          <p:cNvSpPr txBox="1"/>
          <p:nvPr/>
        </p:nvSpPr>
        <p:spPr>
          <a:xfrm>
            <a:off x="6095991" y="986752"/>
            <a:ext cx="5945076" cy="2878160"/>
          </a:xfrm>
          <a:prstGeom prst="rect">
            <a:avLst/>
          </a:prstGeom>
          <a:noFill/>
        </p:spPr>
        <p:txBody>
          <a:bodyPr wrap="square">
            <a:spAutoFit/>
          </a:bodyPr>
          <a:lstStyle/>
          <a:p>
            <a:pPr marL="241200" indent="-241200" algn="just">
              <a:lnSpc>
                <a:spcPts val="2200"/>
              </a:lnSpc>
              <a:buFont typeface="Wingdings" panose="05000000000000000000" pitchFamily="2" charset="2"/>
              <a:buChar char="p"/>
            </a:pPr>
            <a:r>
              <a:rPr lang="en-US" altLang="zh-CN" sz="1200" b="1" dirty="0" err="1">
                <a:latin typeface="Arial" panose="020B0604020202020204" pitchFamily="34" charset="0"/>
                <a:cs typeface="Arial" panose="020B0604020202020204" pitchFamily="34" charset="0"/>
              </a:rPr>
              <a:t>Mixup</a:t>
            </a:r>
            <a:r>
              <a:rPr lang="en-US" altLang="zh-CN" sz="1200" b="1" dirty="0">
                <a:latin typeface="Arial" panose="020B0604020202020204" pitchFamily="34" charset="0"/>
                <a:cs typeface="Arial" panose="020B0604020202020204" pitchFamily="34" charset="0"/>
              </a:rPr>
              <a:t>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samples tend to be unnatural</a:t>
            </a: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Solution</a:t>
            </a:r>
            <a:r>
              <a:rPr lang="zh-CN" altLang="en-US" sz="1200" b="1" dirty="0">
                <a:latin typeface="Arial" panose="020B0604020202020204" pitchFamily="34" charset="0"/>
                <a:cs typeface="Arial" panose="020B0604020202020204" pitchFamily="34" charset="0"/>
              </a:rPr>
              <a:t>：</a:t>
            </a:r>
            <a:endParaRPr lang="en-US" altLang="zh-CN" sz="1200" b="1"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replace the removed regions with a </a:t>
            </a:r>
            <a:r>
              <a:rPr lang="en-US" altLang="zh-CN" sz="1200" b="1" dirty="0">
                <a:latin typeface="Arial" panose="020B0604020202020204" pitchFamily="34" charset="0"/>
                <a:cs typeface="Arial" panose="020B0604020202020204" pitchFamily="34" charset="0"/>
              </a:rPr>
              <a:t>patch from another image</a:t>
            </a:r>
          </a:p>
        </p:txBody>
      </p:sp>
      <p:sp>
        <p:nvSpPr>
          <p:cNvPr id="9" name="文本框 8">
            <a:extLst>
              <a:ext uri="{FF2B5EF4-FFF2-40B4-BE49-F238E27FC236}">
                <a16:creationId xmlns:a16="http://schemas.microsoft.com/office/drawing/2014/main" id="{31A528B9-80F9-4FD9-9AE3-934F2BB92F62}"/>
              </a:ext>
            </a:extLst>
          </p:cNvPr>
          <p:cNvSpPr txBox="1"/>
          <p:nvPr/>
        </p:nvSpPr>
        <p:spPr>
          <a:xfrm>
            <a:off x="6095998" y="1792088"/>
            <a:ext cx="5945069" cy="1185389"/>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Release the </a:t>
            </a:r>
            <a:r>
              <a:rPr lang="en-US" altLang="zh-CN" sz="1200" b="1" dirty="0">
                <a:latin typeface="Arial" panose="020B0604020202020204" pitchFamily="34" charset="0"/>
                <a:cs typeface="Arial" panose="020B0604020202020204" pitchFamily="34" charset="0"/>
              </a:rPr>
              <a:t>information loss </a:t>
            </a:r>
            <a:r>
              <a:rPr lang="en-US" altLang="zh-CN" sz="1200" dirty="0">
                <a:latin typeface="Arial" panose="020B0604020202020204" pitchFamily="34" charset="0"/>
                <a:cs typeface="Arial" panose="020B0604020202020204" pitchFamily="34" charset="0"/>
              </a:rPr>
              <a:t> in the deleted regions on training images</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Increase the proportion of informative pixels in deleted regions  on training images</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overcomes the problem of unnatural</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0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7</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5135188"/>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Adversarial Vertex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Adversarial  training</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Adversarial empirical risk minimization (AERM) </a:t>
            </a:r>
            <a:r>
              <a:rPr lang="en-US" altLang="zh-CN" sz="1200" dirty="0">
                <a:solidFill>
                  <a:schemeClr val="bg1">
                    <a:lumMod val="75000"/>
                  </a:schemeClr>
                </a:solidFill>
                <a:latin typeface="Arial" panose="020B0604020202020204" pitchFamily="34" charset="0"/>
                <a:cs typeface="Arial" panose="020B0604020202020204" pitchFamily="34" charset="0"/>
              </a:rPr>
              <a:t>[Aleksander </a:t>
            </a:r>
            <a:r>
              <a:rPr lang="en-US" altLang="zh-CN" sz="1200" dirty="0" err="1">
                <a:solidFill>
                  <a:schemeClr val="bg1">
                    <a:lumMod val="75000"/>
                  </a:schemeClr>
                </a:solidFill>
                <a:latin typeface="Arial" panose="020B0604020202020204" pitchFamily="34" charset="0"/>
                <a:cs typeface="Arial" panose="020B0604020202020204" pitchFamily="34" charset="0"/>
              </a:rPr>
              <a:t>Madry</a:t>
            </a:r>
            <a:r>
              <a:rPr lang="en-US" altLang="zh-CN" sz="1200" dirty="0">
                <a:solidFill>
                  <a:schemeClr val="bg1">
                    <a:lumMod val="75000"/>
                  </a:schemeClr>
                </a:solidFill>
                <a:latin typeface="Arial" panose="020B0604020202020204" pitchFamily="34" charset="0"/>
                <a:cs typeface="Arial" panose="020B0604020202020204" pitchFamily="34" charset="0"/>
              </a:rPr>
              <a:t>, Aleksandar </a:t>
            </a:r>
            <a:r>
              <a:rPr lang="en-US" altLang="zh-CN" sz="1200" dirty="0" err="1">
                <a:solidFill>
                  <a:schemeClr val="bg1">
                    <a:lumMod val="75000"/>
                  </a:schemeClr>
                </a:solidFill>
                <a:latin typeface="Arial" panose="020B0604020202020204" pitchFamily="34" charset="0"/>
                <a:cs typeface="Arial" panose="020B0604020202020204" pitchFamily="34" charset="0"/>
              </a:rPr>
              <a:t>Makelov</a:t>
            </a:r>
            <a:r>
              <a:rPr lang="en-US" altLang="zh-CN" sz="1200" dirty="0">
                <a:solidFill>
                  <a:schemeClr val="bg1">
                    <a:lumMod val="75000"/>
                  </a:schemeClr>
                </a:solidFill>
                <a:latin typeface="Arial" panose="020B0604020202020204" pitchFamily="34" charset="0"/>
                <a:cs typeface="Arial" panose="020B0604020202020204" pitchFamily="34" charset="0"/>
              </a:rPr>
              <a:t>, Ludwig Schmidt, Dimitris Tsipras, and Adrian </a:t>
            </a:r>
            <a:r>
              <a:rPr lang="en-US" altLang="zh-CN" sz="1200" dirty="0" err="1">
                <a:solidFill>
                  <a:schemeClr val="bg1">
                    <a:lumMod val="75000"/>
                  </a:schemeClr>
                </a:solidFill>
                <a:latin typeface="Arial" panose="020B0604020202020204" pitchFamily="34" charset="0"/>
                <a:cs typeface="Arial" panose="020B0604020202020204" pitchFamily="34" charset="0"/>
              </a:rPr>
              <a:t>Vladu</a:t>
            </a:r>
            <a:r>
              <a:rPr lang="en-US" altLang="zh-CN" sz="1200" dirty="0">
                <a:solidFill>
                  <a:schemeClr val="bg1">
                    <a:lumMod val="75000"/>
                  </a:schemeClr>
                </a:solidFill>
                <a:latin typeface="Arial" panose="020B0604020202020204" pitchFamily="34" charset="0"/>
                <a:cs typeface="Arial" panose="020B0604020202020204" pitchFamily="34" charset="0"/>
              </a:rPr>
              <a:t>. Towards deep learning models resistant to adversarial attacks.]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Adversarial Feature Overfitting (AFO): the model </a:t>
            </a:r>
            <a:r>
              <a:rPr lang="en-US" altLang="zh-CN" sz="1200" b="1" dirty="0">
                <a:latin typeface="Arial" panose="020B0604020202020204" pitchFamily="34" charset="0"/>
                <a:cs typeface="Arial" panose="020B0604020202020204" pitchFamily="34" charset="0"/>
              </a:rPr>
              <a:t>overfitting to the adversarial features</a:t>
            </a:r>
            <a:r>
              <a:rPr lang="en-US" altLang="zh-CN" sz="1200" dirty="0">
                <a:latin typeface="Arial" panose="020B0604020202020204" pitchFamily="34" charset="0"/>
                <a:cs typeface="Arial" panose="020B0604020202020204" pitchFamily="34" charset="0"/>
              </a:rPr>
              <a:t> during adversarial training leading to poor robust generalization.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adversarial training can overshoot the optimal point in terms of robust generalization, leading to AFO in our simple Gaussian model.</a:t>
            </a:r>
            <a:endParaRPr lang="en-US" altLang="zh-CN" sz="1200" dirty="0">
              <a:solidFill>
                <a:schemeClr val="bg1">
                  <a:lumMod val="75000"/>
                </a:schemeClr>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Larger  sample complexity</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Robust training requires larger sample complexity than that of standard training </a:t>
            </a:r>
            <a:r>
              <a:rPr lang="en-US" altLang="zh-CN" sz="1200" dirty="0">
                <a:solidFill>
                  <a:schemeClr val="bg1">
                    <a:lumMod val="75000"/>
                  </a:schemeClr>
                </a:solidFill>
                <a:latin typeface="Arial" panose="020B0604020202020204" pitchFamily="34" charset="0"/>
                <a:cs typeface="Arial" panose="020B0604020202020204" pitchFamily="34" charset="0"/>
              </a:rPr>
              <a:t>[Ludwig Schmidt, </a:t>
            </a:r>
            <a:r>
              <a:rPr lang="en-US" altLang="zh-CN" sz="1200" dirty="0" err="1">
                <a:solidFill>
                  <a:schemeClr val="bg1">
                    <a:lumMod val="75000"/>
                  </a:schemeClr>
                </a:solidFill>
                <a:latin typeface="Arial" panose="020B0604020202020204" pitchFamily="34" charset="0"/>
                <a:cs typeface="Arial" panose="020B0604020202020204" pitchFamily="34" charset="0"/>
              </a:rPr>
              <a:t>Shibani</a:t>
            </a:r>
            <a:r>
              <a:rPr lang="en-US" altLang="zh-CN" sz="1200" dirty="0">
                <a:solidFill>
                  <a:schemeClr val="bg1">
                    <a:lumMod val="75000"/>
                  </a:schemeClr>
                </a:solidFill>
                <a:latin typeface="Arial" panose="020B0604020202020204" pitchFamily="34" charset="0"/>
                <a:cs typeface="Arial" panose="020B0604020202020204" pitchFamily="34" charset="0"/>
              </a:rPr>
              <a:t> </a:t>
            </a:r>
            <a:r>
              <a:rPr lang="en-US" altLang="zh-CN" sz="1200" dirty="0" err="1">
                <a:solidFill>
                  <a:schemeClr val="bg1">
                    <a:lumMod val="75000"/>
                  </a:schemeClr>
                </a:solidFill>
                <a:latin typeface="Arial" panose="020B0604020202020204" pitchFamily="34" charset="0"/>
                <a:cs typeface="Arial" panose="020B0604020202020204" pitchFamily="34" charset="0"/>
              </a:rPr>
              <a:t>Santurkar</a:t>
            </a:r>
            <a:r>
              <a:rPr lang="en-US" altLang="zh-CN" sz="1200" dirty="0">
                <a:solidFill>
                  <a:schemeClr val="bg1">
                    <a:lumMod val="75000"/>
                  </a:schemeClr>
                </a:solidFill>
                <a:latin typeface="Arial" panose="020B0604020202020204" pitchFamily="34" charset="0"/>
                <a:cs typeface="Arial" panose="020B0604020202020204" pitchFamily="34" charset="0"/>
              </a:rPr>
              <a:t>, Dimitris Tsipras, Kunal Talwar, and Aleksander </a:t>
            </a:r>
            <a:r>
              <a:rPr lang="en-US" altLang="zh-CN" sz="1200" dirty="0" err="1">
                <a:solidFill>
                  <a:schemeClr val="bg1">
                    <a:lumMod val="75000"/>
                  </a:schemeClr>
                </a:solidFill>
                <a:latin typeface="Arial" panose="020B0604020202020204" pitchFamily="34" charset="0"/>
                <a:cs typeface="Arial" panose="020B0604020202020204" pitchFamily="34" charset="0"/>
              </a:rPr>
              <a:t>Madry</a:t>
            </a:r>
            <a:r>
              <a:rPr lang="en-US" altLang="zh-CN" sz="1200" dirty="0">
                <a:solidFill>
                  <a:schemeClr val="bg1">
                    <a:lumMod val="75000"/>
                  </a:schemeClr>
                </a:solidFill>
                <a:latin typeface="Arial" panose="020B0604020202020204" pitchFamily="34" charset="0"/>
                <a:cs typeface="Arial" panose="020B0604020202020204" pitchFamily="34" charset="0"/>
              </a:rPr>
              <a:t>. </a:t>
            </a:r>
            <a:r>
              <a:rPr lang="en-US" altLang="zh-CN" sz="1200" dirty="0" err="1">
                <a:solidFill>
                  <a:schemeClr val="bg1">
                    <a:lumMod val="75000"/>
                  </a:schemeClr>
                </a:solidFill>
                <a:latin typeface="Arial" panose="020B0604020202020204" pitchFamily="34" charset="0"/>
                <a:cs typeface="Arial" panose="020B0604020202020204" pitchFamily="34" charset="0"/>
              </a:rPr>
              <a:t>Adversarially</a:t>
            </a:r>
            <a:r>
              <a:rPr lang="en-US" altLang="zh-CN" sz="1200" dirty="0">
                <a:solidFill>
                  <a:schemeClr val="bg1">
                    <a:lumMod val="75000"/>
                  </a:schemeClr>
                </a:solidFill>
                <a:latin typeface="Arial" panose="020B0604020202020204" pitchFamily="34" charset="0"/>
                <a:cs typeface="Arial" panose="020B0604020202020204" pitchFamily="34" charset="0"/>
              </a:rPr>
              <a:t> robust generalization requires more data. In Advances in Neural Information Processing Systems, pages 5014–5026, 2018.]</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How to find a trade-off may exist between adversarial robustness and standard accuracy </a:t>
            </a:r>
            <a:r>
              <a:rPr lang="en-US" altLang="zh-CN" sz="1200" dirty="0">
                <a:solidFill>
                  <a:schemeClr val="bg1">
                    <a:lumMod val="75000"/>
                  </a:schemeClr>
                </a:solidFill>
                <a:latin typeface="Arial" panose="020B0604020202020204" pitchFamily="34" charset="0"/>
                <a:cs typeface="Arial" panose="020B0604020202020204" pitchFamily="34" charset="0"/>
              </a:rPr>
              <a:t>[Dimitris Tsipras, </a:t>
            </a:r>
            <a:r>
              <a:rPr lang="en-US" altLang="zh-CN" sz="1200" dirty="0" err="1">
                <a:solidFill>
                  <a:schemeClr val="bg1">
                    <a:lumMod val="75000"/>
                  </a:schemeClr>
                </a:solidFill>
                <a:latin typeface="Arial" panose="020B0604020202020204" pitchFamily="34" charset="0"/>
                <a:cs typeface="Arial" panose="020B0604020202020204" pitchFamily="34" charset="0"/>
              </a:rPr>
              <a:t>Shibani</a:t>
            </a:r>
            <a:r>
              <a:rPr lang="en-US" altLang="zh-CN" sz="1200" dirty="0">
                <a:solidFill>
                  <a:schemeClr val="bg1">
                    <a:lumMod val="75000"/>
                  </a:schemeClr>
                </a:solidFill>
                <a:latin typeface="Arial" panose="020B0604020202020204" pitchFamily="34" charset="0"/>
                <a:cs typeface="Arial" panose="020B0604020202020204" pitchFamily="34" charset="0"/>
              </a:rPr>
              <a:t> </a:t>
            </a:r>
            <a:r>
              <a:rPr lang="en-US" altLang="zh-CN" sz="1200" dirty="0" err="1">
                <a:solidFill>
                  <a:schemeClr val="bg1">
                    <a:lumMod val="75000"/>
                  </a:schemeClr>
                </a:solidFill>
                <a:latin typeface="Arial" panose="020B0604020202020204" pitchFamily="34" charset="0"/>
                <a:cs typeface="Arial" panose="020B0604020202020204" pitchFamily="34" charset="0"/>
              </a:rPr>
              <a:t>Santurkar</a:t>
            </a:r>
            <a:r>
              <a:rPr lang="en-US" altLang="zh-CN" sz="1200" dirty="0">
                <a:solidFill>
                  <a:schemeClr val="bg1">
                    <a:lumMod val="75000"/>
                  </a:schemeClr>
                </a:solidFill>
                <a:latin typeface="Arial" panose="020B0604020202020204" pitchFamily="34" charset="0"/>
                <a:cs typeface="Arial" panose="020B0604020202020204" pitchFamily="34" charset="0"/>
              </a:rPr>
              <a:t>, Logan Engstrom, Alexander Turner, and Aleksander </a:t>
            </a:r>
            <a:r>
              <a:rPr lang="en-US" altLang="zh-CN" sz="1200" dirty="0" err="1">
                <a:solidFill>
                  <a:schemeClr val="bg1">
                    <a:lumMod val="75000"/>
                  </a:schemeClr>
                </a:solidFill>
                <a:latin typeface="Arial" panose="020B0604020202020204" pitchFamily="34" charset="0"/>
                <a:cs typeface="Arial" panose="020B0604020202020204" pitchFamily="34" charset="0"/>
              </a:rPr>
              <a:t>Madry</a:t>
            </a:r>
            <a:r>
              <a:rPr lang="en-US" altLang="zh-CN" sz="1200" dirty="0">
                <a:solidFill>
                  <a:schemeClr val="bg1">
                    <a:lumMod val="75000"/>
                  </a:schemeClr>
                </a:solidFill>
                <a:latin typeface="Arial" panose="020B0604020202020204" pitchFamily="34" charset="0"/>
                <a:cs typeface="Arial" panose="020B0604020202020204" pitchFamily="34" charset="0"/>
              </a:rPr>
              <a:t>. Robustness may be at odds with accuracy. </a:t>
            </a:r>
            <a:r>
              <a:rPr lang="en-US" altLang="zh-CN" sz="1200" dirty="0" err="1">
                <a:solidFill>
                  <a:schemeClr val="bg1">
                    <a:lumMod val="75000"/>
                  </a:schemeClr>
                </a:solidFill>
                <a:latin typeface="Arial" panose="020B0604020202020204" pitchFamily="34" charset="0"/>
                <a:cs typeface="Arial" panose="020B0604020202020204" pitchFamily="34" charset="0"/>
              </a:rPr>
              <a:t>arXiv</a:t>
            </a:r>
            <a:r>
              <a:rPr lang="en-US" altLang="zh-CN" sz="1200" dirty="0">
                <a:solidFill>
                  <a:schemeClr val="bg1">
                    <a:lumMod val="75000"/>
                  </a:schemeClr>
                </a:solidFill>
                <a:latin typeface="Arial" panose="020B0604020202020204" pitchFamily="34" charset="0"/>
                <a:cs typeface="Arial" panose="020B0604020202020204" pitchFamily="34" charset="0"/>
              </a:rPr>
              <a:t> preprint arXiv:1805.12152, 2018.]</a:t>
            </a:r>
            <a:endParaRPr lang="en-US" altLang="zh-CN" sz="12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4DAA0CF8-B89D-428E-AF0C-5705ED4E7744}"/>
              </a:ext>
            </a:extLst>
          </p:cNvPr>
          <p:cNvSpPr txBox="1"/>
          <p:nvPr/>
        </p:nvSpPr>
        <p:spPr>
          <a:xfrm>
            <a:off x="6095998" y="976201"/>
            <a:ext cx="5945076" cy="3160289"/>
          </a:xfrm>
          <a:prstGeom prst="rect">
            <a:avLst/>
          </a:prstGeom>
          <a:noFill/>
        </p:spPr>
        <p:txBody>
          <a:bodyPr wrap="square">
            <a:spAutoFit/>
          </a:bodyPr>
          <a:lstStyle/>
          <a:p>
            <a:pPr marL="241200" indent="-241200" algn="just">
              <a:lnSpc>
                <a:spcPts val="22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Rely on obfuscated gradients </a:t>
            </a: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a:p>
            <a:pPr marL="171450" indent="-171450" algn="just">
              <a:lnSpc>
                <a:spcPts val="2200"/>
              </a:lnSpc>
              <a:buFont typeface="Wingdings" panose="05000000000000000000" pitchFamily="2" charset="2"/>
              <a:buChar char="p"/>
            </a:pPr>
            <a:r>
              <a:rPr lang="en-US" altLang="zh-CN" sz="1200" dirty="0">
                <a:latin typeface="Arial" panose="020B0604020202020204" pitchFamily="34" charset="0"/>
                <a:cs typeface="Arial" panose="020B0604020202020204" pitchFamily="34" charset="0"/>
              </a:rPr>
              <a:t>Solution</a:t>
            </a:r>
          </a:p>
          <a:p>
            <a:pPr marL="241200" indent="-241200" algn="just">
              <a:lnSpc>
                <a:spcPts val="2200"/>
              </a:lnSpc>
              <a:buFont typeface="Wingdings" panose="05000000000000000000" pitchFamily="2" charset="2"/>
              <a:buChar char="l"/>
            </a:pPr>
            <a:r>
              <a:rPr lang="en-US" altLang="zh-CN" sz="1200" dirty="0">
                <a:latin typeface="Arial" panose="020B0604020202020204" pitchFamily="34" charset="0"/>
                <a:cs typeface="Arial" panose="020B0604020202020204" pitchFamily="34" charset="0"/>
              </a:rPr>
              <a:t>a soft-labeled data augmentation </a:t>
            </a:r>
          </a:p>
        </p:txBody>
      </p:sp>
      <p:sp>
        <p:nvSpPr>
          <p:cNvPr id="9" name="文本框 8">
            <a:extLst>
              <a:ext uri="{FF2B5EF4-FFF2-40B4-BE49-F238E27FC236}">
                <a16:creationId xmlns:a16="http://schemas.microsoft.com/office/drawing/2014/main" id="{31A528B9-80F9-4FD9-9AE3-934F2BB92F62}"/>
              </a:ext>
            </a:extLst>
          </p:cNvPr>
          <p:cNvSpPr txBox="1"/>
          <p:nvPr/>
        </p:nvSpPr>
        <p:spPr>
          <a:xfrm>
            <a:off x="6096005" y="1597333"/>
            <a:ext cx="5945069" cy="1749646"/>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Analysis how much </a:t>
            </a:r>
            <a:r>
              <a:rPr lang="en-US" altLang="zh-CN" sz="1200" b="1" dirty="0">
                <a:latin typeface="Arial" panose="020B0604020202020204" pitchFamily="34" charset="0"/>
                <a:cs typeface="Arial" panose="020B0604020202020204" pitchFamily="34" charset="0"/>
              </a:rPr>
              <a:t>the change in the variance of the feature representations </a:t>
            </a:r>
            <a:r>
              <a:rPr lang="en-US" altLang="zh-CN" sz="1200" dirty="0">
                <a:latin typeface="Arial" panose="020B0604020202020204" pitchFamily="34" charset="0"/>
                <a:cs typeface="Arial" panose="020B0604020202020204" pitchFamily="34" charset="0"/>
              </a:rPr>
              <a:t>affects the robust generalization</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Reduce the fitting to the adversarial features</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Don’t overshoot the optimal point </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Enlarge  sample complexity </a:t>
            </a:r>
          </a:p>
        </p:txBody>
      </p:sp>
    </p:spTree>
    <p:extLst>
      <p:ext uri="{BB962C8B-B14F-4D97-AF65-F5344CB8AC3E}">
        <p14:creationId xmlns:p14="http://schemas.microsoft.com/office/powerpoint/2010/main" val="30336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nchor="ctr">
            <a:spAutoFit/>
          </a:bodyPr>
          <a:lstStyle/>
          <a:p>
            <a:r>
              <a:rPr lang="en-US" altLang="zh-CN" sz="2400" b="1" dirty="0">
                <a:latin typeface="MV Boli" panose="02000500030200090000" pitchFamily="2" charset="0"/>
                <a:cs typeface="MV Boli" panose="02000500030200090000" pitchFamily="2" charset="0"/>
              </a:rPr>
              <a:t>Issues</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8</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87F43D16-E6A1-4DFB-A19D-7852ABDD1CF4}"/>
              </a:ext>
            </a:extLst>
          </p:cNvPr>
          <p:cNvSpPr txBox="1"/>
          <p:nvPr/>
        </p:nvSpPr>
        <p:spPr>
          <a:xfrm>
            <a:off x="150922" y="976202"/>
            <a:ext cx="5945076" cy="3160289"/>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Puzzle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p"/>
            </a:pPr>
            <a:r>
              <a:rPr lang="en-US" altLang="zh-CN" sz="1200" b="1" dirty="0" err="1">
                <a:latin typeface="Arial" panose="020B0604020202020204" pitchFamily="34" charset="0"/>
                <a:cs typeface="Arial" panose="020B0604020202020204" pitchFamily="34" charset="0"/>
              </a:rPr>
              <a:t>Mixup</a:t>
            </a:r>
            <a:r>
              <a:rPr lang="en-US" altLang="zh-CN" sz="1200" b="1" dirty="0">
                <a:latin typeface="Arial" panose="020B0604020202020204" pitchFamily="34" charset="0"/>
                <a:cs typeface="Arial" panose="020B0604020202020204" pitchFamily="34" charset="0"/>
              </a:rPr>
              <a:t> based augmentation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Memorize the training data</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Make overconfident predictions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the underlying data domains contain rich regional saliency information, and exhibit local regularity structure far from random matrices of numbers.</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completely disregarding these aspects of data could lead to creating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examples which could misguide the training model and undermine the generalization performance.</a:t>
            </a:r>
          </a:p>
          <a:p>
            <a:pPr marL="241200" indent="-241200" algn="just">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l"/>
            </a:pPr>
            <a:endParaRPr lang="en-US" altLang="zh-CN" sz="1200" dirty="0">
              <a:solidFill>
                <a:srgbClr val="0070C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1A528B9-80F9-4FD9-9AE3-934F2BB92F62}"/>
              </a:ext>
            </a:extLst>
          </p:cNvPr>
          <p:cNvSpPr txBox="1"/>
          <p:nvPr/>
        </p:nvSpPr>
        <p:spPr>
          <a:xfrm>
            <a:off x="150929" y="3513518"/>
            <a:ext cx="5945069" cy="1467518"/>
          </a:xfrm>
          <a:prstGeom prst="rect">
            <a:avLst/>
          </a:prstGeom>
          <a:gradFill>
            <a:gsLst>
              <a:gs pos="0">
                <a:schemeClr val="accent1">
                  <a:lumMod val="5000"/>
                  <a:lumOff val="95000"/>
                </a:schemeClr>
              </a:gs>
              <a:gs pos="100000">
                <a:srgbClr val="CCCCFF"/>
              </a:gs>
            </a:gsLst>
            <a:lin ang="5400000" scaled="1"/>
          </a:gradFill>
          <a:ln>
            <a:noFill/>
          </a:ln>
        </p:spPr>
        <p:txBody>
          <a:bodyPr wrap="square" rtlCol="0">
            <a:spAutoFit/>
          </a:bodyPr>
          <a:lstStyle/>
          <a:p>
            <a:pPr marL="171450" indent="-17145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Research Target:</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Utilize rich regional saliency information and local regularity structure to create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examples</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multi-label objective for optimal mixing mask </a:t>
            </a:r>
          </a:p>
          <a:p>
            <a:pPr marL="228600" indent="-2286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saliency discounted optimal transport objective</a:t>
            </a:r>
          </a:p>
        </p:txBody>
      </p:sp>
    </p:spTree>
    <p:extLst>
      <p:ext uri="{BB962C8B-B14F-4D97-AF65-F5344CB8AC3E}">
        <p14:creationId xmlns:p14="http://schemas.microsoft.com/office/powerpoint/2010/main" val="367813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3</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32379"/>
            <a:ext cx="11224329" cy="461665"/>
          </a:xfrm>
          <a:prstGeom prst="rect">
            <a:avLst/>
          </a:prstGeom>
          <a:noFill/>
        </p:spPr>
        <p:txBody>
          <a:bodyPr wrap="square" rtlCol="0" anchor="ctr">
            <a:spAutoFit/>
          </a:bodyPr>
          <a:lstStyle/>
          <a:p>
            <a:pPr lvl="0" indent="0">
              <a:spcBef>
                <a:spcPct val="0"/>
              </a:spcBef>
              <a:buNone/>
            </a:pPr>
            <a:r>
              <a:rPr lang="en-US" altLang="zh-CN" sz="2400" b="1" dirty="0">
                <a:latin typeface="MV Boli" panose="02000500030200090000" pitchFamily="2" charset="0"/>
                <a:cs typeface="MV Boli" panose="02000500030200090000" pitchFamily="2" charset="0"/>
              </a:rPr>
              <a:t>Related Work</a:t>
            </a:r>
            <a:endParaRPr lang="zh-CN" altLang="en-US" sz="2400" b="1"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0" name="文本框 9">
            <a:extLst>
              <a:ext uri="{FF2B5EF4-FFF2-40B4-BE49-F238E27FC236}">
                <a16:creationId xmlns:a16="http://schemas.microsoft.com/office/drawing/2014/main" id="{9AEF69C9-CDD5-4EBF-88E1-5E4EFBC00B33}"/>
              </a:ext>
            </a:extLst>
          </p:cNvPr>
          <p:cNvSpPr txBox="1"/>
          <p:nvPr/>
        </p:nvSpPr>
        <p:spPr>
          <a:xfrm>
            <a:off x="5677270" y="2978458"/>
            <a:ext cx="65" cy="276999"/>
          </a:xfrm>
          <a:prstGeom prst="rect">
            <a:avLst/>
          </a:prstGeom>
          <a:noFill/>
        </p:spPr>
        <p:txBody>
          <a:bodyPr wrap="none" lIns="0" tIns="0" rIns="0" bIns="0" rtlCol="0">
            <a:spAutoFit/>
          </a:bodyPr>
          <a:lstStyle/>
          <a:p>
            <a:endParaRPr lang="zh-CN" altLang="en-US" dirty="0">
              <a:latin typeface="MV Boli" panose="02000500030200090000" pitchFamily="2" charset="0"/>
              <a:cs typeface="MV Boli" panose="02000500030200090000" pitchFamily="2" charset="0"/>
            </a:endParaRPr>
          </a:p>
        </p:txBody>
      </p:sp>
      <p:sp>
        <p:nvSpPr>
          <p:cNvPr id="8" name="灯片编号占位符 7">
            <a:extLst>
              <a:ext uri="{FF2B5EF4-FFF2-40B4-BE49-F238E27FC236}">
                <a16:creationId xmlns:a16="http://schemas.microsoft.com/office/drawing/2014/main" id="{7594AA99-4674-4D8E-A804-D3EFA8633BF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9</a:t>
            </a:fld>
            <a:endParaRPr lang="zh-CN" altLang="en-US" dirty="0">
              <a:latin typeface="MV Boli" panose="02000500030200090000" pitchFamily="2" charset="0"/>
              <a:cs typeface="MV Boli" panose="02000500030200090000" pitchFamily="2" charset="0"/>
            </a:endParaRPr>
          </a:p>
        </p:txBody>
      </p:sp>
      <p:sp>
        <p:nvSpPr>
          <p:cNvPr id="5" name="文本框 4">
            <a:extLst>
              <a:ext uri="{FF2B5EF4-FFF2-40B4-BE49-F238E27FC236}">
                <a16:creationId xmlns:a16="http://schemas.microsoft.com/office/drawing/2014/main" id="{D685A5E7-369B-43D7-8590-721F99756A50}"/>
              </a:ext>
            </a:extLst>
          </p:cNvPr>
          <p:cNvSpPr txBox="1"/>
          <p:nvPr/>
        </p:nvSpPr>
        <p:spPr>
          <a:xfrm>
            <a:off x="150930" y="975007"/>
            <a:ext cx="5945069" cy="3177793"/>
          </a:xfrm>
          <a:prstGeom prst="rect">
            <a:avLst/>
          </a:prstGeom>
          <a:noFill/>
        </p:spPr>
        <p:txBody>
          <a:bodyPr wrap="square">
            <a:spAutoFit/>
          </a:bodyPr>
          <a:lstStyle/>
          <a:p>
            <a:pPr marL="241200" indent="-241200" algn="just">
              <a:lnSpc>
                <a:spcPts val="2200"/>
              </a:lnSpc>
              <a:buFont typeface="Wingdings" panose="05000000000000000000" pitchFamily="2" charset="2"/>
              <a:buChar char="u"/>
            </a:pPr>
            <a:r>
              <a:rPr lang="en-US" altLang="zh-CN" sz="1200" dirty="0">
                <a:latin typeface="Arial" panose="020B0604020202020204" pitchFamily="34" charset="0"/>
                <a:cs typeface="Arial" panose="020B0604020202020204" pitchFamily="34" charset="0"/>
              </a:rPr>
              <a:t>Adaptive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Contribution: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develop an understanding for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as a form of “out-of-manifold regularization”, which imposes certain “local linearity” constraints on the model’s input space beyond the data manifold.</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Explanation: different from all previous data dependent regularization,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imposes constraints by making use of the regions in the input space of the model that are outside of the data manifold.</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mixing policies are automatically learned from the data using an additional network and objective function designed to avoid manifold intrusion.</a:t>
            </a:r>
          </a:p>
          <a:p>
            <a:pPr marL="241200" indent="-241200" algn="just">
              <a:lnSpc>
                <a:spcPts val="2200"/>
              </a:lnSpc>
              <a:buFont typeface="+mj-ea"/>
              <a:buAutoNum type="circleNumDbPlain"/>
            </a:pPr>
            <a:endParaRPr lang="en-US" altLang="zh-CN" b="1"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2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3110</TotalTime>
  <Words>2212</Words>
  <Application>Microsoft Office PowerPoint</Application>
  <PresentationFormat>宽屏</PresentationFormat>
  <Paragraphs>208</Paragraphs>
  <Slides>14</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Arial</vt:lpstr>
      <vt:lpstr>Arial Black</vt:lpstr>
      <vt:lpstr>Cambria Math</vt:lpstr>
      <vt:lpstr>MV Boli</vt:lpstr>
      <vt:lpstr>Wingdings</vt:lpstr>
      <vt:lpstr>Office 主题​​</vt:lpstr>
      <vt:lpstr>Data Argumentation: Mixup training (learning principle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800</cp:revision>
  <dcterms:created xsi:type="dcterms:W3CDTF">2020-09-03T13:53:15Z</dcterms:created>
  <dcterms:modified xsi:type="dcterms:W3CDTF">2020-10-14T03:57:44Z</dcterms:modified>
</cp:coreProperties>
</file>