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256" r:id="rId2"/>
    <p:sldId id="257" r:id="rId3"/>
    <p:sldId id="272" r:id="rId4"/>
    <p:sldId id="260" r:id="rId5"/>
    <p:sldId id="259" r:id="rId6"/>
    <p:sldId id="273" r:id="rId7"/>
    <p:sldId id="271" r:id="rId8"/>
    <p:sldId id="274" r:id="rId9"/>
    <p:sldId id="275" r:id="rId10"/>
    <p:sldId id="282" r:id="rId11"/>
    <p:sldId id="279" r:id="rId12"/>
    <p:sldId id="278" r:id="rId13"/>
    <p:sldId id="281" r:id="rId14"/>
    <p:sldId id="283" r:id="rId15"/>
    <p:sldId id="2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9C9D25-7846-3849-A3FA-8BC78FBD4E61}" v="901" dt="2025-05-01T16:53:55.558"/>
    <p1510:client id="{AEABA785-2C18-4405-EDD9-19AB3AB5D289}" v="138" dt="2025-05-01T15:59:44.932"/>
    <p1510:client id="{C53C7123-6815-69B2-D2F0-58BB33C31AA0}" v="47" dt="2025-05-01T16:02:32.405"/>
    <p1510:client id="{CB2DD87C-2611-3386-BA17-FF06ECC8783D}" v="110" dt="2025-04-30T16:50:30.165"/>
    <p1510:client id="{CDB29768-2080-102D-2BDF-E02F778D7F28}" v="29" dt="2025-04-30T17:11:36.951"/>
    <p1510:client id="{F9E17860-6EBF-9CE3-D7FC-B7023CFBBAE0}" v="198" dt="2025-05-01T16:55:55.3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91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09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0811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91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7640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72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07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5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63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49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35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3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92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92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17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78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600" b="1">
                <a:solidFill>
                  <a:srgbClr val="2E83C3"/>
                </a:solidFill>
                <a:latin typeface="Times New Roman"/>
                <a:cs typeface="Times New Roman"/>
              </a:rPr>
              <a:t>Fifth Sprint: </a:t>
            </a:r>
            <a:r>
              <a:rPr lang="en-US" sz="6600" b="1">
                <a:latin typeface="Times New Roman"/>
                <a:cs typeface="Times New Roman"/>
              </a:rPr>
              <a:t> </a:t>
            </a:r>
            <a:br>
              <a:rPr lang="en-US" sz="6600" b="1">
                <a:solidFill>
                  <a:srgbClr val="2E83C3"/>
                </a:solidFill>
                <a:latin typeface="Times New Roman"/>
                <a:cs typeface="Times New Roman"/>
              </a:rPr>
            </a:br>
            <a:r>
              <a:rPr lang="en-US" sz="6600" b="1">
                <a:solidFill>
                  <a:srgbClr val="2E83C3"/>
                </a:solidFill>
                <a:latin typeface="Times New Roman"/>
                <a:cs typeface="Times New Roman"/>
              </a:rPr>
              <a:t> Home Stretch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2189" y="4050833"/>
            <a:ext cx="8521814" cy="1096899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sz="2400">
                <a:solidFill>
                  <a:srgbClr val="000000"/>
                </a:solidFill>
                <a:latin typeface="Times New Roman"/>
                <a:cs typeface="Times New Roman"/>
              </a:rPr>
              <a:t>Team RCM</a:t>
            </a:r>
          </a:p>
          <a:p>
            <a:r>
              <a:rPr lang="en-US" sz="2400">
                <a:solidFill>
                  <a:srgbClr val="000000"/>
                </a:solidFill>
                <a:latin typeface="Times New Roman"/>
                <a:cs typeface="Times New Roman"/>
              </a:rPr>
              <a:t>By: Ramiro Gamboa Montes, Christopher Ramirez, Maggie Hemond</a:t>
            </a:r>
          </a:p>
          <a:p>
            <a:endParaRPr lang="en-US" sz="240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376392-4267-29B9-414D-1C536856B9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36366-D0C5-F474-30E8-882F6B30B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070" y="207941"/>
            <a:ext cx="5956250" cy="828054"/>
          </a:xfrm>
        </p:spPr>
        <p:txBody>
          <a:bodyPr>
            <a:normAutofit/>
          </a:bodyPr>
          <a:lstStyle/>
          <a:p>
            <a:r>
              <a:rPr lang="en-US" sz="4400" b="1">
                <a:solidFill>
                  <a:srgbClr val="2E83C3"/>
                </a:solidFill>
                <a:ea typeface="+mj-lt"/>
                <a:cs typeface="+mj-lt"/>
              </a:rPr>
              <a:t>Our Hopes 2</a:t>
            </a:r>
            <a:endParaRPr lang="en-US" sz="4400">
              <a:solidFill>
                <a:srgbClr val="2E83C3"/>
              </a:solidFill>
              <a:ea typeface="+mj-lt"/>
              <a:cs typeface="+mj-lt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10C7A65-2218-9FA5-D510-763AE742F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297" y="1046721"/>
            <a:ext cx="7905553" cy="55695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n-US" b="1">
                <a:solidFill>
                  <a:srgbClr val="404040"/>
                </a:solidFill>
                <a:latin typeface="Trebuchet MS"/>
                <a:cs typeface="Times New Roman"/>
              </a:rPr>
              <a:t>Sign in page</a:t>
            </a:r>
          </a:p>
          <a:p>
            <a:pPr marL="685800" lvl="1"/>
            <a:r>
              <a:rPr lang="en-US" sz="1800">
                <a:solidFill>
                  <a:srgbClr val="404040"/>
                </a:solidFill>
                <a:latin typeface="Trebuchet MS"/>
                <a:cs typeface="Times New Roman"/>
              </a:rPr>
              <a:t>Integrate firebase to allow user sign in</a:t>
            </a:r>
          </a:p>
          <a:p>
            <a:pPr marL="685800" lvl="1"/>
            <a:r>
              <a:rPr lang="en-US" sz="1800">
                <a:solidFill>
                  <a:srgbClr val="404040"/>
                </a:solidFill>
                <a:latin typeface="Trebuchet MS"/>
                <a:cs typeface="Times New Roman"/>
              </a:rPr>
              <a:t>Needed a method to allow user sign UP, thus we needed to add a </a:t>
            </a:r>
            <a:r>
              <a:rPr lang="en-US" sz="1800" b="1">
                <a:solidFill>
                  <a:srgbClr val="404040"/>
                </a:solidFill>
                <a:latin typeface="Trebuchet MS"/>
                <a:cs typeface="Times New Roman"/>
              </a:rPr>
              <a:t>Sign-Up page</a:t>
            </a:r>
          </a:p>
          <a:p>
            <a:r>
              <a:rPr lang="en-US" sz="1600" b="1">
                <a:solidFill>
                  <a:srgbClr val="404040"/>
                </a:solidFill>
                <a:latin typeface="Trebuchet MS"/>
                <a:cs typeface="Times New Roman"/>
              </a:rPr>
              <a:t>All pages and backend</a:t>
            </a:r>
            <a:endParaRPr lang="en-US" sz="1600">
              <a:solidFill>
                <a:srgbClr val="000000"/>
              </a:solidFill>
              <a:latin typeface="Trebuchet MS"/>
              <a:cs typeface="Times New Roman"/>
            </a:endParaRPr>
          </a:p>
          <a:p>
            <a:pPr lvl="1"/>
            <a:r>
              <a:rPr lang="en-US" sz="1800">
                <a:solidFill>
                  <a:srgbClr val="404040"/>
                </a:solidFill>
                <a:latin typeface="Trebuchet MS"/>
                <a:cs typeface="Times New Roman"/>
              </a:rPr>
              <a:t>Check over everything to make sure it works </a:t>
            </a:r>
            <a:endParaRPr lang="en-US"/>
          </a:p>
          <a:p>
            <a:pPr marL="400050" lvl="1" indent="0">
              <a:buNone/>
            </a:pPr>
            <a:endParaRPr lang="en-US">
              <a:solidFill>
                <a:srgbClr val="404040"/>
              </a:solidFill>
              <a:latin typeface="Trebuchet MS"/>
              <a:cs typeface="Times New Roman"/>
            </a:endParaRPr>
          </a:p>
          <a:p>
            <a:pPr marL="0" indent="0">
              <a:buNone/>
            </a:pPr>
            <a:endParaRPr lang="en-US" b="1">
              <a:solidFill>
                <a:srgbClr val="404040"/>
              </a:solidFill>
              <a:latin typeface="Trebuchet MS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99809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120BD-DDD8-1283-6126-25C2F605E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5EB4801-2FE3-95BE-4492-0903DDE21976}"/>
              </a:ext>
            </a:extLst>
          </p:cNvPr>
          <p:cNvSpPr>
            <a:spLocks noGrp="1"/>
          </p:cNvSpPr>
          <p:nvPr/>
        </p:nvSpPr>
        <p:spPr>
          <a:xfrm>
            <a:off x="459737" y="4317072"/>
            <a:ext cx="8596668" cy="7743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900" b="1">
                <a:solidFill>
                  <a:srgbClr val="2E83C3"/>
                </a:solidFill>
                <a:latin typeface="Trebuchet MS"/>
                <a:cs typeface="Times New Roman"/>
              </a:rPr>
              <a:t>CSS: Current Developments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978A89E-B8AD-0EAB-EBFC-4B3270146789}"/>
              </a:ext>
            </a:extLst>
          </p:cNvPr>
          <p:cNvSpPr>
            <a:spLocks noGrp="1"/>
          </p:cNvSpPr>
          <p:nvPr/>
        </p:nvSpPr>
        <p:spPr>
          <a:xfrm>
            <a:off x="685656" y="5094057"/>
            <a:ext cx="8628148" cy="16021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cs typeface="Times New Roman"/>
              </a:rPr>
              <a:t>Worked on:</a:t>
            </a:r>
          </a:p>
          <a:p>
            <a:pPr lvl="1"/>
            <a:r>
              <a:rPr lang="en-US" sz="1800">
                <a:solidFill>
                  <a:srgbClr val="404040"/>
                </a:solidFill>
                <a:cs typeface="Times New Roman"/>
              </a:rPr>
              <a:t>In buy, fixed back button on the stock buy page so we can see clearly</a:t>
            </a:r>
            <a:endParaRPr lang="en-US" sz="1800">
              <a:solidFill>
                <a:srgbClr val="000000"/>
              </a:solidFill>
              <a:cs typeface="Times New Roman"/>
            </a:endParaRPr>
          </a:p>
          <a:p>
            <a:pPr lvl="1"/>
            <a:r>
              <a:rPr lang="en-US" sz="1800">
                <a:solidFill>
                  <a:srgbClr val="000000"/>
                </a:solidFill>
                <a:cs typeface="Times New Roman"/>
              </a:rPr>
              <a:t>Fixed the search bar in dark mode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07A9EBD-21BD-DBB3-26B8-063000152210}"/>
              </a:ext>
            </a:extLst>
          </p:cNvPr>
          <p:cNvSpPr txBox="1">
            <a:spLocks/>
          </p:cNvSpPr>
          <p:nvPr/>
        </p:nvSpPr>
        <p:spPr>
          <a:xfrm>
            <a:off x="462032" y="201257"/>
            <a:ext cx="8596668" cy="8151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900" b="1">
                <a:solidFill>
                  <a:srgbClr val="2E83C3"/>
                </a:solidFill>
                <a:latin typeface="Trebuchet MS"/>
                <a:cs typeface="Times New Roman"/>
              </a:rPr>
              <a:t>Stock Page: Current </a:t>
            </a:r>
            <a:r>
              <a:rPr lang="en-US" sz="3900" b="1">
                <a:solidFill>
                  <a:srgbClr val="2E83C3"/>
                </a:solidFill>
                <a:latin typeface="Trebuchet MS"/>
                <a:ea typeface="+mj-lt"/>
                <a:cs typeface="+mj-lt"/>
              </a:rPr>
              <a:t>Developments</a:t>
            </a:r>
            <a:endParaRPr lang="en-US" sz="3900" b="1">
              <a:solidFill>
                <a:srgbClr val="2E83C3"/>
              </a:solidFill>
              <a:latin typeface="Trebuchet MS"/>
              <a:cs typeface="Times New Roman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190D7E4-DA9F-0DDA-C18E-5FA9D5F44138}"/>
              </a:ext>
            </a:extLst>
          </p:cNvPr>
          <p:cNvSpPr txBox="1">
            <a:spLocks/>
          </p:cNvSpPr>
          <p:nvPr/>
        </p:nvSpPr>
        <p:spPr>
          <a:xfrm>
            <a:off x="680374" y="841658"/>
            <a:ext cx="9476339" cy="8711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cs typeface="Times New Roman"/>
              </a:rPr>
              <a:t>Worked on:</a:t>
            </a:r>
          </a:p>
          <a:p>
            <a:pPr lvl="1"/>
            <a:r>
              <a:rPr lang="en-US" sz="1800">
                <a:solidFill>
                  <a:srgbClr val="000000"/>
                </a:solidFill>
              </a:rPr>
              <a:t>Fix the paragraph below the title about how the Search works</a:t>
            </a:r>
            <a:endParaRPr lang="en-US">
              <a:solidFill>
                <a:srgbClr val="40404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73A5A-117E-C39B-8FE9-D1E3BFAC1643}"/>
              </a:ext>
            </a:extLst>
          </p:cNvPr>
          <p:cNvSpPr txBox="1">
            <a:spLocks/>
          </p:cNvSpPr>
          <p:nvPr/>
        </p:nvSpPr>
        <p:spPr>
          <a:xfrm>
            <a:off x="680374" y="1713561"/>
            <a:ext cx="9476339" cy="8711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cs typeface="Times New Roman"/>
              </a:rPr>
              <a:t>Didn't work on:</a:t>
            </a:r>
          </a:p>
          <a:p>
            <a:pPr lvl="1"/>
            <a:r>
              <a:rPr lang="en-US" sz="1800">
                <a:solidFill>
                  <a:srgbClr val="000000"/>
                </a:solidFill>
              </a:rPr>
              <a:t>Some stocks just appear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5D23C6-7F23-2342-1C05-AA289BEDDFAB}"/>
              </a:ext>
            </a:extLst>
          </p:cNvPr>
          <p:cNvSpPr>
            <a:spLocks noGrp="1"/>
          </p:cNvSpPr>
          <p:nvPr/>
        </p:nvSpPr>
        <p:spPr>
          <a:xfrm>
            <a:off x="496371" y="2617226"/>
            <a:ext cx="8596668" cy="7743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900" b="1">
                <a:solidFill>
                  <a:srgbClr val="2E83C3"/>
                </a:solidFill>
                <a:latin typeface="Trebuchet MS"/>
                <a:cs typeface="Times New Roman"/>
              </a:rPr>
              <a:t>Portfolio: Current Developments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B6DFDF-266D-1681-8D2D-4C6A23E7B27E}"/>
              </a:ext>
            </a:extLst>
          </p:cNvPr>
          <p:cNvSpPr>
            <a:spLocks noGrp="1"/>
          </p:cNvSpPr>
          <p:nvPr/>
        </p:nvSpPr>
        <p:spPr>
          <a:xfrm>
            <a:off x="682825" y="3299938"/>
            <a:ext cx="8638308" cy="115722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cs typeface="Times New Roman"/>
              </a:rPr>
              <a:t>Worked on:</a:t>
            </a:r>
          </a:p>
          <a:p>
            <a:pPr marL="685800" lvl="1"/>
            <a:r>
              <a:rPr lang="en-US" sz="1800">
                <a:solidFill>
                  <a:srgbClr val="404040"/>
                </a:solidFill>
                <a:cs typeface="Times New Roman"/>
              </a:rPr>
              <a:t>Sell stock fix</a:t>
            </a:r>
          </a:p>
          <a:p>
            <a:pPr marL="685800" lvl="1"/>
            <a:r>
              <a:rPr lang="en-US" sz="1800">
                <a:solidFill>
                  <a:srgbClr val="404040"/>
                </a:solidFill>
                <a:cs typeface="Times New Roman"/>
              </a:rPr>
              <a:t>Firebase integration to save user data</a:t>
            </a:r>
          </a:p>
        </p:txBody>
      </p:sp>
    </p:spTree>
    <p:extLst>
      <p:ext uri="{BB962C8B-B14F-4D97-AF65-F5344CB8AC3E}">
        <p14:creationId xmlns:p14="http://schemas.microsoft.com/office/powerpoint/2010/main" val="1662889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00E29-FE25-98E7-7B9E-346AD43C5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CEB32-81EC-418C-A4C5-8454665CF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194" y="143243"/>
            <a:ext cx="6795555" cy="781579"/>
          </a:xfrm>
        </p:spPr>
        <p:txBody>
          <a:bodyPr>
            <a:normAutofit/>
          </a:bodyPr>
          <a:lstStyle/>
          <a:p>
            <a:r>
              <a:rPr lang="en-US" sz="4400" b="1">
                <a:solidFill>
                  <a:srgbClr val="2E83C3"/>
                </a:solidFill>
                <a:ea typeface="+mj-lt"/>
                <a:cs typeface="+mj-lt"/>
              </a:rPr>
              <a:t>What we did Part 1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936EB18-D081-5E98-2F13-41F797D68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297" y="905712"/>
            <a:ext cx="9016195" cy="595452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>
                <a:solidFill>
                  <a:srgbClr val="404040"/>
                </a:solidFill>
                <a:latin typeface="Times New Roman"/>
                <a:cs typeface="Times New Roman"/>
              </a:rPr>
              <a:t>Homepage:</a:t>
            </a:r>
            <a:endParaRPr lang="en-US" sz="20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lvl="1"/>
            <a:r>
              <a:rPr lang="en-US" sz="1800">
                <a:solidFill>
                  <a:srgbClr val="404040"/>
                </a:solidFill>
                <a:latin typeface="Times New Roman"/>
                <a:cs typeface="Times New Roman"/>
              </a:rPr>
              <a:t>Title</a:t>
            </a:r>
            <a:endParaRPr lang="en-US" sz="18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lvl="1"/>
            <a:r>
              <a:rPr lang="en-US" sz="1800">
                <a:solidFill>
                  <a:srgbClr val="404040"/>
                </a:solidFill>
                <a:latin typeface="Times New Roman"/>
                <a:cs typeface="Times New Roman"/>
              </a:rPr>
              <a:t>News of the latest trending stocks (Have risen in the past 30 days more than 5%)</a:t>
            </a:r>
            <a:endParaRPr lang="en-US" sz="18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lvl="1"/>
            <a:r>
              <a:rPr lang="en-US" sz="1800">
                <a:solidFill>
                  <a:srgbClr val="404040"/>
                </a:solidFill>
                <a:latin typeface="Times New Roman"/>
                <a:cs typeface="Times New Roman"/>
              </a:rPr>
              <a:t>Info (Paragraph describing how stocks work)</a:t>
            </a:r>
            <a:endParaRPr lang="en-US" sz="18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en-US" sz="2000" b="1">
                <a:solidFill>
                  <a:srgbClr val="404040"/>
                </a:solidFill>
                <a:latin typeface="Times New Roman"/>
                <a:cs typeface="Times New Roman"/>
              </a:rPr>
              <a:t>Stock Page:</a:t>
            </a:r>
            <a:endParaRPr lang="en-US" sz="20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lvl="1" indent="-285750"/>
            <a:r>
              <a:rPr lang="en-US" sz="1800">
                <a:solidFill>
                  <a:srgbClr val="404040"/>
                </a:solidFill>
                <a:latin typeface="Times New Roman"/>
                <a:cs typeface="Times New Roman"/>
              </a:rPr>
              <a:t>Button Add/remove stocks from portfolios</a:t>
            </a:r>
            <a:endParaRPr lang="en-US" sz="18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lvl="1" indent="-285750"/>
            <a:r>
              <a:rPr lang="en-US" sz="1800">
                <a:solidFill>
                  <a:srgbClr val="404040"/>
                </a:solidFill>
                <a:latin typeface="Times New Roman"/>
                <a:cs typeface="Times New Roman"/>
              </a:rPr>
              <a:t>Stock info (Company name and stuff)</a:t>
            </a:r>
            <a:endParaRPr lang="en-US" sz="18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lvl="1" indent="-285750"/>
            <a:r>
              <a:rPr lang="en-US" sz="1800">
                <a:solidFill>
                  <a:srgbClr val="404040"/>
                </a:solidFill>
                <a:latin typeface="Times New Roman"/>
                <a:cs typeface="Times New Roman"/>
              </a:rPr>
              <a:t>Search Bar</a:t>
            </a:r>
            <a:endParaRPr lang="en-US" sz="18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lvl="1" indent="-285750"/>
            <a:r>
              <a:rPr lang="en-US" sz="1800">
                <a:solidFill>
                  <a:srgbClr val="404040"/>
                </a:solidFill>
                <a:latin typeface="Times New Roman"/>
                <a:cs typeface="Times New Roman"/>
              </a:rPr>
              <a:t>Fake money</a:t>
            </a:r>
          </a:p>
          <a:p>
            <a:pPr lvl="1"/>
            <a:r>
              <a:rPr lang="en-US" sz="1800">
                <a:solidFill>
                  <a:srgbClr val="000000"/>
                </a:solidFill>
                <a:latin typeface="Times New Roman"/>
                <a:cs typeface="Times New Roman"/>
              </a:rPr>
              <a:t>buy fractions of stocks</a:t>
            </a:r>
            <a:endParaRPr lang="en-US" sz="1800">
              <a:solidFill>
                <a:srgbClr val="404040"/>
              </a:solidFill>
              <a:latin typeface="Times New Roman"/>
              <a:cs typeface="Times New Roman"/>
            </a:endParaRPr>
          </a:p>
          <a:p>
            <a:r>
              <a:rPr lang="en-US" sz="2000" b="1">
                <a:solidFill>
                  <a:srgbClr val="404040"/>
                </a:solidFill>
                <a:latin typeface="Times New Roman"/>
                <a:cs typeface="Times New Roman"/>
              </a:rPr>
              <a:t>Settings:</a:t>
            </a:r>
            <a:endParaRPr lang="en-US" sz="20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lvl="1"/>
            <a:r>
              <a:rPr lang="en-US" sz="1800">
                <a:solidFill>
                  <a:srgbClr val="404040"/>
                </a:solidFill>
                <a:latin typeface="Times New Roman"/>
                <a:cs typeface="Times New Roman"/>
              </a:rPr>
              <a:t>Light/Dark </a:t>
            </a:r>
            <a:endParaRPr lang="en-US" sz="18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lvl="1"/>
            <a:r>
              <a:rPr lang="en-US" sz="1800">
                <a:solidFill>
                  <a:srgbClr val="404040"/>
                </a:solidFill>
                <a:latin typeface="Times New Roman"/>
                <a:cs typeface="Times New Roman"/>
              </a:rPr>
              <a:t>Font Size</a:t>
            </a:r>
            <a:endParaRPr lang="en-US" sz="18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lvl="1" indent="-285750"/>
            <a:r>
              <a:rPr lang="en-US" sz="1800">
                <a:solidFill>
                  <a:srgbClr val="404040"/>
                </a:solidFill>
                <a:latin typeface="Times New Roman"/>
                <a:cs typeface="Times New Roman"/>
              </a:rPr>
              <a:t>FAQ/help</a:t>
            </a:r>
            <a:endParaRPr lang="en-US" sz="18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lvl="1" indent="-285750"/>
            <a:endParaRPr lang="en-US" sz="1800">
              <a:solidFill>
                <a:srgbClr val="000000"/>
              </a:solidFill>
              <a:latin typeface="Trebuchet MS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02868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1A0D6D-8454-BF78-B5DD-1D81F7A36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3FD5A-3D50-82F5-1880-40F8568AE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931" y="189425"/>
            <a:ext cx="5610223" cy="781579"/>
          </a:xfrm>
        </p:spPr>
        <p:txBody>
          <a:bodyPr>
            <a:normAutofit/>
          </a:bodyPr>
          <a:lstStyle/>
          <a:p>
            <a:r>
              <a:rPr lang="en-US" sz="4400" b="1">
                <a:solidFill>
                  <a:srgbClr val="2E83C3"/>
                </a:solidFill>
                <a:ea typeface="+mj-lt"/>
                <a:cs typeface="+mj-lt"/>
              </a:rPr>
              <a:t>What we did Part 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60B073-A0CC-D27F-97DC-FCAE7A4DF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90650"/>
            <a:ext cx="8596668" cy="57203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>
                <a:latin typeface="Times New Roman"/>
                <a:cs typeface="Times New Roman"/>
              </a:rPr>
              <a:t>Portfolio:</a:t>
            </a:r>
            <a:endParaRPr lang="en-US" sz="20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lvl="1"/>
            <a:r>
              <a:rPr lang="en-US" sz="1800">
                <a:latin typeface="Times New Roman"/>
                <a:cs typeface="Times New Roman"/>
              </a:rPr>
              <a:t>Gain/loss (Separate Portfolio vs individual stocks)</a:t>
            </a:r>
            <a:endParaRPr lang="en-US" sz="18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lvl="1"/>
            <a:r>
              <a:rPr lang="en-US" sz="1800">
                <a:latin typeface="Times New Roman"/>
                <a:cs typeface="Times New Roman"/>
              </a:rPr>
              <a:t>Graph</a:t>
            </a:r>
            <a:endParaRPr lang="en-US" sz="18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lvl="1"/>
            <a:r>
              <a:rPr lang="en-US" sz="1800">
                <a:latin typeface="Times New Roman"/>
                <a:cs typeface="Times New Roman"/>
              </a:rPr>
              <a:t>Remove button (To remove from portfolio)</a:t>
            </a:r>
            <a:endParaRPr lang="en-US" sz="18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lvl="1"/>
            <a:r>
              <a:rPr lang="en-US" sz="1800">
                <a:latin typeface="Times New Roman"/>
                <a:cs typeface="Times New Roman"/>
              </a:rPr>
              <a:t>Sell for fake money</a:t>
            </a:r>
            <a:endParaRPr lang="en-US" sz="18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en-US" sz="2000" b="1">
                <a:latin typeface="Times New Roman"/>
                <a:cs typeface="Times New Roman"/>
              </a:rPr>
              <a:t>Backend:</a:t>
            </a:r>
            <a:endParaRPr lang="en-US" sz="20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lvl="1"/>
            <a:r>
              <a:rPr lang="en-US" sz="1800">
                <a:latin typeface="Times New Roman"/>
                <a:cs typeface="Times New Roman"/>
              </a:rPr>
              <a:t>API – find best API for our use</a:t>
            </a:r>
            <a:endParaRPr lang="en-US" sz="18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lvl="2">
              <a:buFont typeface="Wingdings" charset="2"/>
              <a:buChar char="§"/>
            </a:pPr>
            <a:r>
              <a:rPr lang="en-US" sz="1600">
                <a:latin typeface="Times New Roman"/>
                <a:cs typeface="Times New Roman"/>
              </a:rPr>
              <a:t>Finnhub and yfinance</a:t>
            </a:r>
          </a:p>
          <a:p>
            <a:pPr lvl="1"/>
            <a:r>
              <a:rPr lang="en-US" sz="1800">
                <a:latin typeface="Times New Roman"/>
                <a:cs typeface="Times New Roman"/>
              </a:rPr>
              <a:t>Language – HTML/CSS, JS, Python</a:t>
            </a:r>
            <a:endParaRPr lang="en-US" sz="18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lvl="1"/>
            <a:r>
              <a:rPr lang="en-US" sz="1800">
                <a:latin typeface="Times New Roman"/>
                <a:cs typeface="Times New Roman"/>
              </a:rPr>
              <a:t>Website</a:t>
            </a:r>
            <a:endParaRPr lang="en-US" sz="18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lvl="1"/>
            <a:r>
              <a:rPr lang="en-US" sz="1800">
                <a:latin typeface="Times New Roman"/>
                <a:cs typeface="Times New Roman"/>
              </a:rPr>
              <a:t>Return what information we need for graphs and other items</a:t>
            </a:r>
          </a:p>
          <a:p>
            <a:pPr lvl="1"/>
            <a:r>
              <a:rPr lang="en-US" sz="1800">
                <a:solidFill>
                  <a:srgbClr val="404040"/>
                </a:solidFill>
                <a:latin typeface="Times New Roman"/>
                <a:cs typeface="Times New Roman"/>
              </a:rPr>
              <a:t>Cloud servers: Render, Firebase Auth</a:t>
            </a:r>
          </a:p>
          <a:p>
            <a:pPr lvl="1"/>
            <a:r>
              <a:rPr lang="en-US" sz="1800">
                <a:solidFill>
                  <a:srgbClr val="404040"/>
                </a:solidFill>
                <a:latin typeface="Times New Roman"/>
                <a:cs typeface="Times New Roman"/>
              </a:rPr>
              <a:t>Avoid hardcoding API stuff (security)</a:t>
            </a:r>
          </a:p>
          <a:p>
            <a:pPr marL="0" indent="0">
              <a:buNone/>
            </a:pPr>
            <a:endParaRPr lang="en-US">
              <a:solidFill>
                <a:srgbClr val="000000"/>
              </a:solidFill>
              <a:highlight>
                <a:srgbClr val="FFFF00"/>
              </a:highlight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8285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5E670A-174D-D259-85DE-EA09CC20CC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229CA-534F-655F-0917-CB1AD3FEB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931" y="189425"/>
            <a:ext cx="5610223" cy="781579"/>
          </a:xfrm>
        </p:spPr>
        <p:txBody>
          <a:bodyPr>
            <a:normAutofit/>
          </a:bodyPr>
          <a:lstStyle/>
          <a:p>
            <a:r>
              <a:rPr lang="en-US" sz="4400" b="1">
                <a:solidFill>
                  <a:srgbClr val="2E83C3"/>
                </a:solidFill>
                <a:ea typeface="+mj-lt"/>
                <a:cs typeface="+mj-lt"/>
              </a:rPr>
              <a:t>What we did Part 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13C491-6F74-800C-E5DB-C4D434D81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90650"/>
            <a:ext cx="8596668" cy="57203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>
                <a:latin typeface="Times New Roman"/>
                <a:cs typeface="Times New Roman"/>
              </a:rPr>
              <a:t>Sign in/login:</a:t>
            </a:r>
            <a:endParaRPr lang="en-US" sz="20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lvl="1"/>
            <a:r>
              <a:rPr lang="en-US" sz="1800">
                <a:solidFill>
                  <a:srgbClr val="404040"/>
                </a:solidFill>
                <a:latin typeface="Times New Roman"/>
                <a:cs typeface="Times New Roman"/>
              </a:rPr>
              <a:t>Added firebase</a:t>
            </a:r>
          </a:p>
          <a:p>
            <a:pPr lvl="1"/>
            <a:r>
              <a:rPr lang="en-US" sz="1800">
                <a:solidFill>
                  <a:srgbClr val="404040"/>
                </a:solidFill>
                <a:latin typeface="Times New Roman"/>
                <a:cs typeface="Times New Roman"/>
              </a:rPr>
              <a:t>Added some css</a:t>
            </a:r>
          </a:p>
          <a:p>
            <a:pPr lvl="1"/>
            <a:r>
              <a:rPr lang="en-US" sz="1800">
                <a:solidFill>
                  <a:srgbClr val="404040"/>
                </a:solidFill>
                <a:latin typeface="Times New Roman"/>
                <a:cs typeface="Times New Roman"/>
              </a:rPr>
              <a:t>User can skip the sign in to test the app</a:t>
            </a:r>
          </a:p>
          <a:p>
            <a:pPr lvl="1"/>
            <a:r>
              <a:rPr lang="en-US" sz="1800">
                <a:solidFill>
                  <a:srgbClr val="404040"/>
                </a:solidFill>
                <a:latin typeface="Times New Roman"/>
                <a:cs typeface="Times New Roman"/>
              </a:rPr>
              <a:t>FOR THE WHOLE APP, added a log out in the top right corner</a:t>
            </a:r>
          </a:p>
          <a:p>
            <a:pPr marL="0" indent="0">
              <a:buNone/>
            </a:pPr>
            <a:endParaRPr lang="en-US" sz="2000" b="1">
              <a:solidFill>
                <a:srgbClr val="404040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>
              <a:solidFill>
                <a:srgbClr val="000000"/>
              </a:solidFill>
              <a:highlight>
                <a:srgbClr val="FFFF00"/>
              </a:highlight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44449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10D41-AE66-76F4-0627-39EC83ACB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1F646-6322-2DEE-E3A7-D607AB7C0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070" y="207941"/>
            <a:ext cx="8596668" cy="795956"/>
          </a:xfrm>
        </p:spPr>
        <p:txBody>
          <a:bodyPr>
            <a:normAutofit/>
          </a:bodyPr>
          <a:lstStyle/>
          <a:p>
            <a:r>
              <a:rPr lang="en-US" sz="4400" b="1">
                <a:solidFill>
                  <a:srgbClr val="2E83C3"/>
                </a:solidFill>
                <a:ea typeface="+mj-lt"/>
                <a:cs typeface="+mj-lt"/>
              </a:rPr>
              <a:t>What we didn't get done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8DDDD4B-C693-745F-1E78-94718CD1D92D}"/>
              </a:ext>
            </a:extLst>
          </p:cNvPr>
          <p:cNvSpPr txBox="1">
            <a:spLocks/>
          </p:cNvSpPr>
          <p:nvPr/>
        </p:nvSpPr>
        <p:spPr>
          <a:xfrm>
            <a:off x="4600543" y="1016002"/>
            <a:ext cx="4300998" cy="55974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>
                <a:solidFill>
                  <a:srgbClr val="404040"/>
                </a:solidFill>
                <a:latin typeface="Times New Roman"/>
                <a:cs typeface="Times New Roman"/>
              </a:rPr>
              <a:t>Home Page:</a:t>
            </a:r>
            <a:endParaRPr lang="en-US" sz="22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lvl="1"/>
            <a:r>
              <a:rPr lang="en-US" sz="2000">
                <a:solidFill>
                  <a:srgbClr val="404040"/>
                </a:solidFill>
                <a:latin typeface="Times New Roman"/>
                <a:cs typeface="Times New Roman"/>
              </a:rPr>
              <a:t>Logo</a:t>
            </a:r>
          </a:p>
          <a:p>
            <a:r>
              <a:rPr lang="en-US" sz="2200" b="1">
                <a:solidFill>
                  <a:srgbClr val="404040"/>
                </a:solidFill>
                <a:latin typeface="Times New Roman"/>
                <a:cs typeface="Times New Roman"/>
              </a:rPr>
              <a:t>Portfolio:</a:t>
            </a:r>
            <a:endParaRPr lang="en-US" sz="22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lvl="1"/>
            <a:r>
              <a:rPr lang="en-US" sz="2000">
                <a:solidFill>
                  <a:srgbClr val="404040"/>
                </a:solidFill>
                <a:latin typeface="Times New Roman"/>
                <a:cs typeface="Times New Roman"/>
              </a:rPr>
              <a:t>Filter (</a:t>
            </a:r>
            <a:r>
              <a:rPr lang="en-US" sz="2000" err="1">
                <a:solidFill>
                  <a:srgbClr val="404040"/>
                </a:solidFill>
                <a:latin typeface="Times New Roman"/>
                <a:cs typeface="Times New Roman"/>
              </a:rPr>
              <a:t>Simlar</a:t>
            </a:r>
            <a:r>
              <a:rPr lang="en-US" sz="2000">
                <a:solidFill>
                  <a:srgbClr val="404040"/>
                </a:solidFill>
                <a:latin typeface="Times New Roman"/>
                <a:cs typeface="Times New Roman"/>
              </a:rPr>
              <a:t> to </a:t>
            </a:r>
            <a:r>
              <a:rPr lang="en-US" sz="2000" err="1">
                <a:solidFill>
                  <a:srgbClr val="404040"/>
                </a:solidFill>
                <a:latin typeface="Times New Roman"/>
                <a:cs typeface="Times New Roman"/>
              </a:rPr>
              <a:t>StockPage</a:t>
            </a:r>
            <a:r>
              <a:rPr lang="en-US" sz="2000">
                <a:solidFill>
                  <a:srgbClr val="404040"/>
                </a:solidFill>
                <a:latin typeface="Times New Roman"/>
                <a:cs typeface="Times New Roman"/>
              </a:rPr>
              <a:t>)</a:t>
            </a:r>
            <a:endParaRPr lang="en-US" sz="20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lvl="1"/>
            <a:r>
              <a:rPr lang="en-US" sz="2000">
                <a:solidFill>
                  <a:srgbClr val="404040"/>
                </a:solidFill>
                <a:latin typeface="Times New Roman"/>
                <a:cs typeface="Times New Roman"/>
              </a:rPr>
              <a:t>Folder/Method to organize specific stocks to make mini portfolios</a:t>
            </a:r>
            <a:endParaRPr lang="en-US" sz="20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000">
              <a:solidFill>
                <a:srgbClr val="000000"/>
              </a:solidFill>
              <a:latin typeface="Trebuchet MS"/>
              <a:cs typeface="Times New Roman"/>
            </a:endParaRPr>
          </a:p>
          <a:p>
            <a:endParaRPr lang="en-US" sz="2000">
              <a:solidFill>
                <a:srgbClr val="404040"/>
              </a:solidFill>
              <a:latin typeface="Times New Roman"/>
              <a:cs typeface="Times New Roman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8B352D2-E4DA-B7F2-3808-52A227F83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401" y="1005031"/>
            <a:ext cx="4309369" cy="584019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200" b="1">
                <a:latin typeface="Times New Roman"/>
                <a:cs typeface="Times New Roman"/>
              </a:rPr>
              <a:t>Stock Page:</a:t>
            </a:r>
            <a:endParaRPr lang="en-US" sz="22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lvl="1"/>
            <a:r>
              <a:rPr lang="en-US" sz="2000">
                <a:latin typeface="Times New Roman"/>
                <a:cs typeface="Times New Roman"/>
              </a:rPr>
              <a:t>Favorite button/list</a:t>
            </a:r>
            <a:endParaRPr lang="en-US" sz="20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lvl="1"/>
            <a:r>
              <a:rPr lang="en-US" sz="2000">
                <a:latin typeface="Times New Roman"/>
                <a:cs typeface="Times New Roman"/>
              </a:rPr>
              <a:t>Method of presentation (</a:t>
            </a:r>
            <a:r>
              <a:rPr lang="en-US" sz="2000" err="1">
                <a:latin typeface="Times New Roman"/>
                <a:cs typeface="Times New Roman"/>
              </a:rPr>
              <a:t>EndLess</a:t>
            </a:r>
            <a:r>
              <a:rPr lang="en-US" sz="2000">
                <a:latin typeface="Times New Roman"/>
                <a:cs typeface="Times New Roman"/>
              </a:rPr>
              <a:t> scroll and sections)</a:t>
            </a:r>
            <a:endParaRPr lang="en-US" sz="20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lvl="1"/>
            <a:r>
              <a:rPr lang="en-US" sz="2000">
                <a:latin typeface="Times New Roman"/>
                <a:cs typeface="Times New Roman"/>
              </a:rPr>
              <a:t>Filter</a:t>
            </a:r>
            <a:endParaRPr lang="en-US" sz="20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lvl="1"/>
            <a:endParaRPr lang="en-US" sz="20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en-US" sz="2200" b="1">
                <a:latin typeface="Times New Roman"/>
                <a:cs typeface="Times New Roman"/>
              </a:rPr>
              <a:t>Settings:</a:t>
            </a:r>
            <a:endParaRPr lang="en-US" sz="22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lvl="1"/>
            <a:r>
              <a:rPr lang="en-US" sz="2000">
                <a:latin typeface="Times New Roman"/>
                <a:cs typeface="Times New Roman"/>
              </a:rPr>
              <a:t>Notifications/alerts </a:t>
            </a:r>
            <a:endParaRPr lang="en-US" sz="20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lvl="1"/>
            <a:r>
              <a:rPr lang="en-US" sz="2000">
                <a:latin typeface="Times New Roman"/>
                <a:cs typeface="Times New Roman"/>
              </a:rPr>
              <a:t>Language</a:t>
            </a:r>
            <a:endParaRPr lang="en-US" sz="20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US" sz="20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245520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14448-EA3D-6ED2-B3F9-FC93A84D1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7658"/>
            <a:ext cx="8596668" cy="810334"/>
          </a:xfrm>
        </p:spPr>
        <p:txBody>
          <a:bodyPr>
            <a:normAutofit/>
          </a:bodyPr>
          <a:lstStyle/>
          <a:p>
            <a:r>
              <a:rPr lang="en-US" sz="4400" b="1">
                <a:solidFill>
                  <a:srgbClr val="2E83C3"/>
                </a:solidFill>
                <a:ea typeface="+mj-lt"/>
                <a:cs typeface="+mj-lt"/>
              </a:rPr>
              <a:t>Our Hopes &amp; Dreams</a:t>
            </a:r>
            <a:r>
              <a:rPr lang="en-US" sz="4400">
                <a:solidFill>
                  <a:srgbClr val="2E83C3"/>
                </a:solidFill>
                <a:ea typeface="+mj-lt"/>
                <a:cs typeface="+mj-lt"/>
              </a:rPr>
              <a:t> </a:t>
            </a:r>
            <a:r>
              <a:rPr lang="en-US" sz="4400" b="1">
                <a:solidFill>
                  <a:srgbClr val="2E83C3"/>
                </a:solidFill>
                <a:ea typeface="+mj-lt"/>
                <a:cs typeface="+mj-lt"/>
              </a:rPr>
              <a:t>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C6472-B06C-199D-CC74-1DA05B436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97776"/>
            <a:ext cx="8831128" cy="52766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What we wanted to get done:</a:t>
            </a:r>
          </a:p>
          <a:p>
            <a:pPr>
              <a:buFont typeface="Wingdings 3"/>
              <a:buChar char=""/>
            </a:pPr>
            <a:r>
              <a:rPr lang="en-US" sz="2000" b="1">
                <a:latin typeface="Trebuchet MS"/>
                <a:ea typeface="+mn-lt"/>
                <a:cs typeface="Times New Roman"/>
              </a:rPr>
              <a:t>Log in </a:t>
            </a:r>
            <a:r>
              <a:rPr lang="en-US" sz="2000" b="1">
                <a:ea typeface="+mn-lt"/>
                <a:cs typeface="Times New Roman"/>
              </a:rPr>
              <a:t>Page</a:t>
            </a:r>
            <a:r>
              <a:rPr lang="en-US" sz="2000" b="1">
                <a:ea typeface="+mn-lt"/>
                <a:cs typeface="+mn-lt"/>
              </a:rPr>
              <a:t>:</a:t>
            </a:r>
          </a:p>
          <a:p>
            <a:pPr lvl="1">
              <a:buFont typeface="Wingdings 3"/>
              <a:buChar char=""/>
            </a:pPr>
            <a:r>
              <a:rPr lang="en-US" sz="2000">
                <a:latin typeface="Trebuchet MS"/>
                <a:ea typeface="+mn-lt"/>
                <a:cs typeface="Times New Roman"/>
              </a:rPr>
              <a:t>Create the page, and Link the page to home page</a:t>
            </a:r>
            <a:endParaRPr lang="en-US" sz="2000">
              <a:solidFill>
                <a:srgbClr val="000000"/>
              </a:solidFill>
              <a:latin typeface="Trebuchet MS"/>
              <a:ea typeface="+mn-lt"/>
              <a:cs typeface="Times New Roman"/>
            </a:endParaRPr>
          </a:p>
          <a:p>
            <a:pPr lvl="1">
              <a:buFont typeface="Wingdings 3"/>
              <a:buChar char=""/>
            </a:pPr>
            <a:r>
              <a:rPr lang="en-US" sz="2000">
                <a:latin typeface="Trebuchet MS"/>
                <a:ea typeface="+mn-lt"/>
                <a:cs typeface="Times New Roman"/>
              </a:rPr>
              <a:t>Make it start in this page</a:t>
            </a:r>
            <a:endParaRPr lang="en-US" sz="2000">
              <a:solidFill>
                <a:srgbClr val="000000"/>
              </a:solidFill>
              <a:latin typeface="Trebuchet MS"/>
              <a:ea typeface="+mn-lt"/>
              <a:cs typeface="Times New Roman"/>
            </a:endParaRPr>
          </a:p>
          <a:p>
            <a:pPr lvl="1">
              <a:buFont typeface="Wingdings 3"/>
              <a:buChar char=""/>
            </a:pPr>
            <a:r>
              <a:rPr lang="en-US" sz="2000">
                <a:solidFill>
                  <a:srgbClr val="000000"/>
                </a:solidFill>
                <a:latin typeface="Trebuchet MS"/>
                <a:ea typeface="+mn-lt"/>
                <a:cs typeface="Times New Roman"/>
              </a:rPr>
              <a:t>Find logo and less bear page</a:t>
            </a:r>
            <a:endParaRPr lang="en-US" sz="2000">
              <a:latin typeface="Trebuchet MS"/>
              <a:ea typeface="+mn-lt"/>
              <a:cs typeface="Times New Roman"/>
            </a:endParaRPr>
          </a:p>
          <a:p>
            <a:pPr>
              <a:buFont typeface="Wingdings 3"/>
              <a:buChar char=""/>
            </a:pPr>
            <a:r>
              <a:rPr lang="en-US" sz="2000" b="1">
                <a:latin typeface="Trebuchet MS"/>
                <a:ea typeface="+mn-lt"/>
                <a:cs typeface="Times New Roman"/>
              </a:rPr>
              <a:t>Portfolio Page:</a:t>
            </a:r>
            <a:endParaRPr lang="en-US" sz="2000" b="1">
              <a:ea typeface="+mn-lt"/>
              <a:cs typeface="Times New Roman"/>
            </a:endParaRPr>
          </a:p>
          <a:p>
            <a:pPr lvl="1">
              <a:buFont typeface="Wingdings 3,Sans-Serif"/>
            </a:pPr>
            <a:r>
              <a:rPr lang="en-US" sz="2000">
                <a:latin typeface="Trebuchet MS"/>
                <a:cs typeface="Times New Roman"/>
              </a:rPr>
              <a:t>Gain/loss of all of portfolio</a:t>
            </a:r>
            <a:endParaRPr lang="en-US" sz="2000">
              <a:solidFill>
                <a:srgbClr val="000000"/>
              </a:solidFill>
              <a:latin typeface="Trebuchet MS"/>
              <a:cs typeface="Times New Roman"/>
            </a:endParaRPr>
          </a:p>
          <a:p>
            <a:pPr lvl="1">
              <a:buFont typeface="Wingdings 3,Sans-Serif"/>
            </a:pPr>
            <a:r>
              <a:rPr lang="en-US" sz="1900">
                <a:latin typeface="Trebuchet MS"/>
                <a:cs typeface="Times New Roman"/>
              </a:rPr>
              <a:t>Adding fake money</a:t>
            </a:r>
            <a:endParaRPr lang="en-US" sz="2000">
              <a:latin typeface="Trebuchet MS"/>
              <a:cs typeface="Times New Roman"/>
            </a:endParaRPr>
          </a:p>
          <a:p>
            <a:pPr>
              <a:buFont typeface="Wingdings 3,Sans-Serif" charset="2"/>
            </a:pPr>
            <a:r>
              <a:rPr lang="en-US" sz="2000" b="1">
                <a:latin typeface="Trebuchet MS"/>
                <a:cs typeface="Times New Roman"/>
              </a:rPr>
              <a:t>Backend:</a:t>
            </a:r>
          </a:p>
          <a:p>
            <a:pPr lvl="1">
              <a:buFont typeface="Wingdings 3"/>
              <a:buChar char=""/>
            </a:pPr>
            <a:r>
              <a:rPr lang="en-US" sz="2000">
                <a:latin typeface="Trebuchet MS"/>
                <a:cs typeface="Times New Roman"/>
              </a:rPr>
              <a:t>Add firebase for log in page</a:t>
            </a:r>
            <a:endParaRPr lang="en-US" sz="2000">
              <a:solidFill>
                <a:srgbClr val="000000"/>
              </a:solidFill>
              <a:latin typeface="Trebuchet MS"/>
              <a:cs typeface="Times New Roman"/>
            </a:endParaRPr>
          </a:p>
          <a:p>
            <a:pPr marL="0" indent="0">
              <a:buNone/>
            </a:pPr>
            <a:endParaRPr lang="en-US" sz="2000">
              <a:latin typeface="Trebuchet MS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73755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08C480-2B71-2551-EAE7-50197F393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731AA-4304-83E6-E9E8-EC6D37941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7658"/>
            <a:ext cx="8596668" cy="810334"/>
          </a:xfrm>
        </p:spPr>
        <p:txBody>
          <a:bodyPr>
            <a:normAutofit/>
          </a:bodyPr>
          <a:lstStyle/>
          <a:p>
            <a:r>
              <a:rPr lang="en-US" sz="4400" b="1">
                <a:solidFill>
                  <a:srgbClr val="2E83C3"/>
                </a:solidFill>
                <a:ea typeface="+mj-lt"/>
                <a:cs typeface="+mj-lt"/>
              </a:rPr>
              <a:t>Our Hopes &amp; Dream</a:t>
            </a:r>
            <a:r>
              <a:rPr lang="en-US" sz="4400">
                <a:solidFill>
                  <a:srgbClr val="2E83C3"/>
                </a:solidFill>
                <a:ea typeface="+mj-lt"/>
                <a:cs typeface="+mj-lt"/>
              </a:rPr>
              <a:t>s </a:t>
            </a:r>
            <a:r>
              <a:rPr lang="en-US" sz="4400" b="1">
                <a:solidFill>
                  <a:srgbClr val="2E83C3"/>
                </a:solidFill>
                <a:ea typeface="+mj-lt"/>
                <a:cs typeface="+mj-lt"/>
              </a:rPr>
              <a:t>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F4BE6-AD94-238E-23B0-F02D8B2BB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8494"/>
            <a:ext cx="8831128" cy="496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What we wanted to get done:</a:t>
            </a:r>
          </a:p>
          <a:p>
            <a:pPr>
              <a:buFont typeface="Wingdings 3"/>
              <a:buChar char=""/>
            </a:pPr>
            <a:r>
              <a:rPr lang="en-US" sz="2000" b="1">
                <a:latin typeface="Trebuchet MS"/>
                <a:ea typeface="+mn-lt"/>
                <a:cs typeface="Times New Roman"/>
              </a:rPr>
              <a:t>Stocks </a:t>
            </a:r>
            <a:r>
              <a:rPr lang="en-US" sz="2000" b="1">
                <a:ea typeface="+mn-lt"/>
                <a:cs typeface="+mn-lt"/>
              </a:rPr>
              <a:t>Page:</a:t>
            </a:r>
          </a:p>
          <a:p>
            <a:pPr lvl="1">
              <a:buFont typeface="Wingdings 3"/>
              <a:buChar char=""/>
            </a:pPr>
            <a:r>
              <a:rPr lang="en-US" sz="2000">
                <a:latin typeface="Trebuchet MS"/>
                <a:ea typeface="+mn-lt"/>
                <a:cs typeface="Times New Roman"/>
              </a:rPr>
              <a:t>Fix </a:t>
            </a:r>
            <a:r>
              <a:rPr lang="en-US" sz="2000">
                <a:solidFill>
                  <a:srgbClr val="000000"/>
                </a:solidFill>
                <a:latin typeface="Trebuchet MS"/>
                <a:ea typeface="+mn-lt"/>
                <a:cs typeface="Times New Roman"/>
              </a:rPr>
              <a:t>lazy pull, Most popular stocks just show up</a:t>
            </a:r>
          </a:p>
          <a:p>
            <a:pPr lvl="1">
              <a:buFont typeface="Wingdings 3"/>
              <a:buChar char=""/>
            </a:pPr>
            <a:r>
              <a:rPr lang="en-US" sz="2000">
                <a:solidFill>
                  <a:srgbClr val="000000"/>
                </a:solidFill>
                <a:latin typeface="Trebuchet MS"/>
                <a:ea typeface="+mn-lt"/>
                <a:cs typeface="Times New Roman"/>
              </a:rPr>
              <a:t>Paraph below title about how the Seach works</a:t>
            </a:r>
            <a:r>
              <a:rPr lang="en-US" sz="2000">
                <a:latin typeface="Trebuchet MS"/>
                <a:ea typeface="+mn-lt"/>
                <a:cs typeface="Times New Roman"/>
              </a:rPr>
              <a:t> </a:t>
            </a:r>
            <a:endParaRPr lang="en-US"/>
          </a:p>
          <a:p>
            <a:pPr>
              <a:buFont typeface="Wingdings 3"/>
              <a:buChar char=""/>
            </a:pPr>
            <a:r>
              <a:rPr lang="en-US" sz="2000" b="1">
                <a:latin typeface="Trebuchet MS"/>
                <a:ea typeface="+mn-lt"/>
                <a:cs typeface="Times New Roman"/>
              </a:rPr>
              <a:t>CSS:</a:t>
            </a:r>
            <a:endParaRPr lang="en-US" sz="2000" b="1">
              <a:ea typeface="+mn-lt"/>
              <a:cs typeface="Times New Roman"/>
            </a:endParaRPr>
          </a:p>
          <a:p>
            <a:pPr lvl="1">
              <a:buFont typeface="Wingdings 3,Sans-Serif" charset="2"/>
            </a:pPr>
            <a:r>
              <a:rPr lang="en-US" sz="2000">
                <a:solidFill>
                  <a:srgbClr val="000000"/>
                </a:solidFill>
                <a:latin typeface="Trebuchet MS"/>
                <a:cs typeface="Times New Roman"/>
              </a:rPr>
              <a:t>Make sure everything shows when it is the two different fonts and two different modes</a:t>
            </a:r>
            <a:endParaRPr lang="en-US" sz="2000">
              <a:solidFill>
                <a:srgbClr val="404040"/>
              </a:solidFill>
              <a:latin typeface="Trebuchet MS"/>
              <a:cs typeface="Times New Roman"/>
            </a:endParaRPr>
          </a:p>
          <a:p>
            <a:pPr lvl="1">
              <a:buFont typeface="Wingdings 3,Sans-Serif" charset="2"/>
            </a:pPr>
            <a:r>
              <a:rPr lang="en-US" sz="2000">
                <a:solidFill>
                  <a:srgbClr val="000000"/>
                </a:solidFill>
                <a:latin typeface="Trebuchet MS"/>
                <a:cs typeface="Times New Roman"/>
              </a:rPr>
              <a:t>Decorate the site</a:t>
            </a:r>
            <a:endParaRPr lang="en-US" sz="2000">
              <a:latin typeface="Trebuchet MS"/>
              <a:cs typeface="Times New Roman"/>
            </a:endParaRPr>
          </a:p>
          <a:p>
            <a:pPr lvl="1">
              <a:buFont typeface="Wingdings 3"/>
              <a:buChar char=""/>
            </a:pPr>
            <a:endParaRPr lang="en-US" sz="2000">
              <a:latin typeface="Trebuchet MS"/>
              <a:cs typeface="Times New Roman"/>
            </a:endParaRPr>
          </a:p>
          <a:p>
            <a:pPr marL="0" indent="0">
              <a:buNone/>
            </a:pPr>
            <a:endParaRPr lang="en-US" sz="2000">
              <a:latin typeface="Trebuchet MS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72424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E9D09-EE6A-DFEC-D2BC-678AFADF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9657"/>
            <a:ext cx="8596668" cy="718458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rgbClr val="2E83C3"/>
                </a:solidFill>
                <a:latin typeface="Trebuchet MS"/>
                <a:ea typeface="+mj-lt"/>
                <a:cs typeface="Times New Roman"/>
              </a:rPr>
              <a:t>Back-End: </a:t>
            </a:r>
            <a:r>
              <a:rPr lang="en-US" sz="4400" b="1">
                <a:solidFill>
                  <a:srgbClr val="2E83C3"/>
                </a:solidFill>
                <a:latin typeface="Trebuchet MS"/>
                <a:ea typeface="+mj-lt"/>
                <a:cs typeface="+mj-lt"/>
              </a:rPr>
              <a:t>Final goals </a:t>
            </a:r>
            <a:endParaRPr lang="en-US" b="1">
              <a:solidFill>
                <a:srgbClr val="2E83C3"/>
              </a:solidFill>
              <a:latin typeface="Trebuchet MS"/>
              <a:cs typeface="Times New Roman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E77A1-C0E0-B689-28AA-5C6441656710}"/>
              </a:ext>
            </a:extLst>
          </p:cNvPr>
          <p:cNvSpPr>
            <a:spLocks noGrp="1"/>
          </p:cNvSpPr>
          <p:nvPr/>
        </p:nvSpPr>
        <p:spPr>
          <a:xfrm>
            <a:off x="1089540" y="1396446"/>
            <a:ext cx="7666626" cy="47973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b="1">
              <a:solidFill>
                <a:srgbClr val="000000"/>
              </a:solidFill>
              <a:latin typeface="Aptos"/>
              <a:ea typeface="+mn-lt"/>
              <a:cs typeface="+mn-lt"/>
            </a:endParaRPr>
          </a:p>
          <a:p>
            <a:pPr>
              <a:buClr>
                <a:srgbClr val="6C921D"/>
              </a:buClr>
            </a:pPr>
            <a:r>
              <a:rPr lang="en-US" sz="2000" b="1">
                <a:solidFill>
                  <a:srgbClr val="404040"/>
                </a:solidFill>
                <a:latin typeface="Trebuchet MS" panose="020B0603020202020204"/>
              </a:rPr>
              <a:t>Firebase authentication (Working Integration): </a:t>
            </a:r>
            <a:r>
              <a:rPr lang="en-US" sz="2000">
                <a:solidFill>
                  <a:srgbClr val="404040"/>
                </a:solidFill>
                <a:latin typeface="Trebuchet MS" panose="020B0603020202020204"/>
              </a:rPr>
              <a:t>We need to store people's portfolios at some point since we are a web-app and do not have local storage. This will be added via firebase, we will no longer be considering using firebase functions for hosting our functions/API, only for authentication and profile storage.</a:t>
            </a:r>
            <a:endParaRPr lang="en-US" sz="2000">
              <a:solidFill>
                <a:srgbClr val="000000"/>
              </a:solidFill>
              <a:latin typeface="Trebuchet MS" panose="020B0603020202020204"/>
            </a:endParaRPr>
          </a:p>
          <a:p>
            <a:pPr>
              <a:buClr>
                <a:srgbClr val="6C921D"/>
              </a:buClr>
            </a:pPr>
            <a:r>
              <a:rPr lang="en-US" sz="2000" b="1">
                <a:solidFill>
                  <a:srgbClr val="404040"/>
                </a:solidFill>
                <a:latin typeface="Trebuchet MS" panose="020B0603020202020204"/>
              </a:rPr>
              <a:t>Sign-in/Log-in:</a:t>
            </a:r>
            <a:r>
              <a:rPr lang="en-US" sz="2000">
                <a:solidFill>
                  <a:srgbClr val="404040"/>
                </a:solidFill>
                <a:latin typeface="Trebuchet MS" panose="020B0603020202020204"/>
              </a:rPr>
              <a:t> With fire base came an overhaul in the Log In page, with the addition of a sign in Page where the user can make an account</a:t>
            </a:r>
          </a:p>
          <a:p>
            <a:pPr marL="0" indent="0">
              <a:buClr>
                <a:srgbClr val="EB3D9F"/>
              </a:buClr>
              <a:buNone/>
            </a:pPr>
            <a:endParaRPr lang="en-US" sz="2400" b="1">
              <a:solidFill>
                <a:srgbClr val="404040"/>
              </a:solidFill>
              <a:latin typeface="Trebuchet MS" panose="020B0603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876019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9D2D23-683E-F4A8-53F3-64EF4A7BC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7A9E4-280A-B082-A2DA-8529A8800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2977"/>
            <a:ext cx="8596668" cy="12135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000">
              <a:solidFill>
                <a:srgbClr val="000000"/>
              </a:solidFill>
              <a:latin typeface="Trebuchet MS"/>
              <a:cs typeface="Times New Roman"/>
            </a:endParaRPr>
          </a:p>
          <a:p>
            <a:pPr marL="0" indent="0">
              <a:buNone/>
            </a:pPr>
            <a:endParaRPr lang="en-US" sz="2000">
              <a:solidFill>
                <a:srgbClr val="000000"/>
              </a:solidFill>
              <a:latin typeface="Trebuchet MS"/>
              <a:cs typeface="Times New Roman"/>
            </a:endParaRPr>
          </a:p>
          <a:p>
            <a:pPr marL="0" indent="0">
              <a:buNone/>
            </a:pPr>
            <a:endParaRPr lang="en-US" sz="2000">
              <a:solidFill>
                <a:srgbClr val="404040"/>
              </a:solidFill>
              <a:latin typeface="Trebuchet MS"/>
              <a:cs typeface="Times New Roman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B07BB2E-A961-1DBA-4B69-AB5819D09B11}"/>
              </a:ext>
            </a:extLst>
          </p:cNvPr>
          <p:cNvSpPr txBox="1">
            <a:spLocks/>
          </p:cNvSpPr>
          <p:nvPr/>
        </p:nvSpPr>
        <p:spPr>
          <a:xfrm>
            <a:off x="569653" y="530181"/>
            <a:ext cx="8596668" cy="6819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700" b="1">
                <a:solidFill>
                  <a:srgbClr val="2E83C3"/>
                </a:solidFill>
                <a:latin typeface="Trebuchet MS"/>
                <a:cs typeface="Times New Roman"/>
              </a:rPr>
              <a:t>Log In Page: Current </a:t>
            </a:r>
            <a:r>
              <a:rPr lang="en-US" sz="3700" b="1">
                <a:solidFill>
                  <a:srgbClr val="2E83C3"/>
                </a:solidFill>
                <a:latin typeface="Trebuchet MS"/>
                <a:ea typeface="+mj-lt"/>
                <a:cs typeface="+mj-lt"/>
              </a:rPr>
              <a:t>Developments</a:t>
            </a:r>
            <a:endParaRPr lang="en-US" sz="3700" b="1">
              <a:solidFill>
                <a:srgbClr val="2E83C3"/>
              </a:solidFill>
              <a:latin typeface="Trebuchet MS"/>
              <a:cs typeface="Times New Roman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2D12498-C5E1-5532-0C2D-B17B8605AB5A}"/>
              </a:ext>
            </a:extLst>
          </p:cNvPr>
          <p:cNvSpPr txBox="1">
            <a:spLocks/>
          </p:cNvSpPr>
          <p:nvPr/>
        </p:nvSpPr>
        <p:spPr>
          <a:xfrm>
            <a:off x="564137" y="1217223"/>
            <a:ext cx="9528000" cy="19250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900">
                <a:solidFill>
                  <a:srgbClr val="000000"/>
                </a:solidFill>
                <a:latin typeface="Trebuchet MS"/>
                <a:cs typeface="Times New Roman"/>
              </a:rPr>
              <a:t>Worked on:</a:t>
            </a:r>
          </a:p>
          <a:p>
            <a:pPr lvl="1"/>
            <a:r>
              <a:rPr lang="en-US" sz="1900">
                <a:solidFill>
                  <a:srgbClr val="404040"/>
                </a:solidFill>
                <a:latin typeface="Trebuchet MS"/>
                <a:cs typeface="Times New Roman"/>
              </a:rPr>
              <a:t>Create the page </a:t>
            </a:r>
            <a:endParaRPr lang="en-US" sz="1900">
              <a:solidFill>
                <a:srgbClr val="000000"/>
              </a:solidFill>
              <a:latin typeface="Trebuchet MS"/>
              <a:cs typeface="Times New Roman"/>
            </a:endParaRPr>
          </a:p>
          <a:p>
            <a:pPr lvl="1"/>
            <a:r>
              <a:rPr lang="en-US" sz="1900">
                <a:solidFill>
                  <a:srgbClr val="404040"/>
                </a:solidFill>
                <a:latin typeface="Trebuchet MS"/>
                <a:cs typeface="Times New Roman"/>
              </a:rPr>
              <a:t>Link the page to home page</a:t>
            </a:r>
          </a:p>
          <a:p>
            <a:pPr lvl="1"/>
            <a:r>
              <a:rPr lang="en-US" sz="1900">
                <a:solidFill>
                  <a:srgbClr val="404040"/>
                </a:solidFill>
                <a:latin typeface="Trebuchet MS"/>
                <a:cs typeface="Times New Roman"/>
              </a:rPr>
              <a:t>Make it start in this page</a:t>
            </a:r>
          </a:p>
          <a:p>
            <a:pPr lvl="1"/>
            <a:r>
              <a:rPr lang="en-US" sz="1900">
                <a:solidFill>
                  <a:srgbClr val="404040"/>
                </a:solidFill>
                <a:latin typeface="Trebuchet MS"/>
                <a:cs typeface="Times New Roman"/>
              </a:rPr>
              <a:t>Needed a signin page to let users sign up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AAC3D-179B-0B4D-6FFE-421A1FE784A9}"/>
              </a:ext>
            </a:extLst>
          </p:cNvPr>
          <p:cNvSpPr>
            <a:spLocks noGrp="1"/>
          </p:cNvSpPr>
          <p:nvPr/>
        </p:nvSpPr>
        <p:spPr>
          <a:xfrm>
            <a:off x="569577" y="3737682"/>
            <a:ext cx="9527998" cy="64825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700" b="1">
                <a:solidFill>
                  <a:srgbClr val="2E83C3"/>
                </a:solidFill>
                <a:latin typeface="Trebuchet MS"/>
                <a:cs typeface="Times New Roman"/>
              </a:rPr>
              <a:t>Portfolio Page: Current </a:t>
            </a:r>
            <a:r>
              <a:rPr lang="en-US" sz="3700" b="1">
                <a:solidFill>
                  <a:srgbClr val="2E83C3"/>
                </a:solidFill>
                <a:latin typeface="Trebuchet MS"/>
                <a:ea typeface="+mj-lt"/>
                <a:cs typeface="+mj-lt"/>
              </a:rPr>
              <a:t>Developments</a:t>
            </a:r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68FD1D88-86A6-6336-2C36-2659B704E899}"/>
              </a:ext>
            </a:extLst>
          </p:cNvPr>
          <p:cNvSpPr>
            <a:spLocks noGrp="1"/>
          </p:cNvSpPr>
          <p:nvPr/>
        </p:nvSpPr>
        <p:spPr>
          <a:xfrm>
            <a:off x="677025" y="4391976"/>
            <a:ext cx="8596668" cy="2032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C921D"/>
              </a:buClr>
              <a:buNone/>
            </a:pPr>
            <a:r>
              <a:rPr lang="en-US" sz="1900">
                <a:solidFill>
                  <a:srgbClr val="000000"/>
                </a:solidFill>
                <a:latin typeface="Trebuchet MS"/>
                <a:cs typeface="Times New Roman"/>
              </a:rPr>
              <a:t>Worked on:</a:t>
            </a:r>
            <a:endParaRPr lang="en-US" sz="1900">
              <a:solidFill>
                <a:srgbClr val="404040"/>
              </a:solidFill>
              <a:latin typeface="Trebuchet MS"/>
              <a:cs typeface="Times New Roman"/>
            </a:endParaRPr>
          </a:p>
          <a:p>
            <a:pPr>
              <a:buClr>
                <a:srgbClr val="6C921D"/>
              </a:buClr>
            </a:pPr>
            <a:r>
              <a:rPr lang="en-US" sz="1900">
                <a:cs typeface="Times New Roman"/>
              </a:rPr>
              <a:t>Gain/loss of all of portfolio</a:t>
            </a:r>
            <a:endParaRPr lang="en-US" sz="1900">
              <a:solidFill>
                <a:srgbClr val="000000"/>
              </a:solidFill>
              <a:cs typeface="Times New Roman"/>
            </a:endParaRPr>
          </a:p>
          <a:p>
            <a:pPr>
              <a:buClr>
                <a:srgbClr val="6C921D"/>
              </a:buClr>
            </a:pPr>
            <a:r>
              <a:rPr lang="en-US" sz="1900">
                <a:cs typeface="Times New Roman"/>
              </a:rPr>
              <a:t>Adding fake money</a:t>
            </a:r>
          </a:p>
          <a:p>
            <a:pPr>
              <a:buClr>
                <a:srgbClr val="6C921D"/>
              </a:buClr>
            </a:pPr>
            <a:r>
              <a:rPr lang="en-US" sz="1900">
                <a:cs typeface="Times New Roman"/>
              </a:rPr>
              <a:t>Firebase allows for storage of user information</a:t>
            </a:r>
          </a:p>
          <a:p>
            <a:pPr>
              <a:buClr>
                <a:srgbClr val="6C921D"/>
              </a:buClr>
            </a:pPr>
            <a:endParaRPr lang="en-US" sz="190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86145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78215A-D105-D7D4-E1A5-21A50E05C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586F5-8A88-3F70-D3BF-0A023D3B2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2977"/>
            <a:ext cx="8596668" cy="12135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000">
              <a:solidFill>
                <a:srgbClr val="000000"/>
              </a:solidFill>
              <a:latin typeface="Trebuchet MS"/>
              <a:cs typeface="Times New Roman"/>
            </a:endParaRPr>
          </a:p>
          <a:p>
            <a:pPr marL="0" indent="0">
              <a:buNone/>
            </a:pPr>
            <a:endParaRPr lang="en-US" sz="2000">
              <a:solidFill>
                <a:srgbClr val="000000"/>
              </a:solidFill>
              <a:latin typeface="Trebuchet MS"/>
              <a:cs typeface="Times New Roman"/>
            </a:endParaRPr>
          </a:p>
          <a:p>
            <a:pPr marL="0" indent="0">
              <a:buNone/>
            </a:pPr>
            <a:endParaRPr lang="en-US" sz="2000">
              <a:solidFill>
                <a:srgbClr val="404040"/>
              </a:solidFill>
              <a:latin typeface="Trebuchet MS"/>
              <a:cs typeface="Times New Roman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14298AB-1561-D914-F380-2FB074D0CB41}"/>
              </a:ext>
            </a:extLst>
          </p:cNvPr>
          <p:cNvSpPr>
            <a:spLocks noGrp="1"/>
          </p:cNvSpPr>
          <p:nvPr/>
        </p:nvSpPr>
        <p:spPr>
          <a:xfrm>
            <a:off x="574756" y="2760033"/>
            <a:ext cx="8596668" cy="7743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900" b="1">
                <a:solidFill>
                  <a:srgbClr val="2E83C3"/>
                </a:solidFill>
                <a:latin typeface="Trebuchet MS"/>
                <a:cs typeface="Times New Roman"/>
              </a:rPr>
              <a:t>CSS: Current Developments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07BE85A-9B23-C03C-3649-369DEE75B77B}"/>
              </a:ext>
            </a:extLst>
          </p:cNvPr>
          <p:cNvSpPr>
            <a:spLocks noGrp="1"/>
          </p:cNvSpPr>
          <p:nvPr/>
        </p:nvSpPr>
        <p:spPr>
          <a:xfrm>
            <a:off x="678330" y="3738302"/>
            <a:ext cx="6421639" cy="26517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cs typeface="Times New Roman"/>
              </a:rPr>
              <a:t>Worked on:</a:t>
            </a:r>
          </a:p>
          <a:p>
            <a:pPr lvl="1"/>
            <a:r>
              <a:rPr lang="en-US" sz="2000">
                <a:solidFill>
                  <a:srgbClr val="000000"/>
                </a:solidFill>
                <a:latin typeface="Trebuchet MS"/>
                <a:cs typeface="Times New Roman"/>
              </a:rPr>
              <a:t>Border around pages</a:t>
            </a:r>
          </a:p>
          <a:p>
            <a:pPr lvl="1"/>
            <a:r>
              <a:rPr lang="en-US" sz="2000">
                <a:solidFill>
                  <a:srgbClr val="000000"/>
                </a:solidFill>
                <a:latin typeface="Trebuchet MS"/>
                <a:cs typeface="Times New Roman"/>
              </a:rPr>
              <a:t>Line height</a:t>
            </a:r>
            <a:endParaRPr lang="en-US">
              <a:solidFill>
                <a:srgbClr val="404040"/>
              </a:solidFill>
              <a:latin typeface="Trebuchet MS"/>
              <a:cs typeface="Times New Roman"/>
            </a:endParaRPr>
          </a:p>
          <a:p>
            <a:pPr lvl="1"/>
            <a:r>
              <a:rPr lang="en-US" sz="2000">
                <a:solidFill>
                  <a:srgbClr val="000000"/>
                </a:solidFill>
                <a:latin typeface="Trebuchet MS"/>
                <a:cs typeface="Times New Roman"/>
              </a:rPr>
              <a:t>Background color for some boxes </a:t>
            </a:r>
            <a:endParaRPr lang="en-US">
              <a:solidFill>
                <a:srgbClr val="404040"/>
              </a:solidFill>
              <a:latin typeface="Trebuchet MS"/>
              <a:cs typeface="Times New Roman"/>
            </a:endParaRPr>
          </a:p>
          <a:p>
            <a:pPr lvl="1"/>
            <a:r>
              <a:rPr lang="en-US" sz="2000">
                <a:solidFill>
                  <a:srgbClr val="000000"/>
                </a:solidFill>
                <a:latin typeface="Trebuchet MS"/>
                <a:cs typeface="Times New Roman"/>
              </a:rPr>
              <a:t>Making sure the buttons don’t cover the nav bar</a:t>
            </a:r>
            <a:endParaRPr lang="en-US">
              <a:solidFill>
                <a:srgbClr val="404040"/>
              </a:solidFill>
              <a:latin typeface="Trebuchet MS"/>
              <a:cs typeface="Times New Roman"/>
            </a:endParaRPr>
          </a:p>
          <a:p>
            <a:pPr lvl="1"/>
            <a:r>
              <a:rPr lang="en-US" sz="2000">
                <a:solidFill>
                  <a:srgbClr val="000000"/>
                </a:solidFill>
                <a:latin typeface="Trebuchet MS"/>
                <a:cs typeface="Times New Roman"/>
              </a:rPr>
              <a:t>border radius</a:t>
            </a:r>
            <a:endParaRPr lang="en-US">
              <a:solidFill>
                <a:srgbClr val="404040"/>
              </a:solidFill>
              <a:latin typeface="Trebuchet MS"/>
              <a:cs typeface="Times New Roman"/>
            </a:endParaRPr>
          </a:p>
          <a:p>
            <a:pPr lvl="1"/>
            <a:r>
              <a:rPr lang="en-US" sz="2000">
                <a:solidFill>
                  <a:srgbClr val="000000"/>
                </a:solidFill>
                <a:latin typeface="Trebuchet MS"/>
                <a:cs typeface="Times New Roman"/>
              </a:rPr>
              <a:t>Make sure all of dropdowns show for </a:t>
            </a:r>
            <a:endParaRPr lang="en-US"/>
          </a:p>
          <a:p>
            <a:endParaRPr lang="en-US" sz="2000">
              <a:solidFill>
                <a:srgbClr val="000000"/>
              </a:solidFill>
              <a:latin typeface="Trebuchet MS"/>
              <a:cs typeface="Times New Roman"/>
            </a:endParaRPr>
          </a:p>
          <a:p>
            <a:pPr marL="0" indent="0">
              <a:buNone/>
            </a:pPr>
            <a:endParaRPr lang="en-US" sz="2000">
              <a:solidFill>
                <a:srgbClr val="404040"/>
              </a:solidFill>
              <a:latin typeface="Trebuchet MS"/>
              <a:cs typeface="Times New Roman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C3EDB3A-A79F-F7F0-0522-51E940A1F973}"/>
              </a:ext>
            </a:extLst>
          </p:cNvPr>
          <p:cNvSpPr txBox="1">
            <a:spLocks/>
          </p:cNvSpPr>
          <p:nvPr/>
        </p:nvSpPr>
        <p:spPr>
          <a:xfrm>
            <a:off x="577051" y="510370"/>
            <a:ext cx="8596668" cy="8151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900" b="1">
                <a:solidFill>
                  <a:srgbClr val="2E83C3"/>
                </a:solidFill>
                <a:latin typeface="Trebuchet MS"/>
                <a:cs typeface="Times New Roman"/>
              </a:rPr>
              <a:t>Stock Page: Current </a:t>
            </a:r>
            <a:r>
              <a:rPr lang="en-US" sz="3900" b="1">
                <a:solidFill>
                  <a:srgbClr val="2E83C3"/>
                </a:solidFill>
                <a:latin typeface="Trebuchet MS"/>
                <a:ea typeface="+mj-lt"/>
                <a:cs typeface="+mj-lt"/>
              </a:rPr>
              <a:t>Developments</a:t>
            </a:r>
            <a:endParaRPr lang="en-US" sz="3900" b="1">
              <a:solidFill>
                <a:srgbClr val="2E83C3"/>
              </a:solidFill>
              <a:latin typeface="Trebuchet MS"/>
              <a:cs typeface="Times New Roman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AC207DA-23E7-348F-3934-09AFB5D62104}"/>
              </a:ext>
            </a:extLst>
          </p:cNvPr>
          <p:cNvSpPr txBox="1">
            <a:spLocks/>
          </p:cNvSpPr>
          <p:nvPr/>
        </p:nvSpPr>
        <p:spPr>
          <a:xfrm>
            <a:off x="680374" y="1319291"/>
            <a:ext cx="9476339" cy="14383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  <a:latin typeface="Trebuchet MS"/>
                <a:cs typeface="Times New Roman"/>
              </a:rPr>
              <a:t>Worked on:</a:t>
            </a:r>
          </a:p>
          <a:p>
            <a:pPr lvl="1"/>
            <a:r>
              <a:rPr lang="en-US" sz="1900"/>
              <a:t>Adding fake money</a:t>
            </a:r>
            <a:endParaRPr lang="en-US" sz="2000">
              <a:solidFill>
                <a:srgbClr val="000000"/>
              </a:solidFill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10395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C27D2D-3DC3-E088-0C65-A0756A10C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6E8FB-4E0D-AC96-B3D9-7F2F78A46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187137"/>
            <a:ext cx="8596668" cy="691965"/>
          </a:xfrm>
        </p:spPr>
        <p:txBody>
          <a:bodyPr>
            <a:normAutofit/>
          </a:bodyPr>
          <a:lstStyle/>
          <a:p>
            <a:r>
              <a:rPr lang="en-US" sz="3700" b="1">
                <a:solidFill>
                  <a:srgbClr val="2E83C3"/>
                </a:solidFill>
                <a:latin typeface="Trebuchet MS"/>
                <a:cs typeface="Times New Roman"/>
              </a:rPr>
              <a:t>Final </a:t>
            </a:r>
            <a:r>
              <a:rPr lang="en-US" sz="3700" b="1">
                <a:solidFill>
                  <a:srgbClr val="2E83C3"/>
                </a:solidFill>
                <a:latin typeface="Trebuchet MS"/>
                <a:ea typeface="+mj-lt"/>
                <a:cs typeface="+mj-lt"/>
              </a:rPr>
              <a:t>Developments for Part 2</a:t>
            </a:r>
            <a:endParaRPr lang="en-US" sz="3700" b="1">
              <a:solidFill>
                <a:srgbClr val="2E83C3"/>
              </a:solidFill>
              <a:latin typeface="Trebuchet MS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6CD3D-115F-B14C-67C1-081AF9E7F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297" y="877536"/>
            <a:ext cx="8596668" cy="57676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Trebuchet MS"/>
                <a:cs typeface="Times New Roman"/>
              </a:rPr>
              <a:t>We want to do this the final week:</a:t>
            </a:r>
          </a:p>
          <a:p>
            <a:r>
              <a:rPr lang="en-US">
                <a:solidFill>
                  <a:srgbClr val="404040"/>
                </a:solidFill>
                <a:latin typeface="Trebuchet MS"/>
                <a:cs typeface="Times New Roman"/>
              </a:rPr>
              <a:t>Log in</a:t>
            </a:r>
            <a:endParaRPr lang="en-US">
              <a:latin typeface="Trebuchet MS"/>
            </a:endParaRPr>
          </a:p>
          <a:p>
            <a:pPr lvl="1"/>
            <a:r>
              <a:rPr lang="en-US" sz="1800">
                <a:solidFill>
                  <a:srgbClr val="404040"/>
                </a:solidFill>
                <a:latin typeface="Trebuchet MS"/>
                <a:cs typeface="Times New Roman"/>
              </a:rPr>
              <a:t>Make sure it looks nice</a:t>
            </a:r>
          </a:p>
          <a:p>
            <a:r>
              <a:rPr lang="en-US">
                <a:solidFill>
                  <a:srgbClr val="404040"/>
                </a:solidFill>
                <a:latin typeface="Trebuchet MS"/>
                <a:cs typeface="Times New Roman"/>
              </a:rPr>
              <a:t>Stock</a:t>
            </a:r>
          </a:p>
          <a:p>
            <a:pPr lvl="1">
              <a:buClr>
                <a:srgbClr val="90C226"/>
              </a:buClr>
            </a:pPr>
            <a:r>
              <a:rPr lang="en-US" sz="1800">
                <a:solidFill>
                  <a:srgbClr val="404040"/>
                </a:solidFill>
                <a:latin typeface="Trebuchet MS"/>
                <a:cs typeface="Times New Roman"/>
              </a:rPr>
              <a:t>Fix </a:t>
            </a:r>
            <a:r>
              <a:rPr lang="en-US" sz="1800">
                <a:solidFill>
                  <a:srgbClr val="000000"/>
                </a:solidFill>
                <a:latin typeface="Trebuchet MS"/>
                <a:cs typeface="Times New Roman"/>
              </a:rPr>
              <a:t>lazy pull, or Most popular stocks just show up, Fix the paraph below title about how the Seach works</a:t>
            </a:r>
            <a:endParaRPr lang="en-US" sz="1800">
              <a:latin typeface="Trebuchet MS"/>
            </a:endParaRPr>
          </a:p>
          <a:p>
            <a:pPr>
              <a:buClr>
                <a:srgbClr val="90C226"/>
              </a:buClr>
            </a:pPr>
            <a:r>
              <a:rPr lang="en-US">
                <a:solidFill>
                  <a:srgbClr val="404040"/>
                </a:solidFill>
                <a:latin typeface="Trebuchet MS"/>
                <a:cs typeface="Times New Roman"/>
              </a:rPr>
              <a:t>CSS</a:t>
            </a:r>
          </a:p>
          <a:p>
            <a:pPr lvl="1">
              <a:buClr>
                <a:srgbClr val="90C226"/>
              </a:buClr>
            </a:pPr>
            <a:r>
              <a:rPr lang="en-US" sz="1800">
                <a:solidFill>
                  <a:srgbClr val="404040"/>
                </a:solidFill>
                <a:latin typeface="Trebuchet MS"/>
                <a:cs typeface="Times New Roman"/>
              </a:rPr>
              <a:t>Add finishing touches</a:t>
            </a:r>
          </a:p>
          <a:p>
            <a:pPr lvl="1">
              <a:buClr>
                <a:srgbClr val="90C226"/>
              </a:buClr>
            </a:pPr>
            <a:r>
              <a:rPr lang="en-US" sz="1800">
                <a:solidFill>
                  <a:srgbClr val="404040"/>
                </a:solidFill>
                <a:latin typeface="Trebuchet MS"/>
                <a:cs typeface="Times New Roman"/>
              </a:rPr>
              <a:t>The search bar in dark mode, Fix back button on the stock buy page so we can see clearly</a:t>
            </a:r>
            <a:endParaRPr lang="en-US"/>
          </a:p>
          <a:p>
            <a:pPr>
              <a:buClr>
                <a:srgbClr val="90C226"/>
              </a:buClr>
            </a:pPr>
            <a:r>
              <a:rPr lang="en-US">
                <a:solidFill>
                  <a:srgbClr val="404040"/>
                </a:solidFill>
                <a:latin typeface="Trebuchet MS"/>
                <a:cs typeface="Times New Roman"/>
              </a:rPr>
              <a:t>All pages and backend</a:t>
            </a:r>
            <a:endParaRPr lang="en-US">
              <a:solidFill>
                <a:srgbClr val="000000"/>
              </a:solidFill>
              <a:latin typeface="Trebuchet MS"/>
              <a:cs typeface="Times New Roman"/>
            </a:endParaRPr>
          </a:p>
          <a:p>
            <a:pPr lvl="1">
              <a:buClr>
                <a:srgbClr val="90C226"/>
              </a:buClr>
            </a:pPr>
            <a:r>
              <a:rPr lang="en-US" sz="1800">
                <a:solidFill>
                  <a:srgbClr val="404040"/>
                </a:solidFill>
                <a:latin typeface="Trebuchet MS"/>
                <a:cs typeface="Times New Roman"/>
              </a:rPr>
              <a:t>Finish all last-minute touch ups</a:t>
            </a:r>
            <a:endParaRPr lang="en-US" sz="1800">
              <a:solidFill>
                <a:srgbClr val="000000"/>
              </a:solidFill>
              <a:latin typeface="Trebuchet MS"/>
              <a:cs typeface="Times New Roman"/>
            </a:endParaRPr>
          </a:p>
          <a:p>
            <a:pPr lvl="1">
              <a:buClr>
                <a:srgbClr val="90C226"/>
              </a:buClr>
            </a:pPr>
            <a:r>
              <a:rPr lang="en-US" sz="1800">
                <a:solidFill>
                  <a:srgbClr val="404040"/>
                </a:solidFill>
                <a:latin typeface="Trebuchet MS"/>
                <a:cs typeface="Times New Roman"/>
              </a:rPr>
              <a:t>Fix all the errors</a:t>
            </a:r>
          </a:p>
          <a:p>
            <a:pPr lvl="1">
              <a:buClr>
                <a:srgbClr val="90C226"/>
              </a:buClr>
            </a:pPr>
            <a:r>
              <a:rPr lang="en-US" sz="1800">
                <a:solidFill>
                  <a:srgbClr val="404040"/>
                </a:solidFill>
                <a:latin typeface="Trebuchet MS"/>
                <a:cs typeface="Times New Roman"/>
              </a:rPr>
              <a:t>Check over everything to make sure it works </a:t>
            </a:r>
            <a:endParaRPr lang="en-US">
              <a:solidFill>
                <a:srgbClr val="404040"/>
              </a:solidFill>
              <a:latin typeface="Trebuchet MS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11188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F644C-3FF9-E4C5-D2C0-DC1E1F3EE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1140B-0D4D-FC0A-4D40-C3D9369053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>
                <a:solidFill>
                  <a:srgbClr val="2E83C3"/>
                </a:solidFill>
                <a:latin typeface="Times New Roman"/>
                <a:cs typeface="Times New Roman"/>
              </a:rPr>
              <a:t>Fifth Sprint 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67E70B-DF8E-2C7C-D8E5-9DB1643B86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189" y="4050833"/>
            <a:ext cx="8521814" cy="1096899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sz="2400">
                <a:solidFill>
                  <a:srgbClr val="000000"/>
                </a:solidFill>
                <a:latin typeface="Times New Roman"/>
                <a:cs typeface="Times New Roman"/>
              </a:rPr>
              <a:t>Team RCM</a:t>
            </a:r>
          </a:p>
          <a:p>
            <a:r>
              <a:rPr lang="en-US" sz="2400">
                <a:solidFill>
                  <a:srgbClr val="000000"/>
                </a:solidFill>
                <a:latin typeface="Times New Roman"/>
                <a:cs typeface="Times New Roman"/>
              </a:rPr>
              <a:t>By: Ramiro Gamboa Montes, Christopher Ramirez, Maggie Hemond</a:t>
            </a:r>
          </a:p>
          <a:p>
            <a:endParaRPr lang="en-US" sz="240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63136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EC801C-A0B5-1D7C-ACA4-F0B784DE6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03DD1-7390-ABFC-E073-E33D85F82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070" y="207941"/>
            <a:ext cx="5956250" cy="828054"/>
          </a:xfrm>
        </p:spPr>
        <p:txBody>
          <a:bodyPr>
            <a:normAutofit/>
          </a:bodyPr>
          <a:lstStyle/>
          <a:p>
            <a:r>
              <a:rPr lang="en-US" sz="4400" b="1">
                <a:solidFill>
                  <a:srgbClr val="2E83C3"/>
                </a:solidFill>
                <a:ea typeface="+mj-lt"/>
                <a:cs typeface="+mj-lt"/>
              </a:rPr>
              <a:t>Our Hopes</a:t>
            </a:r>
            <a:endParaRPr lang="en-US" sz="4400">
              <a:solidFill>
                <a:srgbClr val="2E83C3"/>
              </a:solidFill>
              <a:ea typeface="+mj-lt"/>
              <a:cs typeface="+mj-lt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42E7B96-6B0C-1B4F-086B-BE1407BE3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297" y="1046721"/>
            <a:ext cx="7905553" cy="55695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n-US" b="1">
                <a:solidFill>
                  <a:srgbClr val="404040"/>
                </a:solidFill>
                <a:latin typeface="Trebuchet MS"/>
                <a:cs typeface="Times New Roman"/>
              </a:rPr>
              <a:t>Portfolio</a:t>
            </a:r>
          </a:p>
          <a:p>
            <a:pPr marL="685800" lvl="1"/>
            <a:r>
              <a:rPr lang="en-US" sz="1800">
                <a:solidFill>
                  <a:srgbClr val="404040"/>
                </a:solidFill>
                <a:latin typeface="Trebuchet MS"/>
                <a:cs typeface="Times New Roman"/>
              </a:rPr>
              <a:t>Sell stock fix</a:t>
            </a:r>
          </a:p>
          <a:p>
            <a:pPr marL="685800" lvl="1"/>
            <a:r>
              <a:rPr lang="en-US" sz="1800">
                <a:solidFill>
                  <a:srgbClr val="404040"/>
                </a:solidFill>
                <a:latin typeface="Trebuchet MS"/>
                <a:cs typeface="Times New Roman"/>
              </a:rPr>
              <a:t>Have firebase store user Data</a:t>
            </a:r>
            <a:endParaRPr lang="en-US">
              <a:solidFill>
                <a:srgbClr val="404040"/>
              </a:solidFill>
              <a:latin typeface="Trebuchet MS"/>
              <a:cs typeface="Times New Roman"/>
            </a:endParaRPr>
          </a:p>
          <a:p>
            <a:pPr marL="285750" indent="-285750"/>
            <a:r>
              <a:rPr lang="en-US" b="1">
                <a:solidFill>
                  <a:srgbClr val="404040"/>
                </a:solidFill>
                <a:latin typeface="Trebuchet MS"/>
                <a:cs typeface="Times New Roman"/>
              </a:rPr>
              <a:t>Stock</a:t>
            </a:r>
            <a:endParaRPr lang="en-US" b="1">
              <a:solidFill>
                <a:srgbClr val="000000"/>
              </a:solidFill>
              <a:latin typeface="Trebuchet MS"/>
              <a:cs typeface="Times New Roman"/>
            </a:endParaRPr>
          </a:p>
          <a:p>
            <a:pPr lvl="1">
              <a:buClr>
                <a:srgbClr val="90C226"/>
              </a:buClr>
            </a:pPr>
            <a:r>
              <a:rPr lang="en-US" sz="1800">
                <a:solidFill>
                  <a:srgbClr val="000000"/>
                </a:solidFill>
                <a:latin typeface="Trebuchet MS"/>
                <a:cs typeface="Times New Roman"/>
              </a:rPr>
              <a:t>Some stocks just appear</a:t>
            </a:r>
          </a:p>
          <a:p>
            <a:pPr lvl="1">
              <a:buClr>
                <a:srgbClr val="90C226"/>
              </a:buClr>
            </a:pPr>
            <a:r>
              <a:rPr lang="en-US" sz="1800">
                <a:solidFill>
                  <a:srgbClr val="000000"/>
                </a:solidFill>
                <a:latin typeface="Trebuchet MS"/>
                <a:cs typeface="Times New Roman"/>
              </a:rPr>
              <a:t>Fix the paraph below title about how the Seach works</a:t>
            </a:r>
            <a:endParaRPr lang="en-US" sz="1800">
              <a:latin typeface="Trebuchet MS"/>
            </a:endParaRPr>
          </a:p>
          <a:p>
            <a:pPr indent="-342900">
              <a:buClr>
                <a:srgbClr val="90C226"/>
              </a:buClr>
            </a:pPr>
            <a:r>
              <a:rPr lang="en-US" b="1">
                <a:solidFill>
                  <a:srgbClr val="404040"/>
                </a:solidFill>
                <a:latin typeface="Trebuchet MS"/>
                <a:cs typeface="Times New Roman"/>
              </a:rPr>
              <a:t>CSS</a:t>
            </a:r>
            <a:endParaRPr lang="en-US" b="1"/>
          </a:p>
          <a:p>
            <a:pPr lvl="1">
              <a:buClr>
                <a:srgbClr val="90C226"/>
              </a:buClr>
            </a:pPr>
            <a:r>
              <a:rPr lang="en-US" sz="1800">
                <a:solidFill>
                  <a:srgbClr val="404040"/>
                </a:solidFill>
                <a:latin typeface="Trebuchet MS"/>
                <a:cs typeface="Times New Roman"/>
              </a:rPr>
              <a:t>Fix back button on the stock buy page so we can see clearly</a:t>
            </a:r>
            <a:endParaRPr lang="en-US" sz="1800">
              <a:solidFill>
                <a:srgbClr val="000000"/>
              </a:solidFill>
              <a:latin typeface="Trebuchet MS"/>
              <a:cs typeface="Times New Roman"/>
            </a:endParaRPr>
          </a:p>
          <a:p>
            <a:pPr lvl="1">
              <a:buClr>
                <a:srgbClr val="90C226"/>
              </a:buClr>
            </a:pPr>
            <a:r>
              <a:rPr lang="en-US" sz="1800">
                <a:solidFill>
                  <a:srgbClr val="404040"/>
                </a:solidFill>
                <a:latin typeface="Trebuchet MS"/>
                <a:cs typeface="Times New Roman"/>
              </a:rPr>
              <a:t>The search bar in dark mode</a:t>
            </a:r>
          </a:p>
          <a:p>
            <a:pPr lvl="1">
              <a:buClr>
                <a:srgbClr val="90C226"/>
              </a:buClr>
            </a:pPr>
            <a:r>
              <a:rPr lang="en-US" sz="1800">
                <a:solidFill>
                  <a:srgbClr val="404040"/>
                </a:solidFill>
                <a:latin typeface="Trebuchet MS"/>
                <a:cs typeface="Times New Roman"/>
              </a:rPr>
              <a:t>Add finishing touches</a:t>
            </a:r>
            <a:endParaRPr lang="en-US"/>
          </a:p>
          <a:p>
            <a:pPr>
              <a:buClr>
                <a:srgbClr val="90C226"/>
              </a:buClr>
            </a:pPr>
            <a:endParaRPr lang="en-US" b="1">
              <a:solidFill>
                <a:srgbClr val="404040"/>
              </a:solidFill>
              <a:latin typeface="Trebuchet MS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292075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Facet</vt:lpstr>
      <vt:lpstr>Fifth Sprint:    Home Stretch</vt:lpstr>
      <vt:lpstr>Our Hopes &amp; Dreams Part 1</vt:lpstr>
      <vt:lpstr>Our Hopes &amp; Dreams Part 2</vt:lpstr>
      <vt:lpstr>Back-End: Final goals </vt:lpstr>
      <vt:lpstr>PowerPoint Presentation</vt:lpstr>
      <vt:lpstr>PowerPoint Presentation</vt:lpstr>
      <vt:lpstr>Final Developments for Part 2</vt:lpstr>
      <vt:lpstr>Fifth Sprint Part 2</vt:lpstr>
      <vt:lpstr>Our Hopes</vt:lpstr>
      <vt:lpstr>Our Hopes 2</vt:lpstr>
      <vt:lpstr>PowerPoint Presentation</vt:lpstr>
      <vt:lpstr>What we did Part 1</vt:lpstr>
      <vt:lpstr>What we did Part 2</vt:lpstr>
      <vt:lpstr>What we did Part 3</vt:lpstr>
      <vt:lpstr>What we didn't get done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</cp:revision>
  <dcterms:created xsi:type="dcterms:W3CDTF">2025-03-18T16:27:25Z</dcterms:created>
  <dcterms:modified xsi:type="dcterms:W3CDTF">2025-05-05T17:17:53Z</dcterms:modified>
</cp:coreProperties>
</file>