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8d41ad4e2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8d41ad4e2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7ae399c7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7ae399c7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7ae399c7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7ae399c7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f4dcbf7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f4dcbf7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7ae399c7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7ae399c7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7ae399c7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7ae399c7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60750" y="338200"/>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Time to Provide</a:t>
            </a:r>
            <a:r>
              <a:rPr lang="en">
                <a:latin typeface="Georgia"/>
                <a:ea typeface="Georgia"/>
                <a:cs typeface="Georgia"/>
                <a:sym typeface="Georgia"/>
              </a:rPr>
              <a:t> a Product</a:t>
            </a:r>
            <a:endParaRPr>
              <a:latin typeface="Georgia"/>
              <a:ea typeface="Georgia"/>
              <a:cs typeface="Georgia"/>
              <a:sym typeface="Georgia"/>
            </a:endParaRPr>
          </a:p>
        </p:txBody>
      </p:sp>
      <p:sp>
        <p:nvSpPr>
          <p:cNvPr id="86" name="Google Shape;86;p13"/>
          <p:cNvSpPr txBox="1"/>
          <p:nvPr>
            <p:ph idx="1" type="subTitle"/>
          </p:nvPr>
        </p:nvSpPr>
        <p:spPr>
          <a:xfrm>
            <a:off x="311700" y="383265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Georgia"/>
                <a:ea typeface="Georgia"/>
                <a:cs typeface="Georgia"/>
                <a:sym typeface="Georgia"/>
              </a:rPr>
              <a:t>By: Christopher, Ramiro, Maggie</a:t>
            </a:r>
            <a:endParaRPr sz="2400">
              <a:latin typeface="Georgia"/>
              <a:ea typeface="Georgia"/>
              <a:cs typeface="Georgia"/>
              <a:sym typeface="Georgia"/>
            </a:endParaRPr>
          </a:p>
          <a:p>
            <a:pPr indent="0" lvl="0" marL="0" rtl="0" algn="l">
              <a:spcBef>
                <a:spcPts val="0"/>
              </a:spcBef>
              <a:spcAft>
                <a:spcPts val="0"/>
              </a:spcAft>
              <a:buNone/>
            </a:pPr>
            <a:r>
              <a:t/>
            </a:r>
            <a:endParaRPr sz="24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ctrTitle"/>
          </p:nvPr>
        </p:nvSpPr>
        <p:spPr>
          <a:xfrm>
            <a:off x="311700" y="187275"/>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The product</a:t>
            </a:r>
            <a:endParaRPr>
              <a:latin typeface="Georgia"/>
              <a:ea typeface="Georgia"/>
              <a:cs typeface="Georgia"/>
              <a:sym typeface="Georgia"/>
            </a:endParaRPr>
          </a:p>
        </p:txBody>
      </p:sp>
      <p:sp>
        <p:nvSpPr>
          <p:cNvPr id="92" name="Google Shape;92;p14"/>
          <p:cNvSpPr txBox="1"/>
          <p:nvPr>
            <p:ph idx="1" type="subTitle"/>
          </p:nvPr>
        </p:nvSpPr>
        <p:spPr>
          <a:xfrm>
            <a:off x="529500" y="1416625"/>
            <a:ext cx="8085000" cy="3501300"/>
          </a:xfrm>
          <a:prstGeom prst="rect">
            <a:avLst/>
          </a:prstGeom>
          <a:ln>
            <a:noFill/>
          </a:ln>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 sz="1600"/>
              <a:t>What our product is:</a:t>
            </a:r>
            <a:endParaRPr b="1" sz="1600"/>
          </a:p>
          <a:p>
            <a:pPr indent="0" lvl="0" marL="0" marR="0" rtl="0" algn="l">
              <a:spcBef>
                <a:spcPts val="0"/>
              </a:spcBef>
              <a:spcAft>
                <a:spcPts val="0"/>
              </a:spcAft>
              <a:buClr>
                <a:schemeClr val="dk1"/>
              </a:buClr>
              <a:buSzPts val="1100"/>
              <a:buFont typeface="Arial"/>
              <a:buNone/>
            </a:pPr>
            <a:r>
              <a:rPr b="1" lang="en" sz="1600"/>
              <a:t>	</a:t>
            </a:r>
            <a:r>
              <a:rPr lang="en" sz="1600"/>
              <a:t>An app that sorts an inputted text file and will </a:t>
            </a:r>
            <a:r>
              <a:rPr lang="en" sz="1600"/>
              <a:t>output</a:t>
            </a:r>
            <a:r>
              <a:rPr lang="en" sz="1600"/>
              <a:t> the sorted txt file. The goal </a:t>
            </a:r>
            <a:endParaRPr sz="1600"/>
          </a:p>
          <a:p>
            <a:pPr indent="457200" lvl="0" marL="0" marR="0" rtl="0" algn="l">
              <a:spcBef>
                <a:spcPts val="0"/>
              </a:spcBef>
              <a:spcAft>
                <a:spcPts val="0"/>
              </a:spcAft>
              <a:buClr>
                <a:schemeClr val="dk1"/>
              </a:buClr>
              <a:buSzPts val="1100"/>
              <a:buFont typeface="Arial"/>
              <a:buNone/>
            </a:pPr>
            <a:r>
              <a:rPr lang="en" sz="1600"/>
              <a:t>will be to be a cross platform application and a good look and understandable GUI</a:t>
            </a:r>
            <a:endParaRPr sz="1600"/>
          </a:p>
          <a:p>
            <a:pPr indent="457200" lvl="0" marL="0" marR="0" rtl="0" algn="l">
              <a:spcBef>
                <a:spcPts val="0"/>
              </a:spcBef>
              <a:spcAft>
                <a:spcPts val="0"/>
              </a:spcAft>
              <a:buClr>
                <a:schemeClr val="dk1"/>
              </a:buClr>
              <a:buSzPts val="1100"/>
              <a:buFont typeface="Arial"/>
              <a:buNone/>
            </a:pPr>
            <a:r>
              <a:rPr lang="en" sz="1600"/>
              <a:t>for the average user to understand.  </a:t>
            </a:r>
            <a:endParaRPr sz="1600"/>
          </a:p>
          <a:p>
            <a:pPr indent="457200" lvl="0" marL="0" marR="0" rtl="0" algn="l">
              <a:spcBef>
                <a:spcPts val="0"/>
              </a:spcBef>
              <a:spcAft>
                <a:spcPts val="0"/>
              </a:spcAft>
              <a:buClr>
                <a:schemeClr val="dk1"/>
              </a:buClr>
              <a:buSzPts val="1100"/>
              <a:buFont typeface="Arial"/>
              <a:buNone/>
            </a:pPr>
            <a:r>
              <a:t/>
            </a:r>
            <a:endParaRPr sz="1600"/>
          </a:p>
          <a:p>
            <a:pPr indent="0" lvl="0" marL="0" rtl="0" algn="l">
              <a:lnSpc>
                <a:spcPct val="100000"/>
              </a:lnSpc>
              <a:spcBef>
                <a:spcPts val="0"/>
              </a:spcBef>
              <a:spcAft>
                <a:spcPts val="0"/>
              </a:spcAft>
              <a:buClr>
                <a:schemeClr val="dk1"/>
              </a:buClr>
              <a:buSzPts val="1100"/>
              <a:buFont typeface="Arial"/>
              <a:buNone/>
            </a:pPr>
            <a:r>
              <a:rPr b="1" lang="en" sz="1600"/>
              <a:t>What we had the first guess:</a:t>
            </a:r>
            <a:endParaRPr b="1" sz="1600"/>
          </a:p>
          <a:p>
            <a:pPr indent="0" lvl="0" marL="457200" rtl="0" algn="l">
              <a:lnSpc>
                <a:spcPct val="100000"/>
              </a:lnSpc>
              <a:spcBef>
                <a:spcPts val="0"/>
              </a:spcBef>
              <a:spcAft>
                <a:spcPts val="0"/>
              </a:spcAft>
              <a:buClr>
                <a:schemeClr val="dk1"/>
              </a:buClr>
              <a:buSzPts val="1100"/>
              <a:buFont typeface="Arial"/>
              <a:buNone/>
            </a:pPr>
            <a:r>
              <a:rPr lang="en" sz="1600"/>
              <a:t>The difference is that before we only took into account of the coder and now we take into account the user and manager too.</a:t>
            </a:r>
            <a:endParaRPr sz="1600"/>
          </a:p>
          <a:p>
            <a:pPr indent="0" lvl="0" marL="0" marR="0" rtl="0" algn="l">
              <a:spcBef>
                <a:spcPts val="0"/>
              </a:spcBef>
              <a:spcAft>
                <a:spcPts val="0"/>
              </a:spcAft>
              <a:buClr>
                <a:schemeClr val="dk1"/>
              </a:buClr>
              <a:buSzPts val="1100"/>
              <a:buFont typeface="Arial"/>
              <a:buNone/>
            </a:pPr>
            <a:r>
              <a:t/>
            </a:r>
            <a:endParaRPr sz="1600"/>
          </a:p>
          <a:p>
            <a:pPr indent="0" lvl="0" marL="0" marR="0" rtl="0" algn="l">
              <a:spcBef>
                <a:spcPts val="0"/>
              </a:spcBef>
              <a:spcAft>
                <a:spcPts val="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ctrTitle"/>
          </p:nvPr>
        </p:nvSpPr>
        <p:spPr>
          <a:xfrm>
            <a:off x="311700" y="106000"/>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Coder</a:t>
            </a:r>
            <a:endParaRPr>
              <a:latin typeface="Georgia"/>
              <a:ea typeface="Georgia"/>
              <a:cs typeface="Georgia"/>
              <a:sym typeface="Georgia"/>
            </a:endParaRPr>
          </a:p>
        </p:txBody>
      </p:sp>
      <p:sp>
        <p:nvSpPr>
          <p:cNvPr id="98" name="Google Shape;98;p15"/>
          <p:cNvSpPr txBox="1"/>
          <p:nvPr>
            <p:ph idx="1" type="subTitle"/>
          </p:nvPr>
        </p:nvSpPr>
        <p:spPr>
          <a:xfrm>
            <a:off x="139325" y="1172800"/>
            <a:ext cx="8940300" cy="39705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1"/>
              </a:buClr>
              <a:buSzPts val="1100"/>
              <a:buFont typeface="Arial"/>
              <a:buNone/>
            </a:pPr>
            <a:r>
              <a:rPr b="1" lang="en" sz="1600"/>
              <a:t>What is the input and output format?</a:t>
            </a:r>
            <a:endParaRPr b="1" sz="1600"/>
          </a:p>
          <a:p>
            <a:pPr indent="457200" lvl="0" marL="0" rtl="0" algn="l">
              <a:lnSpc>
                <a:spcPct val="115000"/>
              </a:lnSpc>
              <a:spcBef>
                <a:spcPts val="0"/>
              </a:spcBef>
              <a:spcAft>
                <a:spcPts val="0"/>
              </a:spcAft>
              <a:buNone/>
            </a:pPr>
            <a:r>
              <a:rPr lang="en" sz="1600"/>
              <a:t>The input and output format should be a txt file. (5 min)</a:t>
            </a:r>
            <a:endParaRPr sz="1600"/>
          </a:p>
          <a:p>
            <a:pPr indent="457200" lvl="0" marL="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error and status messages to generate?</a:t>
            </a:r>
            <a:endParaRPr b="1" sz="1600"/>
          </a:p>
          <a:p>
            <a:pPr indent="457200" lvl="0" marL="0" rtl="0" algn="l">
              <a:lnSpc>
                <a:spcPct val="115000"/>
              </a:lnSpc>
              <a:spcBef>
                <a:spcPts val="0"/>
              </a:spcBef>
              <a:spcAft>
                <a:spcPts val="0"/>
              </a:spcAft>
              <a:buNone/>
            </a:pPr>
            <a:r>
              <a:rPr lang="en" sz="1600"/>
              <a:t>The error message should show up if they don’t input the right file type, or the file does not have any lines on it. The status message should show up if the file was returned sorted. (10 min)</a:t>
            </a:r>
            <a:endParaRPr sz="1600"/>
          </a:p>
          <a:p>
            <a:pPr indent="457200" lvl="0" marL="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are the (preferred) data structures?</a:t>
            </a:r>
            <a:endParaRPr b="1" sz="1600"/>
          </a:p>
          <a:p>
            <a:pPr indent="0" lvl="0" marL="0" rtl="0" algn="l">
              <a:lnSpc>
                <a:spcPct val="115000"/>
              </a:lnSpc>
              <a:spcBef>
                <a:spcPts val="0"/>
              </a:spcBef>
              <a:spcAft>
                <a:spcPts val="0"/>
              </a:spcAft>
              <a:buNone/>
            </a:pPr>
            <a:r>
              <a:rPr lang="en" sz="1600"/>
              <a:t>The data structures should be a list. (5 min)</a:t>
            </a:r>
            <a:endParaRPr sz="1600"/>
          </a:p>
          <a:p>
            <a:pPr indent="0" lvl="0" marL="0" rtl="0" algn="l">
              <a:lnSpc>
                <a:spcPct val="115000"/>
              </a:lnSpc>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is the (preferred) algorithm?</a:t>
            </a:r>
            <a:endParaRPr b="1" sz="1600"/>
          </a:p>
          <a:p>
            <a:pPr indent="0" lvl="0" marL="0" rtl="0" algn="l">
              <a:lnSpc>
                <a:spcPct val="115000"/>
              </a:lnSpc>
              <a:spcBef>
                <a:spcPts val="0"/>
              </a:spcBef>
              <a:spcAft>
                <a:spcPts val="0"/>
              </a:spcAft>
              <a:buNone/>
            </a:pPr>
            <a:r>
              <a:rPr lang="en" sz="1600"/>
              <a:t>The algorithm should be as close as possible to O(n) for the time and using a quickSort algorithm for the list. (20 min)</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ctrTitle"/>
          </p:nvPr>
        </p:nvSpPr>
        <p:spPr>
          <a:xfrm>
            <a:off x="311700" y="187275"/>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User</a:t>
            </a:r>
            <a:endParaRPr>
              <a:latin typeface="Georgia"/>
              <a:ea typeface="Georgia"/>
              <a:cs typeface="Georgia"/>
              <a:sym typeface="Georgia"/>
            </a:endParaRPr>
          </a:p>
        </p:txBody>
      </p:sp>
      <p:sp>
        <p:nvSpPr>
          <p:cNvPr id="104" name="Google Shape;104;p16"/>
          <p:cNvSpPr txBox="1"/>
          <p:nvPr>
            <p:ph idx="1" type="subTitle"/>
          </p:nvPr>
        </p:nvSpPr>
        <p:spPr>
          <a:xfrm>
            <a:off x="529500" y="1416625"/>
            <a:ext cx="8085000" cy="35013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 sz="1600"/>
              <a:t>Where is the program going to be deployed?</a:t>
            </a:r>
            <a:endParaRPr b="1" sz="1600"/>
          </a:p>
          <a:p>
            <a:pPr indent="457200" lvl="0" marL="0" marR="0" rtl="0" algn="l">
              <a:spcBef>
                <a:spcPts val="0"/>
              </a:spcBef>
              <a:spcAft>
                <a:spcPts val="0"/>
              </a:spcAft>
              <a:buClr>
                <a:schemeClr val="dk1"/>
              </a:buClr>
              <a:buSzPts val="1100"/>
              <a:buFont typeface="Arial"/>
              <a:buNone/>
            </a:pPr>
            <a:r>
              <a:rPr lang="en" sz="1600"/>
              <a:t>For our example let us assume it is a </a:t>
            </a:r>
            <a:r>
              <a:rPr lang="en" sz="1600"/>
              <a:t>cross platform</a:t>
            </a:r>
            <a:r>
              <a:rPr lang="en" sz="1600"/>
              <a:t> </a:t>
            </a:r>
            <a:r>
              <a:rPr lang="en" sz="1600"/>
              <a:t>application</a:t>
            </a:r>
            <a:r>
              <a:rPr lang="en" sz="1600"/>
              <a:t> that is deployed to </a:t>
            </a:r>
            <a:endParaRPr sz="1600"/>
          </a:p>
          <a:p>
            <a:pPr indent="457200" lvl="0" marL="0" marR="0" rtl="0" algn="l">
              <a:spcBef>
                <a:spcPts val="0"/>
              </a:spcBef>
              <a:spcAft>
                <a:spcPts val="0"/>
              </a:spcAft>
              <a:buClr>
                <a:schemeClr val="dk1"/>
              </a:buClr>
              <a:buSzPts val="1100"/>
              <a:buFont typeface="Arial"/>
              <a:buNone/>
            </a:pPr>
            <a:r>
              <a:rPr lang="en" sz="1600"/>
              <a:t>the web and mobile devices. (4 hours)</a:t>
            </a:r>
            <a:endParaRPr sz="1600"/>
          </a:p>
          <a:p>
            <a:pPr indent="0" lvl="0" marL="0" marR="0" rtl="0" algn="l">
              <a:spcBef>
                <a:spcPts val="0"/>
              </a:spcBef>
              <a:spcAft>
                <a:spcPts val="0"/>
              </a:spcAft>
              <a:buClr>
                <a:schemeClr val="dk1"/>
              </a:buClr>
              <a:buSzPts val="1100"/>
              <a:buFont typeface="Arial"/>
              <a:buNone/>
            </a:pPr>
            <a:r>
              <a:t/>
            </a:r>
            <a:endParaRPr sz="1600"/>
          </a:p>
          <a:p>
            <a:pPr indent="0" lvl="0" marL="0" marR="0" rtl="0" algn="l">
              <a:spcBef>
                <a:spcPts val="0"/>
              </a:spcBef>
              <a:spcAft>
                <a:spcPts val="0"/>
              </a:spcAft>
              <a:buClr>
                <a:schemeClr val="dk1"/>
              </a:buClr>
              <a:buSzPts val="1100"/>
              <a:buFont typeface="Arial"/>
              <a:buNone/>
            </a:pPr>
            <a:r>
              <a:rPr b="1" lang="en" sz="1600"/>
              <a:t>Who is the user?</a:t>
            </a:r>
            <a:endParaRPr b="1" sz="1600"/>
          </a:p>
          <a:p>
            <a:pPr indent="457200" lvl="0" marL="0" marR="0" rtl="0" algn="l">
              <a:spcBef>
                <a:spcPts val="0"/>
              </a:spcBef>
              <a:spcAft>
                <a:spcPts val="0"/>
              </a:spcAft>
              <a:buClr>
                <a:schemeClr val="dk1"/>
              </a:buClr>
              <a:buSzPts val="1100"/>
              <a:buFont typeface="Arial"/>
              <a:buNone/>
            </a:pPr>
            <a:r>
              <a:rPr lang="en" sz="1600"/>
              <a:t>The audience </a:t>
            </a:r>
            <a:r>
              <a:rPr lang="en" sz="1600"/>
              <a:t>includes</a:t>
            </a:r>
            <a:r>
              <a:rPr lang="en" sz="1600"/>
              <a:t> average, non-tech,savvy </a:t>
            </a:r>
            <a:r>
              <a:rPr lang="en" sz="1600"/>
              <a:t>individuals.</a:t>
            </a:r>
            <a:r>
              <a:rPr lang="en" sz="1600"/>
              <a:t> </a:t>
            </a:r>
            <a:endParaRPr sz="1600"/>
          </a:p>
          <a:p>
            <a:pPr indent="0" lvl="0" marL="0" marR="0" rtl="0" algn="l">
              <a:spcBef>
                <a:spcPts val="0"/>
              </a:spcBef>
              <a:spcAft>
                <a:spcPts val="0"/>
              </a:spcAft>
              <a:buClr>
                <a:schemeClr val="dk1"/>
              </a:buClr>
              <a:buSzPts val="1100"/>
              <a:buFont typeface="Arial"/>
              <a:buNone/>
            </a:pPr>
            <a:r>
              <a:t/>
            </a:r>
            <a:endParaRPr sz="1600"/>
          </a:p>
          <a:p>
            <a:pPr indent="0" lvl="0" marL="0" marR="0" rtl="0" algn="l">
              <a:spcBef>
                <a:spcPts val="0"/>
              </a:spcBef>
              <a:spcAft>
                <a:spcPts val="0"/>
              </a:spcAft>
              <a:buClr>
                <a:schemeClr val="dk1"/>
              </a:buClr>
              <a:buSzPts val="1100"/>
              <a:buFont typeface="Arial"/>
              <a:buNone/>
            </a:pPr>
            <a:r>
              <a:rPr b="1" lang="en" sz="1600"/>
              <a:t>What is the GUI?</a:t>
            </a:r>
            <a:endParaRPr b="1" sz="1600"/>
          </a:p>
          <a:p>
            <a:pPr indent="457200" lvl="0" marL="0" marR="0" rtl="0" algn="l">
              <a:spcBef>
                <a:spcPts val="0"/>
              </a:spcBef>
              <a:spcAft>
                <a:spcPts val="0"/>
              </a:spcAft>
              <a:buClr>
                <a:schemeClr val="dk1"/>
              </a:buClr>
              <a:buSzPts val="1100"/>
              <a:buFont typeface="Arial"/>
              <a:buNone/>
            </a:pPr>
            <a:r>
              <a:rPr lang="en" sz="1600"/>
              <a:t>The GUI will consist of a simple and intuitive interface, featuring a button labeled </a:t>
            </a:r>
            <a:endParaRPr sz="1600"/>
          </a:p>
          <a:p>
            <a:pPr indent="457200" lvl="0" marL="0" marR="0" rtl="0" algn="l">
              <a:spcBef>
                <a:spcPts val="0"/>
              </a:spcBef>
              <a:spcAft>
                <a:spcPts val="0"/>
              </a:spcAft>
              <a:buClr>
                <a:schemeClr val="dk1"/>
              </a:buClr>
              <a:buSzPts val="1100"/>
              <a:buFont typeface="Arial"/>
              <a:buNone/>
            </a:pPr>
            <a:r>
              <a:rPr lang="en" sz="1600"/>
              <a:t>"Upload File Here." Clicking this button will open the file selection screen, </a:t>
            </a:r>
            <a:endParaRPr sz="1600"/>
          </a:p>
          <a:p>
            <a:pPr indent="457200" lvl="0" marL="0" marR="0" rtl="0" algn="l">
              <a:spcBef>
                <a:spcPts val="0"/>
              </a:spcBef>
              <a:spcAft>
                <a:spcPts val="0"/>
              </a:spcAft>
              <a:buClr>
                <a:schemeClr val="dk1"/>
              </a:buClr>
              <a:buSzPts val="1100"/>
              <a:buFont typeface="Arial"/>
              <a:buNone/>
            </a:pPr>
            <a:r>
              <a:rPr lang="en" sz="1600"/>
              <a:t>compatible</a:t>
            </a:r>
            <a:r>
              <a:rPr lang="en" sz="1600"/>
              <a:t> across Windows, Linux, macOS, Android, and IOS. The output will be </a:t>
            </a:r>
            <a:endParaRPr sz="1600"/>
          </a:p>
          <a:p>
            <a:pPr indent="457200" lvl="0" marL="0" marR="0" rtl="0" algn="l">
              <a:spcBef>
                <a:spcPts val="0"/>
              </a:spcBef>
              <a:spcAft>
                <a:spcPts val="0"/>
              </a:spcAft>
              <a:buClr>
                <a:schemeClr val="dk1"/>
              </a:buClr>
              <a:buSzPts val="1100"/>
              <a:buFont typeface="Arial"/>
              <a:buNone/>
            </a:pPr>
            <a:r>
              <a:rPr lang="en" sz="1600"/>
              <a:t>a .txt file(2 hours)</a:t>
            </a:r>
            <a:endParaRPr sz="1600"/>
          </a:p>
          <a:p>
            <a:pPr indent="0" lvl="0" marL="0" marR="0" rtl="0" algn="l">
              <a:spcBef>
                <a:spcPts val="0"/>
              </a:spcBef>
              <a:spcAft>
                <a:spcPts val="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ctrTitle"/>
          </p:nvPr>
        </p:nvSpPr>
        <p:spPr>
          <a:xfrm>
            <a:off x="311700" y="106000"/>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User 2</a:t>
            </a:r>
            <a:endParaRPr>
              <a:latin typeface="Georgia"/>
              <a:ea typeface="Georgia"/>
              <a:cs typeface="Georgia"/>
              <a:sym typeface="Georgia"/>
            </a:endParaRPr>
          </a:p>
        </p:txBody>
      </p:sp>
      <p:sp>
        <p:nvSpPr>
          <p:cNvPr id="110" name="Google Shape;110;p17"/>
          <p:cNvSpPr txBox="1"/>
          <p:nvPr>
            <p:ph idx="1" type="subTitle"/>
          </p:nvPr>
        </p:nvSpPr>
        <p:spPr>
          <a:xfrm>
            <a:off x="529500" y="1416625"/>
            <a:ext cx="8085000" cy="3501300"/>
          </a:xfrm>
          <a:prstGeom prst="rect">
            <a:avLst/>
          </a:prstGeom>
        </p:spPr>
        <p:txBody>
          <a:bodyPr anchorCtr="0" anchor="t" bIns="91425" lIns="91425" spcFirstLastPara="1" rIns="91425" wrap="square" tIns="91425">
            <a:noAutofit/>
          </a:bodyPr>
          <a:lstStyle/>
          <a:p>
            <a:pPr indent="0" lvl="0" marL="0" marR="0" rtl="0" algn="l">
              <a:spcBef>
                <a:spcPts val="0"/>
              </a:spcBef>
              <a:spcAft>
                <a:spcPts val="0"/>
              </a:spcAft>
              <a:buClr>
                <a:schemeClr val="dk1"/>
              </a:buClr>
              <a:buSzPts val="1100"/>
              <a:buFont typeface="Arial"/>
              <a:buNone/>
            </a:pPr>
            <a:r>
              <a:rPr b="1" lang="en" sz="1600"/>
              <a:t>Is this GUI efficient?</a:t>
            </a:r>
            <a:endParaRPr b="1" sz="1600"/>
          </a:p>
          <a:p>
            <a:pPr indent="0" lvl="0" marL="0" marR="0" rtl="0" algn="l">
              <a:spcBef>
                <a:spcPts val="0"/>
              </a:spcBef>
              <a:spcAft>
                <a:spcPts val="0"/>
              </a:spcAft>
              <a:buClr>
                <a:schemeClr val="dk1"/>
              </a:buClr>
              <a:buSzPts val="1100"/>
              <a:buFont typeface="Arial"/>
              <a:buNone/>
            </a:pPr>
            <a:r>
              <a:rPr lang="en" sz="1600"/>
              <a:t>	Yes, the GUI is designed to be efficient, particular given the cross-platform </a:t>
            </a:r>
            <a:endParaRPr sz="1600"/>
          </a:p>
          <a:p>
            <a:pPr indent="457200" lvl="0" marL="0" marR="0" rtl="0" algn="l">
              <a:spcBef>
                <a:spcPts val="0"/>
              </a:spcBef>
              <a:spcAft>
                <a:spcPts val="0"/>
              </a:spcAft>
              <a:buClr>
                <a:schemeClr val="dk1"/>
              </a:buClr>
              <a:buSzPts val="1100"/>
              <a:buFont typeface="Arial"/>
              <a:buNone/>
            </a:pPr>
            <a:r>
              <a:rPr lang="en" sz="1600"/>
              <a:t>compatibility requirements. Simplicity and accessibility remain the focus while </a:t>
            </a:r>
            <a:endParaRPr sz="1600"/>
          </a:p>
          <a:p>
            <a:pPr indent="457200" lvl="0" marL="0" marR="0" rtl="0" algn="l">
              <a:spcBef>
                <a:spcPts val="0"/>
              </a:spcBef>
              <a:spcAft>
                <a:spcPts val="0"/>
              </a:spcAft>
              <a:buClr>
                <a:schemeClr val="dk1"/>
              </a:buClr>
              <a:buSzPts val="1100"/>
              <a:buFont typeface="Arial"/>
              <a:buNone/>
            </a:pPr>
            <a:r>
              <a:rPr lang="en" sz="1600"/>
              <a:t>maintaining performance</a:t>
            </a:r>
            <a:endParaRPr sz="1600"/>
          </a:p>
          <a:p>
            <a:pPr indent="457200" lvl="0" marL="0" marR="0" rtl="0" algn="l">
              <a:spcBef>
                <a:spcPts val="0"/>
              </a:spcBef>
              <a:spcAft>
                <a:spcPts val="0"/>
              </a:spcAft>
              <a:buClr>
                <a:schemeClr val="dk1"/>
              </a:buClr>
              <a:buSzPts val="1100"/>
              <a:buFont typeface="Arial"/>
              <a:buNone/>
            </a:pPr>
            <a:r>
              <a:t/>
            </a:r>
            <a:endParaRPr sz="1600"/>
          </a:p>
          <a:p>
            <a:pPr indent="0" lvl="0" marL="0" marR="0" rtl="0" algn="l">
              <a:spcBef>
                <a:spcPts val="0"/>
              </a:spcBef>
              <a:spcAft>
                <a:spcPts val="0"/>
              </a:spcAft>
              <a:buNone/>
            </a:pPr>
            <a:r>
              <a:rPr b="1" lang="en" sz="1600"/>
              <a:t>Is this program Fault Tolerant? E.g. responds to no file or incorrect data</a:t>
            </a:r>
            <a:endParaRPr b="1" sz="1600"/>
          </a:p>
          <a:p>
            <a:pPr indent="457200" lvl="0" marL="0" marR="0" rtl="0" algn="l">
              <a:spcBef>
                <a:spcPts val="0"/>
              </a:spcBef>
              <a:spcAft>
                <a:spcPts val="0"/>
              </a:spcAft>
              <a:buNone/>
            </a:pPr>
            <a:r>
              <a:rPr lang="en" sz="1600"/>
              <a:t>Yes, the program is designed to handle errors gracefully. The core process </a:t>
            </a:r>
            <a:endParaRPr sz="1600"/>
          </a:p>
          <a:p>
            <a:pPr indent="457200" lvl="0" marL="0" marR="0" rtl="0" algn="l">
              <a:spcBef>
                <a:spcPts val="0"/>
              </a:spcBef>
              <a:spcAft>
                <a:spcPts val="0"/>
              </a:spcAft>
              <a:buNone/>
            </a:pPr>
            <a:r>
              <a:rPr lang="en" sz="1600"/>
              <a:t>Involves:  </a:t>
            </a:r>
            <a:endParaRPr sz="1600"/>
          </a:p>
          <a:p>
            <a:pPr indent="457200" lvl="0" marL="0" marR="0" rtl="0" algn="l">
              <a:spcBef>
                <a:spcPts val="0"/>
              </a:spcBef>
              <a:spcAft>
                <a:spcPts val="0"/>
              </a:spcAft>
              <a:buNone/>
            </a:pPr>
            <a:r>
              <a:rPr b="1" i="1" lang="en" sz="1600"/>
              <a:t>TXT File input → Algorithm that processes the input → Sort file output</a:t>
            </a:r>
            <a:endParaRPr b="1" i="1" sz="1600"/>
          </a:p>
          <a:p>
            <a:pPr indent="457200" lvl="0" marL="0" marR="0" rtl="0" algn="l">
              <a:spcBef>
                <a:spcPts val="0"/>
              </a:spcBef>
              <a:spcAft>
                <a:spcPts val="0"/>
              </a:spcAft>
              <a:buNone/>
            </a:pPr>
            <a:r>
              <a:rPr lang="en" sz="1600"/>
              <a:t>The program includes measures such as handling incorrect file formats. </a:t>
            </a:r>
            <a:endParaRPr sz="1600"/>
          </a:p>
          <a:p>
            <a:pPr indent="457200" lvl="0" marL="0" marR="0" rtl="0" algn="l">
              <a:spcBef>
                <a:spcPts val="0"/>
              </a:spcBef>
              <a:spcAft>
                <a:spcPts val="0"/>
              </a:spcAft>
              <a:buNone/>
            </a:pPr>
            <a:r>
              <a:rPr lang="en" sz="1600"/>
              <a:t>For example, if a non-txt file if inputted, a popup message stating, </a:t>
            </a:r>
            <a:endParaRPr sz="1600"/>
          </a:p>
          <a:p>
            <a:pPr indent="457200" lvl="0" marL="0" marR="0" rtl="0" algn="l">
              <a:spcBef>
                <a:spcPts val="0"/>
              </a:spcBef>
              <a:spcAft>
                <a:spcPts val="0"/>
              </a:spcAft>
              <a:buNone/>
            </a:pPr>
            <a:r>
              <a:rPr lang="en" sz="1600"/>
              <a:t>“invalid file format” should appear. (Debug coding 1 hours)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ctrTitle"/>
          </p:nvPr>
        </p:nvSpPr>
        <p:spPr>
          <a:xfrm>
            <a:off x="311700" y="349825"/>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Manager</a:t>
            </a:r>
            <a:endParaRPr>
              <a:latin typeface="Georgia"/>
              <a:ea typeface="Georgia"/>
              <a:cs typeface="Georgia"/>
              <a:sym typeface="Georgia"/>
            </a:endParaRPr>
          </a:p>
        </p:txBody>
      </p:sp>
      <p:sp>
        <p:nvSpPr>
          <p:cNvPr id="116" name="Google Shape;116;p18"/>
          <p:cNvSpPr txBox="1"/>
          <p:nvPr>
            <p:ph idx="1" type="subTitle"/>
          </p:nvPr>
        </p:nvSpPr>
        <p:spPr>
          <a:xfrm>
            <a:off x="311700" y="1416625"/>
            <a:ext cx="8520600" cy="3726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Clr>
                <a:schemeClr val="dk1"/>
              </a:buClr>
              <a:buSzPts val="1100"/>
              <a:buFont typeface="Arial"/>
              <a:buNone/>
            </a:pPr>
            <a:r>
              <a:rPr b="1" lang="en" sz="1600"/>
              <a:t>What is the availability of coders (and how good are these coders)?</a:t>
            </a:r>
            <a:endParaRPr b="1" sz="1600"/>
          </a:p>
          <a:p>
            <a:pPr indent="0" lvl="0" marL="457200" rtl="0" algn="l">
              <a:spcBef>
                <a:spcPts val="0"/>
              </a:spcBef>
              <a:spcAft>
                <a:spcPts val="0"/>
              </a:spcAft>
              <a:buNone/>
            </a:pPr>
            <a:r>
              <a:rPr lang="en" sz="1600"/>
              <a:t>The coders are intermediate-level and have an availability of 15 hours per week.</a:t>
            </a:r>
            <a:endParaRPr sz="1600"/>
          </a:p>
          <a:p>
            <a:pPr indent="0" lvl="0" marL="457200" rtl="0" algn="l">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should the documentation be (manuals, code comments) ?</a:t>
            </a:r>
            <a:endParaRPr b="1" sz="1600"/>
          </a:p>
          <a:p>
            <a:pPr indent="0" lvl="0" marL="457200" rtl="0" algn="l">
              <a:spcBef>
                <a:spcPts val="0"/>
              </a:spcBef>
              <a:spcAft>
                <a:spcPts val="0"/>
              </a:spcAft>
              <a:buNone/>
            </a:pPr>
            <a:r>
              <a:rPr lang="en" sz="1600"/>
              <a:t>The documentation would be code comments and a basic user manual. (1 hour)</a:t>
            </a:r>
            <a:endParaRPr sz="1600"/>
          </a:p>
          <a:p>
            <a:pPr indent="0" lvl="0" marL="457200" rtl="0" algn="l">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about possible evolution of the users’ needs?</a:t>
            </a:r>
            <a:endParaRPr b="1" sz="1600"/>
          </a:p>
          <a:p>
            <a:pPr indent="457200" lvl="0" marL="0" rtl="0" algn="l">
              <a:spcBef>
                <a:spcPts val="0"/>
              </a:spcBef>
              <a:spcAft>
                <a:spcPts val="0"/>
              </a:spcAft>
              <a:buNone/>
            </a:pPr>
            <a:r>
              <a:rPr lang="en" sz="1600"/>
              <a:t>The system will be flexible for future enhancements.</a:t>
            </a:r>
            <a:endParaRPr sz="1600"/>
          </a:p>
          <a:p>
            <a:pPr indent="457200" lvl="0" marL="0" rtl="0" algn="l">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about testing for correctness?</a:t>
            </a:r>
            <a:endParaRPr b="1" sz="1600"/>
          </a:p>
          <a:p>
            <a:pPr indent="457200" lvl="0" marL="0" rtl="0" algn="l">
              <a:spcBef>
                <a:spcPts val="0"/>
              </a:spcBef>
              <a:spcAft>
                <a:spcPts val="0"/>
              </a:spcAft>
              <a:buNone/>
            </a:pPr>
            <a:r>
              <a:rPr lang="en" sz="1600"/>
              <a:t>The system will have unit test to validate functionality. (30 min)</a:t>
            </a:r>
            <a:endParaRPr sz="1600"/>
          </a:p>
          <a:p>
            <a:pPr indent="457200" lvl="0" marL="0" rtl="0" algn="l">
              <a:spcBef>
                <a:spcPts val="0"/>
              </a:spcBef>
              <a:spcAft>
                <a:spcPts val="0"/>
              </a:spcAft>
              <a:buNone/>
            </a:pPr>
            <a:r>
              <a:t/>
            </a:r>
            <a:endParaRPr sz="1600"/>
          </a:p>
          <a:p>
            <a:pPr indent="0" lvl="0" marL="0" marR="0" rtl="0" algn="l">
              <a:lnSpc>
                <a:spcPct val="115000"/>
              </a:lnSpc>
              <a:spcBef>
                <a:spcPts val="0"/>
              </a:spcBef>
              <a:spcAft>
                <a:spcPts val="0"/>
              </a:spcAft>
              <a:buClr>
                <a:schemeClr val="dk1"/>
              </a:buClr>
              <a:buSzPts val="1100"/>
              <a:buFont typeface="Arial"/>
              <a:buNone/>
            </a:pPr>
            <a:r>
              <a:rPr b="1" lang="en" sz="1600"/>
              <a:t>What post-production commitments are there?</a:t>
            </a:r>
            <a:endParaRPr b="1" sz="1600"/>
          </a:p>
          <a:p>
            <a:pPr indent="0" lvl="0" marL="457200" rtl="0" algn="l">
              <a:spcBef>
                <a:spcPts val="0"/>
              </a:spcBef>
              <a:spcAft>
                <a:spcPts val="0"/>
              </a:spcAft>
              <a:buNone/>
            </a:pPr>
            <a:r>
              <a:rPr lang="en" sz="1600"/>
              <a:t>The manager would receive potential issues reported by users to the coders. (1 hour)</a:t>
            </a:r>
            <a:endParaRPr sz="16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ctrTitle"/>
          </p:nvPr>
        </p:nvSpPr>
        <p:spPr>
          <a:xfrm>
            <a:off x="311700" y="187275"/>
            <a:ext cx="8520600" cy="1066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Overall Time</a:t>
            </a:r>
            <a:endParaRPr>
              <a:latin typeface="Georgia"/>
              <a:ea typeface="Georgia"/>
              <a:cs typeface="Georgia"/>
              <a:sym typeface="Georgia"/>
            </a:endParaRPr>
          </a:p>
        </p:txBody>
      </p:sp>
      <p:sp>
        <p:nvSpPr>
          <p:cNvPr id="122" name="Google Shape;122;p19"/>
          <p:cNvSpPr txBox="1"/>
          <p:nvPr>
            <p:ph idx="1" type="subTitle"/>
          </p:nvPr>
        </p:nvSpPr>
        <p:spPr>
          <a:xfrm>
            <a:off x="311700" y="1381675"/>
            <a:ext cx="8628600" cy="3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Georgia"/>
                <a:ea typeface="Georgia"/>
                <a:cs typeface="Georgia"/>
                <a:sym typeface="Georgia"/>
              </a:rPr>
              <a:t>Coder:		0</a:t>
            </a:r>
            <a:r>
              <a:rPr lang="en" sz="2800">
                <a:latin typeface="Georgia"/>
                <a:ea typeface="Georgia"/>
                <a:cs typeface="Georgia"/>
                <a:sym typeface="Georgia"/>
              </a:rPr>
              <a:t> hours, </a:t>
            </a:r>
            <a:r>
              <a:rPr lang="en" sz="2800">
                <a:latin typeface="Georgia"/>
                <a:ea typeface="Georgia"/>
                <a:cs typeface="Georgia"/>
                <a:sym typeface="Georgia"/>
              </a:rPr>
              <a:t>40 min</a:t>
            </a:r>
            <a:endParaRPr sz="2800">
              <a:latin typeface="Georgia"/>
              <a:ea typeface="Georgia"/>
              <a:cs typeface="Georgia"/>
              <a:sym typeface="Georgia"/>
            </a:endParaRPr>
          </a:p>
          <a:p>
            <a:pPr indent="0" lvl="0" marL="0" rtl="0" algn="l">
              <a:spcBef>
                <a:spcPts val="0"/>
              </a:spcBef>
              <a:spcAft>
                <a:spcPts val="0"/>
              </a:spcAft>
              <a:buNone/>
            </a:pPr>
            <a:r>
              <a:rPr lang="en" sz="2800">
                <a:latin typeface="Georgia"/>
                <a:ea typeface="Georgia"/>
                <a:cs typeface="Georgia"/>
                <a:sym typeface="Georgia"/>
              </a:rPr>
              <a:t>User:			7 hours,    </a:t>
            </a:r>
            <a:r>
              <a:rPr lang="en" sz="2800">
                <a:latin typeface="Georgia"/>
                <a:ea typeface="Georgia"/>
                <a:cs typeface="Georgia"/>
                <a:sym typeface="Georgia"/>
              </a:rPr>
              <a:t>0 min</a:t>
            </a:r>
            <a:endParaRPr sz="2800">
              <a:latin typeface="Georgia"/>
              <a:ea typeface="Georgia"/>
              <a:cs typeface="Georgia"/>
              <a:sym typeface="Georgia"/>
            </a:endParaRPr>
          </a:p>
          <a:p>
            <a:pPr indent="0" lvl="0" marL="0" rtl="0" algn="l">
              <a:spcBef>
                <a:spcPts val="0"/>
              </a:spcBef>
              <a:spcAft>
                <a:spcPts val="0"/>
              </a:spcAft>
              <a:buNone/>
            </a:pPr>
            <a:r>
              <a:rPr lang="en" sz="2800">
                <a:latin typeface="Georgia"/>
                <a:ea typeface="Georgia"/>
                <a:cs typeface="Georgia"/>
                <a:sym typeface="Georgia"/>
              </a:rPr>
              <a:t>Manager</a:t>
            </a:r>
            <a:r>
              <a:rPr lang="en" sz="2800">
                <a:latin typeface="Georgia"/>
                <a:ea typeface="Georgia"/>
                <a:cs typeface="Georgia"/>
                <a:sym typeface="Georgia"/>
              </a:rPr>
              <a:t>:	2</a:t>
            </a:r>
            <a:r>
              <a:rPr lang="en" sz="2800">
                <a:latin typeface="Georgia"/>
                <a:ea typeface="Georgia"/>
                <a:cs typeface="Georgia"/>
                <a:sym typeface="Georgia"/>
              </a:rPr>
              <a:t> hours, 3</a:t>
            </a:r>
            <a:r>
              <a:rPr lang="en" sz="2800">
                <a:latin typeface="Georgia"/>
                <a:ea typeface="Georgia"/>
                <a:cs typeface="Georgia"/>
                <a:sym typeface="Georgia"/>
              </a:rPr>
              <a:t>0 min</a:t>
            </a:r>
            <a:endParaRPr sz="2800">
              <a:latin typeface="Georgia"/>
              <a:ea typeface="Georgia"/>
              <a:cs typeface="Georgia"/>
              <a:sym typeface="Georgia"/>
            </a:endParaRPr>
          </a:p>
          <a:p>
            <a:pPr indent="0" lvl="0" marL="0" rtl="0" algn="l">
              <a:spcBef>
                <a:spcPts val="0"/>
              </a:spcBef>
              <a:spcAft>
                <a:spcPts val="0"/>
              </a:spcAft>
              <a:buNone/>
            </a:pPr>
            <a:r>
              <a:t/>
            </a:r>
            <a:endParaRPr sz="2800">
              <a:latin typeface="Georgia"/>
              <a:ea typeface="Georgia"/>
              <a:cs typeface="Georgia"/>
              <a:sym typeface="Georgia"/>
            </a:endParaRPr>
          </a:p>
          <a:p>
            <a:pPr indent="0" lvl="0" marL="0" rtl="0" algn="l">
              <a:spcBef>
                <a:spcPts val="0"/>
              </a:spcBef>
              <a:spcAft>
                <a:spcPts val="0"/>
              </a:spcAft>
              <a:buNone/>
            </a:pPr>
            <a:r>
              <a:rPr lang="en" sz="2800">
                <a:latin typeface="Georgia"/>
                <a:ea typeface="Georgia"/>
                <a:cs typeface="Georgia"/>
                <a:sym typeface="Georgia"/>
              </a:rPr>
              <a:t>Total Estimated Time Before:		30 min</a:t>
            </a:r>
            <a:endParaRPr sz="2800">
              <a:latin typeface="Georgia"/>
              <a:ea typeface="Georgia"/>
              <a:cs typeface="Georgia"/>
              <a:sym typeface="Georgia"/>
            </a:endParaRPr>
          </a:p>
          <a:p>
            <a:pPr indent="0" lvl="0" marL="0" rtl="0" algn="l">
              <a:spcBef>
                <a:spcPts val="0"/>
              </a:spcBef>
              <a:spcAft>
                <a:spcPts val="0"/>
              </a:spcAft>
              <a:buNone/>
            </a:pPr>
            <a:r>
              <a:rPr lang="en" sz="2800">
                <a:latin typeface="Georgia"/>
                <a:ea typeface="Georgia"/>
                <a:cs typeface="Georgia"/>
                <a:sym typeface="Georgia"/>
              </a:rPr>
              <a:t>Total Estimated Time Now:	</a:t>
            </a:r>
            <a:r>
              <a:rPr lang="en" sz="2800">
                <a:latin typeface="Georgia"/>
                <a:ea typeface="Georgia"/>
                <a:cs typeface="Georgia"/>
                <a:sym typeface="Georgia"/>
              </a:rPr>
              <a:t>	</a:t>
            </a:r>
            <a:r>
              <a:rPr lang="en" sz="2800">
                <a:latin typeface="Georgia"/>
                <a:ea typeface="Georgia"/>
                <a:cs typeface="Georgia"/>
                <a:sym typeface="Georgia"/>
              </a:rPr>
              <a:t>	10 hours, 10 min</a:t>
            </a:r>
            <a:endParaRPr sz="2800">
              <a:latin typeface="Georgia"/>
              <a:ea typeface="Georgia"/>
              <a:cs typeface="Georgia"/>
              <a:sym typeface="Georgia"/>
            </a:endParaRPr>
          </a:p>
          <a:p>
            <a:pPr indent="0" lvl="0" marL="0" rtl="0" algn="l">
              <a:spcBef>
                <a:spcPts val="0"/>
              </a:spcBef>
              <a:spcAft>
                <a:spcPts val="0"/>
              </a:spcAft>
              <a:buNone/>
            </a:pPr>
            <a:r>
              <a:t/>
            </a:r>
            <a:endParaRPr sz="2800">
              <a:latin typeface="Georgia"/>
              <a:ea typeface="Georgia"/>
              <a:cs typeface="Georgia"/>
              <a:sym typeface="Georgia"/>
            </a:endParaRPr>
          </a:p>
          <a:p>
            <a:pPr indent="0" lvl="0" marL="0" rtl="0" algn="l">
              <a:spcBef>
                <a:spcPts val="0"/>
              </a:spcBef>
              <a:spcAft>
                <a:spcPts val="0"/>
              </a:spcAft>
              <a:buNone/>
            </a:pPr>
            <a:r>
              <a:t/>
            </a:r>
            <a:endParaRPr sz="2800">
              <a:solidFill>
                <a:schemeClr val="dk1"/>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