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7535A-FEE5-9345-BEC3-9E60AF6E84EE}" v="32" dt="2025-03-20T16:47:56.122"/>
    <p1510:client id="{510C9EB1-E12B-CAE2-C439-08207BCF5E15}" v="19" dt="2025-03-20T16:55:41.432"/>
    <p1510:client id="{608BE25E-0316-B626-6570-6A8763045BF0}" v="675" dt="2025-03-20T08:11:44.196"/>
    <p1510:client id="{9A980D10-637F-5FE5-0750-467AFF085485}" v="276" dt="2025-03-19T21:05:54.692"/>
    <p1510:client id="{C0AE16FC-CBD4-8ED3-6B4C-814ACDF8F422}" v="27" dt="2025-03-20T08:28:42.497"/>
    <p1510:client id="{C31530CB-A789-E2F2-824A-3CAECA66C296}" v="56" dt="2025-03-20T08:20:0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56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8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5719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0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3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38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-api-2rul.onrender.com/stock?symbol=NVDA" TargetMode="External"/><Relationship Id="rId2" Type="http://schemas.openxmlformats.org/officeDocument/2006/relationships/hyperlink" Target="https://stock-api-2rul.onrend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ck-api-2rul.onrender.com/stock?symbol=AAP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>
                <a:solidFill>
                  <a:srgbClr val="2E83C3"/>
                </a:solidFill>
                <a:latin typeface="Times New Roman"/>
                <a:cs typeface="Times New Roman"/>
              </a:rPr>
              <a:t>First 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189" y="4050833"/>
            <a:ext cx="8521814" cy="109689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Team RCM</a:t>
            </a:r>
          </a:p>
          <a:p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By: Ramiro Gamboa Montes, Christopher Ramirez, Maggie Hemond</a:t>
            </a:r>
          </a:p>
          <a:p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D23-683E-F4A8-53F3-64EF4A7B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5C64-5735-06FF-D4E0-CD5328C9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latin typeface="Times New Roman"/>
                <a:cs typeface="Times New Roman"/>
              </a:rPr>
              <a:t>Back-End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9E4-280A-B082-A2DA-8529A880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9720"/>
            <a:ext cx="8596668" cy="1484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Python for requesting stock data from </a:t>
            </a:r>
            <a:r>
              <a:rPr lang="en-US" sz="2400" err="1">
                <a:latin typeface="Times New Roman"/>
                <a:cs typeface="Times New Roman"/>
              </a:rPr>
              <a:t>yfinance</a:t>
            </a:r>
            <a:r>
              <a:rPr lang="en-US" sz="2400">
                <a:latin typeface="Times New Roman"/>
                <a:cs typeface="Times New Roman"/>
              </a:rPr>
              <a:t>. Which is then "wrapped" in render, our hosting application. Front end is made with react (</a:t>
            </a:r>
            <a:r>
              <a:rPr lang="en-US" sz="2400" err="1">
                <a:latin typeface="Times New Roman"/>
                <a:cs typeface="Times New Roman"/>
              </a:rPr>
              <a:t>js</a:t>
            </a:r>
            <a:r>
              <a:rPr lang="en-US" sz="240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1F6769-C6B4-F17F-07B2-F8F663E542B5}"/>
              </a:ext>
            </a:extLst>
          </p:cNvPr>
          <p:cNvSpPr/>
          <p:nvPr/>
        </p:nvSpPr>
        <p:spPr>
          <a:xfrm>
            <a:off x="970721" y="3785703"/>
            <a:ext cx="2222500" cy="148589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/>
              <a:t>Python</a:t>
            </a:r>
          </a:p>
          <a:p>
            <a:pPr algn="ctr"/>
            <a:r>
              <a:rPr lang="en-US" b="1" i="1"/>
              <a:t>Backend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61E58-20CC-DAFB-0651-257A0FE4ED81}"/>
              </a:ext>
            </a:extLst>
          </p:cNvPr>
          <p:cNvSpPr/>
          <p:nvPr/>
        </p:nvSpPr>
        <p:spPr>
          <a:xfrm>
            <a:off x="287129" y="3206474"/>
            <a:ext cx="3592995" cy="2624482"/>
          </a:xfrm>
          <a:prstGeom prst="round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D2A34-1958-D9C9-42BF-6229BF365971}"/>
              </a:ext>
            </a:extLst>
          </p:cNvPr>
          <p:cNvSpPr txBox="1"/>
          <p:nvPr/>
        </p:nvSpPr>
        <p:spPr>
          <a:xfrm>
            <a:off x="811144" y="3326847"/>
            <a:ext cx="25510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/>
              <a:t>Render(Hosting)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1BC501-84F8-034A-D37B-D9E7F2D3BE72}"/>
              </a:ext>
            </a:extLst>
          </p:cNvPr>
          <p:cNvSpPr/>
          <p:nvPr/>
        </p:nvSpPr>
        <p:spPr>
          <a:xfrm>
            <a:off x="4212534" y="4518990"/>
            <a:ext cx="2108200" cy="7746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RESPONSE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09436458-7719-CBCA-B6B5-D5887AC34AAA}"/>
              </a:ext>
            </a:extLst>
          </p:cNvPr>
          <p:cNvSpPr/>
          <p:nvPr/>
        </p:nvSpPr>
        <p:spPr>
          <a:xfrm>
            <a:off x="4210877" y="3426791"/>
            <a:ext cx="2108200" cy="6653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REQUEST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8CC15-55EC-B7B0-DB70-C24314731EB0}"/>
              </a:ext>
            </a:extLst>
          </p:cNvPr>
          <p:cNvSpPr/>
          <p:nvPr/>
        </p:nvSpPr>
        <p:spPr>
          <a:xfrm>
            <a:off x="7221330" y="3763616"/>
            <a:ext cx="2222500" cy="1485899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i="1"/>
              <a:t>Frontend</a:t>
            </a:r>
          </a:p>
          <a:p>
            <a:pPr algn="ctr"/>
            <a:r>
              <a:rPr lang="en-US" b="1" i="1"/>
              <a:t>React (JS)</a:t>
            </a:r>
          </a:p>
        </p:txBody>
      </p:sp>
    </p:spTree>
    <p:extLst>
      <p:ext uri="{BB962C8B-B14F-4D97-AF65-F5344CB8AC3E}">
        <p14:creationId xmlns:p14="http://schemas.microsoft.com/office/powerpoint/2010/main" val="318614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9D09-EE6A-DFEC-D2BC-678AFADF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latin typeface="Times New Roman"/>
                <a:ea typeface="+mj-lt"/>
                <a:cs typeface="Times New Roman"/>
              </a:rPr>
              <a:t>Back-End: </a:t>
            </a:r>
            <a:r>
              <a:rPr lang="en-US" sz="4400" b="1">
                <a:solidFill>
                  <a:srgbClr val="2E83C3"/>
                </a:solidFill>
                <a:latin typeface="Times New Roman"/>
                <a:ea typeface="+mj-lt"/>
                <a:cs typeface="+mj-lt"/>
              </a:rPr>
              <a:t>Current Development 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E77A1-C0E0-B689-28AA-5C6441656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669"/>
            <a:ext cx="8596668" cy="47240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Backend handles one stock per API call (20 stocks = 20 calls). Can be slow, but most important, it works!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 b="1"/>
              <a:t>API Site link</a:t>
            </a:r>
            <a:r>
              <a:rPr lang="en-US" sz="2000"/>
              <a:t>:</a:t>
            </a:r>
            <a:br>
              <a:rPr lang="en-US" sz="2000"/>
            </a:br>
            <a:r>
              <a:rPr lang="en-US" sz="2000">
                <a:ea typeface="+mn-lt"/>
                <a:cs typeface="+mn-lt"/>
                <a:hlinkClick r:id="rId2"/>
              </a:rPr>
              <a:t>https://stock-api-2rul.onrender.com/</a:t>
            </a:r>
          </a:p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API How to use and example use:</a:t>
            </a:r>
            <a:r>
              <a:rPr lang="en-US" sz="2000">
                <a:ea typeface="+mn-lt"/>
                <a:cs typeface="+mn-lt"/>
              </a:rPr>
              <a:t> Argument taken as processed is AFTER the "=" sign at the end.</a:t>
            </a:r>
          </a:p>
          <a:p>
            <a:pPr>
              <a:buNone/>
            </a:pPr>
            <a:r>
              <a:rPr lang="en-US" sz="2000">
                <a:ea typeface="+mn-lt"/>
                <a:cs typeface="+mn-lt"/>
                <a:hlinkClick r:id="rId3"/>
              </a:rPr>
              <a:t>https://stock-api-2rul.onrender.com/stock?symbol=NVDA</a:t>
            </a:r>
            <a:r>
              <a:rPr lang="en-US" sz="2000">
                <a:ea typeface="+mn-lt"/>
                <a:cs typeface="+mn-lt"/>
              </a:rPr>
              <a:t> returns Nvidia stock information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  <a:hlinkClick r:id="rId4"/>
              </a:rPr>
              <a:t>https://stock-api-2rul.onrender.com/stock?symbol=AAPL</a:t>
            </a:r>
            <a:r>
              <a:rPr lang="en-US" sz="2000">
                <a:ea typeface="+mn-lt"/>
                <a:cs typeface="+mn-lt"/>
              </a:rPr>
              <a:t> returns Apple's stock information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7601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C07A6-EA23-A98A-7C4B-9ABE7D91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D95F-7C93-7600-C815-BFF9355B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latin typeface="Times New Roman"/>
                <a:ea typeface="+mj-lt"/>
                <a:cs typeface="Times New Roman"/>
              </a:rPr>
              <a:t>Back-End: </a:t>
            </a:r>
            <a:r>
              <a:rPr lang="en-US" sz="4400" b="1">
                <a:solidFill>
                  <a:srgbClr val="2E83C3"/>
                </a:solidFill>
                <a:latin typeface="Times New Roman"/>
                <a:ea typeface="+mj-lt"/>
                <a:cs typeface="+mj-lt"/>
              </a:rPr>
              <a:t>Future Plans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C5E1-9387-6CBD-081D-331A533A2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0669"/>
            <a:ext cx="8596668" cy="472405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Multi-Stock Requests:</a:t>
            </a:r>
            <a:r>
              <a:rPr lang="en-US" sz="2000">
                <a:ea typeface="+mn-lt"/>
                <a:cs typeface="+mn-lt"/>
              </a:rPr>
              <a:t> Consider an endpoint that accepts multiple symbols (Ex.) /</a:t>
            </a:r>
            <a:r>
              <a:rPr lang="en-US" sz="2000" err="1">
                <a:ea typeface="+mn-lt"/>
                <a:cs typeface="+mn-lt"/>
              </a:rPr>
              <a:t>stocks?symbols</a:t>
            </a:r>
            <a:r>
              <a:rPr lang="en-US" sz="2000">
                <a:ea typeface="+mn-lt"/>
                <a:cs typeface="+mn-lt"/>
              </a:rPr>
              <a:t>=NVDA,AAPL,TSLA) to reduce HTTP overhead.</a:t>
            </a:r>
            <a:endParaRPr lang="en-US" sz="2000"/>
          </a:p>
          <a:p>
            <a:pPr>
              <a:buNone/>
            </a:pPr>
            <a:r>
              <a:rPr lang="en-US" sz="2000" b="1">
                <a:solidFill>
                  <a:srgbClr val="404040"/>
                </a:solidFill>
                <a:latin typeface="Trebuchet MS"/>
                <a:ea typeface="+mn-lt"/>
                <a:cs typeface="Times New Roman"/>
              </a:rPr>
              <a:t>Data Size:</a:t>
            </a:r>
            <a:r>
              <a:rPr lang="en-US" sz="2000">
                <a:ea typeface="+mn-lt"/>
                <a:cs typeface="+mn-lt"/>
              </a:rPr>
              <a:t> Even 50,000 words (~500 KB) is manageable due to text compression and common server limits. So, we should be able to get away with larger data requests from the server.</a:t>
            </a:r>
            <a:endParaRPr lang="en-US"/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Scalability &amp; Real-Time Updates:</a:t>
            </a:r>
            <a:r>
              <a:rPr lang="en-US" sz="2000">
                <a:ea typeface="+mn-lt"/>
                <a:cs typeface="+mn-lt"/>
              </a:rPr>
              <a:t> Perhaps fetch stocks in batches (Ex.) 20 at a time), perhaps with lazy loading. Perhaps use an intermediate read-only database to serve frequent requests and reduce API calls.</a:t>
            </a:r>
            <a:endParaRPr lang="en-US" sz="2000"/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Additional Considerations:</a:t>
            </a:r>
            <a:r>
              <a:rPr lang="en-US" sz="2000">
                <a:ea typeface="+mn-lt"/>
                <a:cs typeface="+mn-lt"/>
              </a:rPr>
              <a:t> Implement rate limiting and caching strategies to prevent overwhelming the API (realistically, not need for this project, but you may never know)</a:t>
            </a:r>
          </a:p>
          <a:p>
            <a:pPr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78755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4448-EA3D-6ED2-B3F9-FC93A84D1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rgbClr val="2E83C3"/>
                </a:solidFill>
                <a:latin typeface="Times New Roman"/>
                <a:cs typeface="Times New Roman"/>
              </a:rPr>
              <a:t>The pages we have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C6472-B06C-199D-CC74-1DA05B436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89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cs typeface="Times New Roman"/>
              </a:rPr>
              <a:t>There are four pages with the same navigation bar.</a:t>
            </a:r>
          </a:p>
        </p:txBody>
      </p:sp>
      <p:pic>
        <p:nvPicPr>
          <p:cNvPr id="4" name="Picture 3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5BEE1282-441C-7E48-B82F-AF214C4D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8" y="3881438"/>
            <a:ext cx="8963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4FCC-24D8-39FB-8DCB-F810A27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6BBB-302F-3735-54BF-5249C0AE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>
                <a:solidFill>
                  <a:srgbClr val="2E83C3"/>
                </a:solidFill>
                <a:latin typeface="Times New Roman"/>
                <a:ea typeface="+mj-lt"/>
                <a:cs typeface="+mj-lt"/>
              </a:rPr>
              <a:t>Connecting React Frontend to the API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3DD60-4EF6-DE88-7AC5-0BF4E89AF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50"/>
            <a:ext cx="8596668" cy="490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API Endpoint &amp; JSON Data:</a:t>
            </a:r>
            <a:r>
              <a:rPr lang="en-US">
                <a:ea typeface="+mn-lt"/>
                <a:cs typeface="+mn-lt"/>
              </a:rPr>
              <a:t> The Flask backend exposes an endpoints (Ex. /</a:t>
            </a:r>
            <a:r>
              <a:rPr lang="en-US" err="1">
                <a:ea typeface="+mn-lt"/>
                <a:cs typeface="+mn-lt"/>
              </a:rPr>
              <a:t>stock?symbol</a:t>
            </a:r>
            <a:r>
              <a:rPr lang="en-US">
                <a:ea typeface="+mn-lt"/>
                <a:cs typeface="+mn-lt"/>
              </a:rPr>
              <a:t>=NVDA) that returns stock data in JSON format. JSON data includes essential fields like symbol, name and current price.</a:t>
            </a:r>
            <a:endParaRPr lang="en-US"/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HTTP Request Using Fetch:</a:t>
            </a:r>
            <a:r>
              <a:rPr lang="en-US">
                <a:ea typeface="+mn-lt"/>
                <a:cs typeface="+mn-lt"/>
              </a:rPr>
              <a:t> The React frontend uses the fetch() method to make an HTTP GET request to the API endpoint.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purple rectangle with black text&#10;&#10;AI-generated content may be incorrect.">
            <a:extLst>
              <a:ext uri="{FF2B5EF4-FFF2-40B4-BE49-F238E27FC236}">
                <a16:creationId xmlns:a16="http://schemas.microsoft.com/office/drawing/2014/main" id="{920DC5E4-DC31-8EBE-A736-29F1E498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4339896"/>
            <a:ext cx="43910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B802D-2F59-99FC-7BDC-9DB628B7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D026A2-7476-44B0-9648-BB98882F7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8F8FC21-0A44-4045-95A1-B7935D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09B962-CD29-4D46-A7B0-10F6C7CF1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CC8D40CF-4D47-411D-A8B7-0E4B29E98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B48A2AD-5257-4384-A7F5-A1EE4E68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4C26DE3-844C-47DA-831E-E7D7BF617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22D975E-0684-4AA6-9FB7-929B250D5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8ED5A9A-F0C7-4547-BC1E-22FC89BD2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2D743765-A245-4349-A5CE-4AB5F078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AF7217B-D042-44D2-9FC7-71FAB665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CC9171B-8BEB-48B1-B9BE-E9584522D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web application&#10;&#10;AI-generated content may be incorrect.">
            <a:extLst>
              <a:ext uri="{FF2B5EF4-FFF2-40B4-BE49-F238E27FC236}">
                <a16:creationId xmlns:a16="http://schemas.microsoft.com/office/drawing/2014/main" id="{0283F6EB-2664-45D8-EFC9-E49AE6D6E1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571" b="3809"/>
          <a:stretch/>
        </p:blipFill>
        <p:spPr>
          <a:xfrm>
            <a:off x="159202" y="-11005"/>
            <a:ext cx="11864586" cy="686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1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49D71-19EB-BCE4-4AE1-07FF62398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9800-9357-D541-DF0B-0EF443B7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>
                <a:solidFill>
                  <a:srgbClr val="2E83C3"/>
                </a:solidFill>
                <a:latin typeface="Times New Roman"/>
                <a:ea typeface="+mj-lt"/>
                <a:cs typeface="+mj-lt"/>
              </a:rPr>
              <a:t>Future connection plans</a:t>
            </a:r>
            <a:endParaRPr lang="en-US" sz="4400">
              <a:solidFill>
                <a:srgbClr val="2E83C3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F56-51B5-8CD0-2E69-A331A93F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50"/>
            <a:ext cx="8596668" cy="49078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API Security:</a:t>
            </a:r>
            <a:r>
              <a:rPr lang="en-US">
                <a:ea typeface="+mn-lt"/>
                <a:cs typeface="+mn-lt"/>
              </a:rPr>
              <a:t> Currently, the API endpoint is public; implement authentication to restrict access.</a:t>
            </a:r>
          </a:p>
          <a:p>
            <a:pPr>
              <a:buNone/>
            </a:pPr>
            <a:r>
              <a:rPr lang="en-US" b="1"/>
              <a:t>Code example of how it is currently done:</a:t>
            </a:r>
            <a:r>
              <a:rPr lang="en-US"/>
              <a:t> Anybody with the link could spam the API for calls over and over if they wanted. </a:t>
            </a:r>
            <a:endParaRPr lang="en-US">
              <a:solidFill>
                <a:srgbClr val="000000"/>
              </a:solidFill>
            </a:endParaRPr>
          </a:p>
          <a:p>
            <a:pPr algn="ctr">
              <a:buNone/>
            </a:pPr>
            <a:r>
              <a:rPr lang="en-US">
                <a:solidFill>
                  <a:srgbClr val="404040"/>
                </a:solidFill>
              </a:rPr>
              <a:t>*************************************************************************************</a:t>
            </a:r>
          </a:p>
          <a:p>
            <a:pPr>
              <a:buNone/>
            </a:pPr>
            <a:r>
              <a:rPr lang="en-US" b="1"/>
              <a:t>fetch("https://stock-api-2rul.onrender.com/</a:t>
            </a:r>
            <a:r>
              <a:rPr lang="en-US" b="1" err="1"/>
              <a:t>stock?symbol</a:t>
            </a:r>
            <a:r>
              <a:rPr lang="en-US" b="1"/>
              <a:t>=NVDA")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/>
              <a:t>  .then(response =&gt; </a:t>
            </a:r>
            <a:r>
              <a:rPr lang="en-US" b="1" err="1"/>
              <a:t>response.json</a:t>
            </a:r>
            <a:r>
              <a:rPr lang="en-US" b="1"/>
              <a:t>())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/>
              <a:t>  .then(data =&gt; console.log("Stock Data:", data))</a:t>
            </a:r>
            <a:endParaRPr lang="en-US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b="1"/>
              <a:t>  .catch(error =&gt; </a:t>
            </a:r>
            <a:r>
              <a:rPr lang="en-US" b="1" err="1"/>
              <a:t>console.error</a:t>
            </a:r>
            <a:r>
              <a:rPr lang="en-US" b="1"/>
              <a:t>("Error fetching stock data:", error));</a:t>
            </a:r>
          </a:p>
          <a:p>
            <a:pPr algn="ctr">
              <a:buNone/>
            </a:pPr>
            <a:r>
              <a:rPr lang="en-US"/>
              <a:t>*************************************************************************************</a:t>
            </a:r>
          </a:p>
          <a:p>
            <a:pPr>
              <a:buNone/>
            </a:pPr>
            <a:r>
              <a:rPr lang="en-US"/>
              <a:t>Simple test code, prints current API call to console</a:t>
            </a:r>
          </a:p>
        </p:txBody>
      </p:sp>
    </p:spTree>
    <p:extLst>
      <p:ext uri="{BB962C8B-B14F-4D97-AF65-F5344CB8AC3E}">
        <p14:creationId xmlns:p14="http://schemas.microsoft.com/office/powerpoint/2010/main" val="734810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</vt:lpstr>
      <vt:lpstr>First Sprint</vt:lpstr>
      <vt:lpstr>Back-End</vt:lpstr>
      <vt:lpstr>Back-End: Current Development </vt:lpstr>
      <vt:lpstr>Back-End: Future Plans</vt:lpstr>
      <vt:lpstr>The pages we have created</vt:lpstr>
      <vt:lpstr>Connecting React Frontend to the API</vt:lpstr>
      <vt:lpstr>PowerPoint Presentation</vt:lpstr>
      <vt:lpstr>Future connection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2025-03-18T16:27:25Z</dcterms:created>
  <dcterms:modified xsi:type="dcterms:W3CDTF">2025-04-25T16:07:58Z</dcterms:modified>
</cp:coreProperties>
</file>