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60" r:id="rId4"/>
    <p:sldId id="262" r:id="rId5"/>
    <p:sldId id="263" r:id="rId6"/>
    <p:sldId id="259"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0B2B1-9D55-8AB3-8D37-C7FCF296F8A6}" v="639" dt="2025-04-17T16:22:18.667"/>
    <p1510:client id="{64BC4461-8768-9702-032E-438EBA6A250D}" v="2" dt="2025-04-17T15:02:17.139"/>
    <p1510:client id="{C5FA66C0-D88F-9DD3-8D8E-5F13C0B73CDE}" v="2" dt="2025-04-17T15:35:11.225"/>
    <p1510:client id="{E67097E5-4158-BDB4-3A0D-A209534D64E2}" v="156" dt="2025-04-17T03:23:48.713"/>
    <p1510:client id="{EAE2EA27-8EC5-8AD4-5CF9-A29413D72FA1}" v="9" dt="2025-04-17T15:01:58.432"/>
    <p1510:client id="{EF3A75EA-7A0B-BEBE-CFCC-E8C31F4E40BF}" v="396" dt="2025-04-18T15:57:28.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9148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628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488123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26926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656382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696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271670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874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5728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8765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62284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937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6739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7951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22943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309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0943595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a:solidFill>
                  <a:srgbClr val="2E83C3"/>
                </a:solidFill>
                <a:latin typeface="Times New Roman"/>
                <a:cs typeface="Times New Roman"/>
              </a:rPr>
              <a:t>Forth Sprint</a:t>
            </a:r>
          </a:p>
        </p:txBody>
      </p:sp>
      <p:sp>
        <p:nvSpPr>
          <p:cNvPr id="3" name="Subtitle 2"/>
          <p:cNvSpPr>
            <a:spLocks noGrp="1"/>
          </p:cNvSpPr>
          <p:nvPr>
            <p:ph type="subTitle" idx="1"/>
          </p:nvPr>
        </p:nvSpPr>
        <p:spPr>
          <a:xfrm>
            <a:off x="752189" y="4050833"/>
            <a:ext cx="8521814" cy="1096899"/>
          </a:xfrm>
        </p:spPr>
        <p:txBody>
          <a:bodyPr vert="horz" lIns="91440" tIns="45720" rIns="91440" bIns="45720" rtlCol="0" anchor="t">
            <a:normAutofit fontScale="92500"/>
          </a:bodyPr>
          <a:lstStyle/>
          <a:p>
            <a:r>
              <a:rPr lang="en-US" sz="2400">
                <a:solidFill>
                  <a:srgbClr val="000000"/>
                </a:solidFill>
                <a:latin typeface="Times New Roman"/>
                <a:cs typeface="Times New Roman"/>
              </a:rPr>
              <a:t>Team RCM</a:t>
            </a:r>
          </a:p>
          <a:p>
            <a:r>
              <a:rPr lang="en-US" sz="2400">
                <a:solidFill>
                  <a:srgbClr val="000000"/>
                </a:solidFill>
                <a:latin typeface="Times New Roman"/>
                <a:cs typeface="Times New Roman"/>
              </a:rPr>
              <a:t>By: Ramiro Gamboa Montes, Christopher Ramirez, Maggie Hemond</a:t>
            </a:r>
          </a:p>
          <a:p>
            <a:endParaRPr lang="en-US" sz="2400">
              <a:solidFill>
                <a:srgbClr val="000000"/>
              </a:solidFill>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4448-EA3D-6ED2-B3F9-FC93A84D131B}"/>
              </a:ext>
            </a:extLst>
          </p:cNvPr>
          <p:cNvSpPr>
            <a:spLocks noGrp="1"/>
          </p:cNvSpPr>
          <p:nvPr>
            <p:ph type="title"/>
          </p:nvPr>
        </p:nvSpPr>
        <p:spPr/>
        <p:txBody>
          <a:bodyPr>
            <a:normAutofit/>
          </a:bodyPr>
          <a:lstStyle/>
          <a:p>
            <a:r>
              <a:rPr lang="en-US" sz="4400" b="1">
                <a:solidFill>
                  <a:srgbClr val="2E83C3"/>
                </a:solidFill>
                <a:ea typeface="+mj-lt"/>
                <a:cs typeface="+mj-lt"/>
              </a:rPr>
              <a:t>Our Hopes &amp; Dreams</a:t>
            </a:r>
            <a:r>
              <a:rPr lang="en-US" sz="4400">
                <a:solidFill>
                  <a:srgbClr val="2E83C3"/>
                </a:solidFill>
                <a:ea typeface="+mj-lt"/>
                <a:cs typeface="+mj-lt"/>
              </a:rPr>
              <a:t> </a:t>
            </a:r>
            <a:endParaRPr lang="en-US" sz="4400" b="1">
              <a:solidFill>
                <a:srgbClr val="2E83C3"/>
              </a:solidFill>
              <a:ea typeface="+mj-lt"/>
              <a:cs typeface="+mj-lt"/>
            </a:endParaRPr>
          </a:p>
        </p:txBody>
      </p:sp>
      <p:sp>
        <p:nvSpPr>
          <p:cNvPr id="3" name="Content Placeholder 2">
            <a:extLst>
              <a:ext uri="{FF2B5EF4-FFF2-40B4-BE49-F238E27FC236}">
                <a16:creationId xmlns:a16="http://schemas.microsoft.com/office/drawing/2014/main" id="{C15C6472-B06C-199D-CC74-1DA05B436639}"/>
              </a:ext>
            </a:extLst>
          </p:cNvPr>
          <p:cNvSpPr>
            <a:spLocks noGrp="1"/>
          </p:cNvSpPr>
          <p:nvPr>
            <p:ph idx="1"/>
          </p:nvPr>
        </p:nvSpPr>
        <p:spPr>
          <a:xfrm>
            <a:off x="677334" y="1508494"/>
            <a:ext cx="8831128" cy="4965963"/>
          </a:xfrm>
        </p:spPr>
        <p:txBody>
          <a:bodyPr vert="horz" lIns="91440" tIns="45720" rIns="91440" bIns="45720" rtlCol="0" anchor="t">
            <a:normAutofit/>
          </a:bodyPr>
          <a:lstStyle/>
          <a:p>
            <a:pPr marL="0" indent="0">
              <a:buNone/>
            </a:pPr>
            <a:r>
              <a:rPr lang="en-US" sz="2000">
                <a:ea typeface="+mn-lt"/>
                <a:cs typeface="+mn-lt"/>
              </a:rPr>
              <a:t>What we wanted to get done:</a:t>
            </a:r>
          </a:p>
          <a:p>
            <a:pPr>
              <a:buFont typeface="Wingdings 3"/>
              <a:buChar char=""/>
            </a:pPr>
            <a:r>
              <a:rPr lang="en-US" sz="2000" b="1">
                <a:latin typeface="Trebuchet MS"/>
                <a:ea typeface="+mn-lt"/>
                <a:cs typeface="Times New Roman"/>
              </a:rPr>
              <a:t>Portfolio </a:t>
            </a:r>
            <a:r>
              <a:rPr lang="en-US" sz="2000" b="1">
                <a:ea typeface="+mn-lt"/>
                <a:cs typeface="+mn-lt"/>
              </a:rPr>
              <a:t>Page:</a:t>
            </a:r>
          </a:p>
          <a:p>
            <a:pPr lvl="1">
              <a:buFont typeface="Wingdings 3"/>
              <a:buChar char=""/>
            </a:pPr>
            <a:r>
              <a:rPr lang="en-US" sz="2000">
                <a:latin typeface="Trebuchet MS"/>
                <a:ea typeface="+mn-lt"/>
                <a:cs typeface="Times New Roman"/>
              </a:rPr>
              <a:t>Fix the portfolio’s get rid of stock, Gain/loss of all of portfolio* </a:t>
            </a:r>
          </a:p>
          <a:p>
            <a:pPr>
              <a:buFont typeface="Wingdings 3"/>
              <a:buChar char=""/>
            </a:pPr>
            <a:r>
              <a:rPr lang="en-US" sz="2000" b="1">
                <a:latin typeface="Trebuchet MS"/>
                <a:ea typeface="+mn-lt"/>
                <a:cs typeface="Times New Roman"/>
              </a:rPr>
              <a:t>Settings:</a:t>
            </a:r>
            <a:endParaRPr lang="en-US" sz="2000" b="1">
              <a:ea typeface="+mn-lt"/>
              <a:cs typeface="Times New Roman"/>
            </a:endParaRPr>
          </a:p>
          <a:p>
            <a:pPr lvl="1">
              <a:buFont typeface="Wingdings 3,Sans-Serif" charset="2"/>
            </a:pPr>
            <a:r>
              <a:rPr lang="en-US" sz="2000">
                <a:latin typeface="Trebuchet MS"/>
                <a:cs typeface="Times New Roman"/>
              </a:rPr>
              <a:t>Font Size in Settings, FAQ dropdown</a:t>
            </a:r>
            <a:endParaRPr lang="en-US" sz="2000">
              <a:latin typeface="Trebuchet MS"/>
            </a:endParaRPr>
          </a:p>
          <a:p>
            <a:pPr>
              <a:buFont typeface="Wingdings 3,Sans-Serif" charset="2"/>
              <a:buChar char=""/>
            </a:pPr>
            <a:r>
              <a:rPr lang="en-US" sz="2000" b="1">
                <a:latin typeface="Trebuchet MS"/>
                <a:cs typeface="Times New Roman"/>
              </a:rPr>
              <a:t>Backend:</a:t>
            </a:r>
          </a:p>
          <a:p>
            <a:pPr lvl="1"/>
            <a:r>
              <a:rPr lang="en-US" sz="2000">
                <a:latin typeface="Trebuchet MS"/>
                <a:cs typeface="Times New Roman"/>
              </a:rPr>
              <a:t>Add firebase, add alpha vantage, allow more info and change how info is to be requested. Fix the errors that occur when changing what the backend sends to the front end.</a:t>
            </a:r>
          </a:p>
          <a:p>
            <a:pPr>
              <a:buFont typeface="Wingdings 3,Sans-Serif" charset="2"/>
              <a:buChar char=""/>
            </a:pPr>
            <a:r>
              <a:rPr lang="en-US" sz="2000" b="1">
                <a:latin typeface="Trebuchet MS"/>
                <a:cs typeface="Times New Roman"/>
              </a:rPr>
              <a:t>Home page:</a:t>
            </a:r>
          </a:p>
          <a:p>
            <a:pPr lvl="1">
              <a:buFont typeface="Wingdings 3,Sans-Serif" charset="2"/>
              <a:buChar char=""/>
            </a:pPr>
            <a:r>
              <a:rPr lang="en-US" sz="2000">
                <a:latin typeface="Trebuchet MS"/>
                <a:cs typeface="Times New Roman"/>
              </a:rPr>
              <a:t>Put in the fake money to buy stocks</a:t>
            </a:r>
          </a:p>
          <a:p>
            <a:pPr lvl="1">
              <a:buFont typeface="Wingdings 3"/>
              <a:buChar char=""/>
            </a:pPr>
            <a:endParaRPr lang="en-US" sz="2000">
              <a:latin typeface="Trebuchet MS"/>
              <a:cs typeface="Times New Roman"/>
            </a:endParaRPr>
          </a:p>
          <a:p>
            <a:pPr marL="0" indent="0">
              <a:buNone/>
            </a:pPr>
            <a:endParaRPr lang="en-US" sz="2000">
              <a:latin typeface="Trebuchet MS"/>
              <a:cs typeface="Times New Roman"/>
            </a:endParaRPr>
          </a:p>
        </p:txBody>
      </p:sp>
    </p:spTree>
    <p:extLst>
      <p:ext uri="{BB962C8B-B14F-4D97-AF65-F5344CB8AC3E}">
        <p14:creationId xmlns:p14="http://schemas.microsoft.com/office/powerpoint/2010/main" val="397375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9D09-EE6A-DFEC-D2BC-678AFADF7A43}"/>
              </a:ext>
            </a:extLst>
          </p:cNvPr>
          <p:cNvSpPr>
            <a:spLocks noGrp="1"/>
          </p:cNvSpPr>
          <p:nvPr>
            <p:ph type="title"/>
          </p:nvPr>
        </p:nvSpPr>
        <p:spPr>
          <a:xfrm>
            <a:off x="677334" y="159657"/>
            <a:ext cx="8596668" cy="718458"/>
          </a:xfrm>
        </p:spPr>
        <p:txBody>
          <a:bodyPr>
            <a:normAutofit fontScale="90000"/>
          </a:bodyPr>
          <a:lstStyle/>
          <a:p>
            <a:r>
              <a:rPr lang="en-US" sz="4400" b="1">
                <a:solidFill>
                  <a:srgbClr val="2E83C3"/>
                </a:solidFill>
                <a:latin typeface="Trebuchet MS"/>
                <a:ea typeface="+mj-lt"/>
                <a:cs typeface="Times New Roman"/>
              </a:rPr>
              <a:t>Back-End: </a:t>
            </a:r>
            <a:r>
              <a:rPr lang="en-US" sz="4400" b="1">
                <a:solidFill>
                  <a:srgbClr val="2E83C3"/>
                </a:solidFill>
                <a:latin typeface="Trebuchet MS"/>
                <a:ea typeface="+mj-lt"/>
                <a:cs typeface="+mj-lt"/>
              </a:rPr>
              <a:t>The Harsh Reality </a:t>
            </a:r>
            <a:endParaRPr lang="en-US" b="1">
              <a:solidFill>
                <a:srgbClr val="2E83C3"/>
              </a:solidFill>
              <a:latin typeface="Trebuchet MS"/>
              <a:cs typeface="Times New Roman"/>
            </a:endParaRPr>
          </a:p>
        </p:txBody>
      </p:sp>
      <p:sp>
        <p:nvSpPr>
          <p:cNvPr id="5" name="Content Placeholder 2">
            <a:extLst>
              <a:ext uri="{FF2B5EF4-FFF2-40B4-BE49-F238E27FC236}">
                <a16:creationId xmlns:a16="http://schemas.microsoft.com/office/drawing/2014/main" id="{E1BE77A1-C0E0-B689-28AA-5C6441656710}"/>
              </a:ext>
            </a:extLst>
          </p:cNvPr>
          <p:cNvSpPr>
            <a:spLocks noGrp="1"/>
          </p:cNvSpPr>
          <p:nvPr/>
        </p:nvSpPr>
        <p:spPr>
          <a:xfrm>
            <a:off x="459620" y="980872"/>
            <a:ext cx="10011810" cy="5689251"/>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a:solidFill>
                  <a:srgbClr val="000000"/>
                </a:solidFill>
                <a:latin typeface="Aptos"/>
                <a:ea typeface="+mn-lt"/>
                <a:cs typeface="+mn-lt"/>
              </a:rPr>
              <a:t>Endpoint NEW format (kept render): </a:t>
            </a:r>
            <a:r>
              <a:rPr lang="en-US" sz="1600" b="1">
                <a:solidFill>
                  <a:srgbClr val="000000"/>
                </a:solidFill>
                <a:latin typeface="Aptos"/>
                <a:ea typeface="+mn-lt"/>
                <a:cs typeface="+mn-lt"/>
              </a:rPr>
              <a:t>/</a:t>
            </a:r>
            <a:r>
              <a:rPr lang="en-US" sz="1600" b="1" err="1">
                <a:solidFill>
                  <a:srgbClr val="000000"/>
                </a:solidFill>
                <a:latin typeface="Aptos"/>
                <a:ea typeface="+mn-lt"/>
                <a:cs typeface="+mn-lt"/>
              </a:rPr>
              <a:t>stock?symbol</a:t>
            </a:r>
            <a:r>
              <a:rPr lang="en-US" sz="1600" b="1">
                <a:solidFill>
                  <a:srgbClr val="000000"/>
                </a:solidFill>
                <a:latin typeface="Aptos"/>
                <a:ea typeface="+mn-lt"/>
                <a:cs typeface="+mn-lt"/>
              </a:rPr>
              <a:t>=&lt;function&gt;:&lt;parameter&gt;</a:t>
            </a:r>
            <a:endParaRPr lang="en-US" sz="2400">
              <a:solidFill>
                <a:srgbClr val="000000"/>
              </a:solidFill>
              <a:ea typeface="+mn-lt"/>
              <a:cs typeface="+mn-lt"/>
            </a:endParaRPr>
          </a:p>
          <a:p>
            <a:pPr>
              <a:buClr>
                <a:srgbClr val="17B0E4"/>
              </a:buClr>
            </a:pPr>
            <a:r>
              <a:rPr lang="en-US" sz="2000" b="1">
                <a:solidFill>
                  <a:srgbClr val="000000"/>
                </a:solidFill>
                <a:latin typeface="Aptos"/>
                <a:ea typeface="+mn-lt"/>
                <a:cs typeface="+mn-lt"/>
              </a:rPr>
              <a:t>Functions</a:t>
            </a:r>
            <a:endParaRPr lang="en-US" sz="2000" b="1">
              <a:solidFill>
                <a:srgbClr val="000000"/>
              </a:solidFill>
              <a:latin typeface="Aptos"/>
            </a:endParaRPr>
          </a:p>
          <a:p>
            <a:pPr lvl="1">
              <a:buClr>
                <a:srgbClr val="17B0E4"/>
              </a:buClr>
            </a:pPr>
            <a:r>
              <a:rPr lang="en-US" sz="1800" b="1">
                <a:solidFill>
                  <a:srgbClr val="000000"/>
                </a:solidFill>
                <a:latin typeface="Aptos"/>
                <a:ea typeface="+mn-lt"/>
                <a:cs typeface="+mn-lt"/>
              </a:rPr>
              <a:t>Autocomplete (via </a:t>
            </a:r>
            <a:r>
              <a:rPr lang="en-US" sz="1800" b="1" err="1">
                <a:solidFill>
                  <a:srgbClr val="000000"/>
                </a:solidFill>
                <a:latin typeface="Aptos"/>
                <a:ea typeface="+mn-lt"/>
                <a:cs typeface="+mn-lt"/>
              </a:rPr>
              <a:t>finnhub</a:t>
            </a:r>
            <a:r>
              <a:rPr lang="en-US" sz="1800" b="1">
                <a:solidFill>
                  <a:srgbClr val="000000"/>
                </a:solidFill>
                <a:latin typeface="Aptos"/>
                <a:ea typeface="+mn-lt"/>
                <a:cs typeface="+mn-lt"/>
              </a:rPr>
              <a:t>)</a:t>
            </a:r>
            <a:endParaRPr lang="en-US" sz="1800"/>
          </a:p>
          <a:p>
            <a:pPr lvl="2">
              <a:buClr>
                <a:srgbClr val="17B0E4"/>
              </a:buClr>
            </a:pPr>
            <a:r>
              <a:rPr lang="en-US" sz="1600">
                <a:solidFill>
                  <a:srgbClr val="000000"/>
                </a:solidFill>
                <a:latin typeface="Aptos"/>
                <a:ea typeface="+mn-lt"/>
                <a:cs typeface="+mn-lt"/>
              </a:rPr>
              <a:t>Usage example: </a:t>
            </a:r>
            <a:r>
              <a:rPr lang="en-US" sz="1600">
                <a:solidFill>
                  <a:srgbClr val="000000"/>
                </a:solidFill>
                <a:latin typeface="Consolas"/>
                <a:ea typeface="+mn-lt"/>
                <a:cs typeface="+mn-lt"/>
              </a:rPr>
              <a:t>/</a:t>
            </a:r>
            <a:r>
              <a:rPr lang="en-US" sz="1600" err="1">
                <a:solidFill>
                  <a:srgbClr val="000000"/>
                </a:solidFill>
                <a:latin typeface="Consolas"/>
                <a:ea typeface="+mn-lt"/>
                <a:cs typeface="+mn-lt"/>
              </a:rPr>
              <a:t>stock?symbol</a:t>
            </a:r>
            <a:r>
              <a:rPr lang="en-US" sz="1600">
                <a:solidFill>
                  <a:srgbClr val="000000"/>
                </a:solidFill>
                <a:latin typeface="Consolas"/>
                <a:ea typeface="+mn-lt"/>
                <a:cs typeface="+mn-lt"/>
              </a:rPr>
              <a:t>=</a:t>
            </a:r>
            <a:r>
              <a:rPr lang="en-US" sz="1600" err="1">
                <a:solidFill>
                  <a:srgbClr val="000000"/>
                </a:solidFill>
                <a:latin typeface="Consolas"/>
                <a:ea typeface="+mn-lt"/>
                <a:cs typeface="+mn-lt"/>
              </a:rPr>
              <a:t>autocomplete:AAP</a:t>
            </a:r>
            <a:endParaRPr lang="en-US" sz="1800" err="1"/>
          </a:p>
          <a:p>
            <a:pPr lvl="2">
              <a:buClr>
                <a:srgbClr val="17B0E4"/>
              </a:buClr>
            </a:pPr>
            <a:r>
              <a:rPr lang="en-US" sz="1600">
                <a:solidFill>
                  <a:srgbClr val="000000"/>
                </a:solidFill>
                <a:latin typeface="Aptos"/>
                <a:ea typeface="+mn-lt"/>
                <a:cs typeface="+mn-lt"/>
              </a:rPr>
              <a:t>Returns up to 50 matches, each including: symbol, </a:t>
            </a:r>
            <a:r>
              <a:rPr lang="en-US" sz="1600" err="1">
                <a:solidFill>
                  <a:srgbClr val="000000"/>
                </a:solidFill>
                <a:latin typeface="Aptos"/>
                <a:ea typeface="+mn-lt"/>
                <a:cs typeface="+mn-lt"/>
              </a:rPr>
              <a:t>displaySymbol</a:t>
            </a:r>
            <a:r>
              <a:rPr lang="en-US" sz="1600">
                <a:solidFill>
                  <a:srgbClr val="000000"/>
                </a:solidFill>
                <a:latin typeface="Aptos"/>
                <a:ea typeface="+mn-lt"/>
                <a:cs typeface="+mn-lt"/>
              </a:rPr>
              <a:t>, description, type (Ex. Common Stock, ETP, Crypto, etc.)</a:t>
            </a:r>
            <a:endParaRPr lang="en-US" sz="1800"/>
          </a:p>
          <a:p>
            <a:pPr lvl="1">
              <a:buClr>
                <a:srgbClr val="17B0E4"/>
              </a:buClr>
            </a:pPr>
            <a:r>
              <a:rPr lang="en-US" sz="1800" b="1" err="1">
                <a:solidFill>
                  <a:srgbClr val="000000"/>
                </a:solidFill>
                <a:latin typeface="Aptos"/>
                <a:ea typeface="+mn-lt"/>
                <a:cs typeface="+mn-lt"/>
              </a:rPr>
              <a:t>yfinance</a:t>
            </a:r>
            <a:endParaRPr lang="en-US" sz="1800" err="1"/>
          </a:p>
          <a:p>
            <a:pPr lvl="2">
              <a:buClr>
                <a:srgbClr val="17B0E4"/>
              </a:buClr>
            </a:pPr>
            <a:r>
              <a:rPr lang="en-US" sz="1600">
                <a:solidFill>
                  <a:srgbClr val="000000"/>
                </a:solidFill>
                <a:latin typeface="Aptos"/>
                <a:ea typeface="+mn-lt"/>
                <a:cs typeface="+mn-lt"/>
              </a:rPr>
              <a:t>Usage example: </a:t>
            </a:r>
            <a:r>
              <a:rPr lang="en-US" sz="1600">
                <a:solidFill>
                  <a:srgbClr val="000000"/>
                </a:solidFill>
                <a:latin typeface="Consolas"/>
                <a:ea typeface="+mn-lt"/>
                <a:cs typeface="+mn-lt"/>
              </a:rPr>
              <a:t>/</a:t>
            </a:r>
            <a:r>
              <a:rPr lang="en-US" sz="1600" err="1">
                <a:solidFill>
                  <a:srgbClr val="000000"/>
                </a:solidFill>
                <a:latin typeface="Consolas"/>
                <a:ea typeface="+mn-lt"/>
                <a:cs typeface="+mn-lt"/>
              </a:rPr>
              <a:t>stock?symbol</a:t>
            </a:r>
            <a:r>
              <a:rPr lang="en-US" sz="1600">
                <a:solidFill>
                  <a:srgbClr val="000000"/>
                </a:solidFill>
                <a:latin typeface="Consolas"/>
                <a:ea typeface="+mn-lt"/>
                <a:cs typeface="+mn-lt"/>
              </a:rPr>
              <a:t>=</a:t>
            </a:r>
            <a:r>
              <a:rPr lang="en-US" sz="1600" err="1">
                <a:solidFill>
                  <a:srgbClr val="000000"/>
                </a:solidFill>
                <a:latin typeface="Consolas"/>
                <a:ea typeface="+mn-lt"/>
                <a:cs typeface="+mn-lt"/>
              </a:rPr>
              <a:t>yfinance:AAPL,MSFT</a:t>
            </a:r>
            <a:endParaRPr lang="en-US" sz="1800" err="1"/>
          </a:p>
          <a:p>
            <a:pPr lvl="2">
              <a:buClr>
                <a:srgbClr val="17B0E4"/>
              </a:buClr>
            </a:pPr>
            <a:r>
              <a:rPr lang="en-US" sz="1600">
                <a:solidFill>
                  <a:srgbClr val="000000"/>
                </a:solidFill>
                <a:latin typeface="Aptos"/>
              </a:rPr>
              <a:t>Returns detailed stock info for each symbol, including: company name, current price, timestamp, 30‑day closing‑price history</a:t>
            </a:r>
            <a:endParaRPr lang="en-US" sz="1800"/>
          </a:p>
          <a:p>
            <a:pPr>
              <a:buClr>
                <a:srgbClr val="17B0E4"/>
              </a:buClr>
            </a:pPr>
            <a:r>
              <a:rPr lang="en-US" sz="2000" b="1">
                <a:solidFill>
                  <a:srgbClr val="000000"/>
                </a:solidFill>
                <a:latin typeface="Aptos"/>
              </a:rPr>
              <a:t>How it works</a:t>
            </a:r>
            <a:endParaRPr lang="en-US" sz="2000"/>
          </a:p>
          <a:p>
            <a:pPr lvl="1">
              <a:buClr>
                <a:srgbClr val="17B0E4"/>
              </a:buClr>
            </a:pPr>
            <a:r>
              <a:rPr lang="en-US">
                <a:solidFill>
                  <a:srgbClr val="000000"/>
                </a:solidFill>
                <a:latin typeface="Aptos"/>
              </a:rPr>
              <a:t>The word before the colon (</a:t>
            </a:r>
            <a:r>
              <a:rPr lang="en-US">
                <a:solidFill>
                  <a:srgbClr val="000000"/>
                </a:solidFill>
                <a:latin typeface="Consolas"/>
              </a:rPr>
              <a:t>autocomplete</a:t>
            </a:r>
            <a:r>
              <a:rPr lang="en-US">
                <a:solidFill>
                  <a:srgbClr val="000000"/>
                </a:solidFill>
                <a:latin typeface="Aptos"/>
              </a:rPr>
              <a:t> or </a:t>
            </a:r>
            <a:r>
              <a:rPr lang="en-US" err="1">
                <a:solidFill>
                  <a:srgbClr val="000000"/>
                </a:solidFill>
                <a:latin typeface="Consolas"/>
              </a:rPr>
              <a:t>yfinance</a:t>
            </a:r>
            <a:r>
              <a:rPr lang="en-US">
                <a:solidFill>
                  <a:srgbClr val="000000"/>
                </a:solidFill>
                <a:latin typeface="Aptos"/>
              </a:rPr>
              <a:t>) selects which </a:t>
            </a:r>
            <a:r>
              <a:rPr lang="en-US">
                <a:solidFill>
                  <a:srgbClr val="000000"/>
                </a:solidFill>
                <a:latin typeface="Aptos"/>
                <a:ea typeface="+mn-lt"/>
                <a:cs typeface="+mn-lt"/>
              </a:rPr>
              <a:t>function to run</a:t>
            </a:r>
            <a:r>
              <a:rPr lang="en-US">
                <a:solidFill>
                  <a:srgbClr val="000000"/>
                </a:solidFill>
                <a:latin typeface="Aptos"/>
              </a:rPr>
              <a:t>.</a:t>
            </a:r>
          </a:p>
          <a:p>
            <a:pPr lvl="1">
              <a:buClr>
                <a:srgbClr val="17B0E4"/>
              </a:buClr>
            </a:pPr>
            <a:r>
              <a:rPr lang="en-US">
                <a:solidFill>
                  <a:srgbClr val="000000"/>
                </a:solidFill>
                <a:latin typeface="Aptos"/>
                <a:ea typeface="+mn-lt"/>
                <a:cs typeface="+mn-lt"/>
              </a:rPr>
              <a:t>Everything after the colon is passed as the search term or list of tickers.</a:t>
            </a:r>
            <a:endParaRPr lang="en-US" sz="2000"/>
          </a:p>
          <a:p>
            <a:pPr lvl="1">
              <a:buClr>
                <a:srgbClr val="17B0E4"/>
              </a:buClr>
            </a:pPr>
            <a:r>
              <a:rPr lang="en-US">
                <a:solidFill>
                  <a:srgbClr val="000000"/>
                </a:solidFill>
                <a:latin typeface="Aptos"/>
                <a:ea typeface="+mn-lt"/>
                <a:cs typeface="+mn-lt"/>
              </a:rPr>
              <a:t>Results are returned as JSON arrays, ready for the front end.</a:t>
            </a:r>
            <a:endParaRPr lang="en-US" sz="2000"/>
          </a:p>
          <a:p>
            <a:pPr>
              <a:buClr>
                <a:srgbClr val="EB3D9F"/>
              </a:buClr>
            </a:pPr>
            <a:endParaRPr lang="en-US" sz="2400" b="1">
              <a:ea typeface="+mn-lt"/>
              <a:cs typeface="+mn-lt"/>
            </a:endParaRPr>
          </a:p>
          <a:p>
            <a:pPr>
              <a:buClr>
                <a:srgbClr val="F496CB">
                  <a:lumMod val="75000"/>
                </a:srgbClr>
              </a:buClr>
              <a:buNone/>
            </a:pPr>
            <a:endParaRPr lang="en-US" sz="2400" b="1">
              <a:ea typeface="+mn-lt"/>
              <a:cs typeface="+mn-lt"/>
            </a:endParaRPr>
          </a:p>
        </p:txBody>
      </p:sp>
    </p:spTree>
    <p:extLst>
      <p:ext uri="{BB962C8B-B14F-4D97-AF65-F5344CB8AC3E}">
        <p14:creationId xmlns:p14="http://schemas.microsoft.com/office/powerpoint/2010/main" val="38760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49D71-19EB-BCE4-4AE1-07FF62398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B9800-9357-D541-DF0B-0EF443B742D1}"/>
              </a:ext>
            </a:extLst>
          </p:cNvPr>
          <p:cNvSpPr>
            <a:spLocks noGrp="1"/>
          </p:cNvSpPr>
          <p:nvPr>
            <p:ph type="title"/>
          </p:nvPr>
        </p:nvSpPr>
        <p:spPr>
          <a:xfrm>
            <a:off x="677334" y="322470"/>
            <a:ext cx="8596668" cy="941641"/>
          </a:xfrm>
        </p:spPr>
        <p:txBody>
          <a:bodyPr>
            <a:normAutofit/>
          </a:bodyPr>
          <a:lstStyle/>
          <a:p>
            <a:r>
              <a:rPr lang="en-US" sz="4400">
                <a:solidFill>
                  <a:srgbClr val="2E83C3"/>
                </a:solidFill>
                <a:latin typeface="Trebuchet MS"/>
                <a:ea typeface="+mj-lt"/>
                <a:cs typeface="Times New Roman"/>
              </a:rPr>
              <a:t>Future Backend Enhancements</a:t>
            </a:r>
            <a:endParaRPr lang="en-US" sz="4400">
              <a:solidFill>
                <a:srgbClr val="2E83C3"/>
              </a:solidFill>
              <a:latin typeface="Trebuchet MS"/>
              <a:cs typeface="Times New Roman"/>
            </a:endParaRPr>
          </a:p>
        </p:txBody>
      </p:sp>
      <p:sp>
        <p:nvSpPr>
          <p:cNvPr id="3" name="Content Placeholder 2">
            <a:extLst>
              <a:ext uri="{FF2B5EF4-FFF2-40B4-BE49-F238E27FC236}">
                <a16:creationId xmlns:a16="http://schemas.microsoft.com/office/drawing/2014/main" id="{A01D3F56-51B5-8CD0-2E69-A331A93F4341}"/>
              </a:ext>
            </a:extLst>
          </p:cNvPr>
          <p:cNvSpPr>
            <a:spLocks noGrp="1"/>
          </p:cNvSpPr>
          <p:nvPr>
            <p:ph idx="1"/>
          </p:nvPr>
        </p:nvSpPr>
        <p:spPr>
          <a:xfrm>
            <a:off x="677334" y="1303214"/>
            <a:ext cx="8596668" cy="5323452"/>
          </a:xfrm>
        </p:spPr>
        <p:txBody>
          <a:bodyPr vert="horz" lIns="91440" tIns="45720" rIns="91440" bIns="45720" rtlCol="0" anchor="t">
            <a:normAutofit/>
          </a:bodyPr>
          <a:lstStyle/>
          <a:p>
            <a:r>
              <a:rPr lang="en-US" sz="2000" b="1">
                <a:ea typeface="+mn-lt"/>
                <a:cs typeface="+mn-lt"/>
              </a:rPr>
              <a:t>Returning more info:</a:t>
            </a:r>
            <a:r>
              <a:rPr lang="en-US" sz="2000">
                <a:ea typeface="+mn-lt"/>
                <a:cs typeface="+mn-lt"/>
              </a:rPr>
              <a:t> We have returned </a:t>
            </a:r>
            <a:r>
              <a:rPr lang="en-US" sz="2000">
                <a:solidFill>
                  <a:srgbClr val="000000"/>
                </a:solidFill>
                <a:latin typeface="Aptos"/>
                <a:ea typeface="+mn-lt"/>
                <a:cs typeface="+mn-lt"/>
              </a:rPr>
              <a:t>company name, current price, timestamp, 30‑day closing‑price history. We can look at what else we can return so people can make decisions regarding stock.</a:t>
            </a:r>
          </a:p>
          <a:p>
            <a:endParaRPr lang="en-US" sz="2000" b="1">
              <a:ea typeface="+mn-lt"/>
              <a:cs typeface="+mn-lt"/>
            </a:endParaRPr>
          </a:p>
          <a:p>
            <a:pPr>
              <a:buClr>
                <a:srgbClr val="EB3D9F"/>
              </a:buClr>
            </a:pPr>
            <a:r>
              <a:rPr lang="en-US" sz="2000" b="1">
                <a:ea typeface="+mn-lt"/>
                <a:cs typeface="+mn-lt"/>
              </a:rPr>
              <a:t>Firebase authentication: </a:t>
            </a:r>
            <a:r>
              <a:rPr lang="en-US" sz="2000">
                <a:ea typeface="+mn-lt"/>
                <a:cs typeface="+mn-lt"/>
              </a:rPr>
              <a:t>We need to store people's portfolios at some point since we are a web-app and do not have local storage. This will be added via firebase, we will no longer be considering using firebase functions for hosting our functions/API, only for authentication and profile storage.</a:t>
            </a:r>
          </a:p>
          <a:p>
            <a:pPr marL="0" indent="0">
              <a:buNone/>
            </a:pPr>
            <a:endParaRPr lang="en-US" sz="2000" b="1">
              <a:ea typeface="+mn-lt"/>
              <a:cs typeface="+mn-lt"/>
            </a:endParaRPr>
          </a:p>
          <a:p>
            <a:pPr>
              <a:buNone/>
            </a:pPr>
            <a:endParaRPr lang="en-US" sz="2000"/>
          </a:p>
          <a:p>
            <a:pPr>
              <a:buNone/>
            </a:pPr>
            <a:endParaRPr lang="en-US" sz="2000">
              <a:ea typeface="+mn-lt"/>
              <a:cs typeface="+mn-lt"/>
            </a:endParaRPr>
          </a:p>
        </p:txBody>
      </p:sp>
      <p:pic>
        <p:nvPicPr>
          <p:cNvPr id="4" name="Picture 3" descr="A diagram of a process&#10;&#10;AI-generated content may be incorrect.">
            <a:extLst>
              <a:ext uri="{FF2B5EF4-FFF2-40B4-BE49-F238E27FC236}">
                <a16:creationId xmlns:a16="http://schemas.microsoft.com/office/drawing/2014/main" id="{8381535E-26A5-9CC1-2220-AA3D8C3711D1}"/>
              </a:ext>
            </a:extLst>
          </p:cNvPr>
          <p:cNvPicPr>
            <a:picLocks noChangeAspect="1"/>
          </p:cNvPicPr>
          <p:nvPr/>
        </p:nvPicPr>
        <p:blipFill>
          <a:blip r:embed="rId2"/>
          <a:srcRect t="26506" r="402" b="27108"/>
          <a:stretch/>
        </p:blipFill>
        <p:spPr>
          <a:xfrm>
            <a:off x="1238511" y="4497693"/>
            <a:ext cx="7469835" cy="2361256"/>
          </a:xfrm>
          <a:prstGeom prst="rect">
            <a:avLst/>
          </a:prstGeom>
        </p:spPr>
      </p:pic>
    </p:spTree>
    <p:extLst>
      <p:ext uri="{BB962C8B-B14F-4D97-AF65-F5344CB8AC3E}">
        <p14:creationId xmlns:p14="http://schemas.microsoft.com/office/powerpoint/2010/main" val="73481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9A4526-3156-F268-14B4-7E506E579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B96A54-975E-B6B0-4FEA-2A545B5921D6}"/>
              </a:ext>
            </a:extLst>
          </p:cNvPr>
          <p:cNvSpPr>
            <a:spLocks noGrp="1"/>
          </p:cNvSpPr>
          <p:nvPr>
            <p:ph type="title"/>
          </p:nvPr>
        </p:nvSpPr>
        <p:spPr>
          <a:xfrm>
            <a:off x="676746" y="609600"/>
            <a:ext cx="3729076" cy="1320800"/>
          </a:xfrm>
        </p:spPr>
        <p:txBody>
          <a:bodyPr anchor="ctr">
            <a:normAutofit/>
          </a:bodyPr>
          <a:lstStyle/>
          <a:p>
            <a:r>
              <a:rPr lang="en-US" b="1">
                <a:solidFill>
                  <a:srgbClr val="00B0F0"/>
                </a:solidFill>
                <a:latin typeface="Trebuchet MS"/>
                <a:cs typeface="Times New Roman"/>
              </a:rPr>
              <a:t>Stock Page: Current News</a:t>
            </a:r>
            <a:endParaRPr lang="en-US" b="1">
              <a:solidFill>
                <a:srgbClr val="00B0F0"/>
              </a:solidFill>
              <a:latin typeface="Trebuchet MS"/>
              <a:ea typeface="+mj-lt"/>
              <a:cs typeface="+mj-lt"/>
            </a:endParaRPr>
          </a:p>
        </p:txBody>
      </p:sp>
      <p:sp>
        <p:nvSpPr>
          <p:cNvPr id="13" name="Content Placeholder 12">
            <a:extLst>
              <a:ext uri="{FF2B5EF4-FFF2-40B4-BE49-F238E27FC236}">
                <a16:creationId xmlns:a16="http://schemas.microsoft.com/office/drawing/2014/main" id="{8A93EE1F-6DBF-18D6-E742-ADA12CDB55FF}"/>
              </a:ext>
            </a:extLst>
          </p:cNvPr>
          <p:cNvSpPr>
            <a:spLocks noGrp="1"/>
          </p:cNvSpPr>
          <p:nvPr>
            <p:ph idx="1"/>
          </p:nvPr>
        </p:nvSpPr>
        <p:spPr>
          <a:xfrm>
            <a:off x="674282" y="2160589"/>
            <a:ext cx="4199886" cy="3560733"/>
          </a:xfrm>
        </p:spPr>
        <p:txBody>
          <a:bodyPr vert="horz" lIns="91440" tIns="45720" rIns="91440" bIns="45720" rtlCol="0">
            <a:normAutofit/>
          </a:bodyPr>
          <a:lstStyle/>
          <a:p>
            <a:pPr marL="0" indent="0">
              <a:lnSpc>
                <a:spcPct val="90000"/>
              </a:lnSpc>
              <a:buNone/>
            </a:pPr>
            <a:r>
              <a:rPr lang="en-US">
                <a:latin typeface="Trebuchet MS"/>
                <a:cs typeface="Times New Roman"/>
              </a:rPr>
              <a:t>Worked on:</a:t>
            </a:r>
          </a:p>
          <a:p>
            <a:pPr>
              <a:lnSpc>
                <a:spcPct val="90000"/>
              </a:lnSpc>
            </a:pPr>
            <a:r>
              <a:rPr lang="en-US" b="1">
                <a:cs typeface="Times New Roman"/>
              </a:rPr>
              <a:t>Autocomplete Feature: </a:t>
            </a:r>
            <a:r>
              <a:rPr lang="en-US">
                <a:cs typeface="Times New Roman"/>
              </a:rPr>
              <a:t>Added the functionality of the autocomplete from the API. Typing a letter will return up to 50 potential matching stocks. </a:t>
            </a:r>
          </a:p>
          <a:p>
            <a:pPr>
              <a:lnSpc>
                <a:spcPct val="90000"/>
              </a:lnSpc>
              <a:buClr>
                <a:srgbClr val="EB3D9F"/>
              </a:buClr>
            </a:pPr>
            <a:r>
              <a:rPr lang="en-US" b="1">
                <a:cs typeface="Times New Roman"/>
              </a:rPr>
              <a:t>Preview button:</a:t>
            </a:r>
            <a:r>
              <a:rPr lang="en-US">
                <a:cs typeface="Times New Roman"/>
              </a:rPr>
              <a:t> Now able to "preview" stocks as since you get just the name of a stock from the auto complete now you get the. </a:t>
            </a:r>
          </a:p>
        </p:txBody>
      </p:sp>
      <p:pic>
        <p:nvPicPr>
          <p:cNvPr id="3" name="Picture 2" descr="A screenshot of a search box&#10;&#10;AI-generated content may be incorrect.">
            <a:extLst>
              <a:ext uri="{FF2B5EF4-FFF2-40B4-BE49-F238E27FC236}">
                <a16:creationId xmlns:a16="http://schemas.microsoft.com/office/drawing/2014/main" id="{A2A939FE-059B-785A-8696-E937EEB18076}"/>
              </a:ext>
            </a:extLst>
          </p:cNvPr>
          <p:cNvPicPr>
            <a:picLocks noChangeAspect="1"/>
          </p:cNvPicPr>
          <p:nvPr/>
        </p:nvPicPr>
        <p:blipFill>
          <a:blip r:embed="rId2"/>
          <a:stretch>
            <a:fillRect/>
          </a:stretch>
        </p:blipFill>
        <p:spPr>
          <a:xfrm>
            <a:off x="5111235" y="323938"/>
            <a:ext cx="4221747" cy="4072736"/>
          </a:xfrm>
          <a:prstGeom prst="rect">
            <a:avLst/>
          </a:prstGeom>
        </p:spPr>
      </p:pic>
    </p:spTree>
    <p:extLst>
      <p:ext uri="{BB962C8B-B14F-4D97-AF65-F5344CB8AC3E}">
        <p14:creationId xmlns:p14="http://schemas.microsoft.com/office/powerpoint/2010/main" val="6834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D2D23-683E-F4A8-53F3-64EF4A7BCB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7A9E4-280A-B082-A2DA-8529A8800B9C}"/>
              </a:ext>
            </a:extLst>
          </p:cNvPr>
          <p:cNvSpPr>
            <a:spLocks noGrp="1"/>
          </p:cNvSpPr>
          <p:nvPr>
            <p:ph idx="1"/>
          </p:nvPr>
        </p:nvSpPr>
        <p:spPr>
          <a:xfrm>
            <a:off x="677334" y="1932977"/>
            <a:ext cx="8596668" cy="1213569"/>
          </a:xfrm>
        </p:spPr>
        <p:txBody>
          <a:bodyPr vert="horz" lIns="91440" tIns="45720" rIns="91440" bIns="45720" rtlCol="0" anchor="t">
            <a:normAutofit/>
          </a:bodyPr>
          <a:lstStyle/>
          <a:p>
            <a:pPr marL="0" indent="0">
              <a:buNone/>
            </a:pPr>
            <a:endParaRPr lang="en-US" sz="2000">
              <a:solidFill>
                <a:srgbClr val="000000"/>
              </a:solidFill>
              <a:latin typeface="Trebuchet MS"/>
              <a:cs typeface="Times New Roman"/>
            </a:endParaRPr>
          </a:p>
          <a:p>
            <a:pPr marL="0" indent="0">
              <a:buNone/>
            </a:pPr>
            <a:endParaRPr lang="en-US" sz="2000">
              <a:solidFill>
                <a:srgbClr val="000000"/>
              </a:solidFill>
              <a:latin typeface="Trebuchet MS"/>
              <a:cs typeface="Times New Roman"/>
            </a:endParaRPr>
          </a:p>
          <a:p>
            <a:pPr marL="0" indent="0">
              <a:buNone/>
            </a:pPr>
            <a:endParaRPr lang="en-US" sz="2000">
              <a:solidFill>
                <a:srgbClr val="404040"/>
              </a:solidFill>
              <a:latin typeface="Trebuchet MS"/>
              <a:cs typeface="Times New Roman"/>
            </a:endParaRPr>
          </a:p>
        </p:txBody>
      </p:sp>
      <p:sp>
        <p:nvSpPr>
          <p:cNvPr id="4" name="Title 1">
            <a:extLst>
              <a:ext uri="{FF2B5EF4-FFF2-40B4-BE49-F238E27FC236}">
                <a16:creationId xmlns:a16="http://schemas.microsoft.com/office/drawing/2014/main" id="{4C683C4F-28FF-DEC9-6B1C-58675C03DA94}"/>
              </a:ext>
            </a:extLst>
          </p:cNvPr>
          <p:cNvSpPr>
            <a:spLocks noGrp="1"/>
          </p:cNvSpPr>
          <p:nvPr/>
        </p:nvSpPr>
        <p:spPr>
          <a:xfrm>
            <a:off x="574756" y="5129794"/>
            <a:ext cx="8596668" cy="7743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b="1">
                <a:solidFill>
                  <a:srgbClr val="2E83C3"/>
                </a:solidFill>
                <a:latin typeface="Trebuchet MS"/>
                <a:cs typeface="Times New Roman"/>
              </a:rPr>
              <a:t>Home: Current Developments</a:t>
            </a:r>
          </a:p>
        </p:txBody>
      </p:sp>
      <p:sp>
        <p:nvSpPr>
          <p:cNvPr id="5" name="Content Placeholder 2">
            <a:extLst>
              <a:ext uri="{FF2B5EF4-FFF2-40B4-BE49-F238E27FC236}">
                <a16:creationId xmlns:a16="http://schemas.microsoft.com/office/drawing/2014/main" id="{9B4740E8-4E4D-D9F4-5002-119D8C5B65B3}"/>
              </a:ext>
            </a:extLst>
          </p:cNvPr>
          <p:cNvSpPr>
            <a:spLocks noGrp="1"/>
          </p:cNvSpPr>
          <p:nvPr/>
        </p:nvSpPr>
        <p:spPr>
          <a:xfrm>
            <a:off x="574757" y="5906685"/>
            <a:ext cx="8596668" cy="95024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a:solidFill>
                  <a:srgbClr val="000000"/>
                </a:solidFill>
                <a:latin typeface="Trebuchet MS"/>
                <a:cs typeface="Times New Roman"/>
              </a:rPr>
              <a:t>Not worked on:</a:t>
            </a:r>
          </a:p>
          <a:p>
            <a:pPr lvl="1">
              <a:buFont typeface="Wingdings 3,Sans-Serif" charset="2"/>
            </a:pPr>
            <a:r>
              <a:rPr lang="en-US" sz="2000">
                <a:solidFill>
                  <a:srgbClr val="404040"/>
                </a:solidFill>
                <a:latin typeface="Trebuchet MS"/>
                <a:cs typeface="Times New Roman"/>
              </a:rPr>
              <a:t>Did not have time to put in the fake money</a:t>
            </a:r>
            <a:endParaRPr lang="en-US" sz="2000">
              <a:solidFill>
                <a:srgbClr val="000000"/>
              </a:solidFill>
              <a:latin typeface="Trebuchet MS"/>
              <a:cs typeface="Times New Roman"/>
            </a:endParaRPr>
          </a:p>
          <a:p>
            <a:endParaRPr lang="en-US" sz="2000">
              <a:solidFill>
                <a:srgbClr val="000000"/>
              </a:solidFill>
              <a:latin typeface="Trebuchet MS"/>
              <a:cs typeface="Times New Roman"/>
            </a:endParaRPr>
          </a:p>
          <a:p>
            <a:pPr marL="0" indent="0">
              <a:buNone/>
            </a:pPr>
            <a:endParaRPr lang="en-US" sz="2000">
              <a:solidFill>
                <a:srgbClr val="404040"/>
              </a:solidFill>
              <a:latin typeface="Trebuchet MS"/>
              <a:cs typeface="Times New Roman"/>
            </a:endParaRPr>
          </a:p>
        </p:txBody>
      </p:sp>
      <p:sp>
        <p:nvSpPr>
          <p:cNvPr id="8" name="Title 1">
            <a:extLst>
              <a:ext uri="{FF2B5EF4-FFF2-40B4-BE49-F238E27FC236}">
                <a16:creationId xmlns:a16="http://schemas.microsoft.com/office/drawing/2014/main" id="{1B07BB2E-A961-1DBA-4B69-AB5819D09B11}"/>
              </a:ext>
            </a:extLst>
          </p:cNvPr>
          <p:cNvSpPr txBox="1">
            <a:spLocks/>
          </p:cNvSpPr>
          <p:nvPr/>
        </p:nvSpPr>
        <p:spPr>
          <a:xfrm>
            <a:off x="577051" y="316641"/>
            <a:ext cx="8596668" cy="815110"/>
          </a:xfrm>
          <a:prstGeom prst="rect">
            <a:avLst/>
          </a:prstGeom>
        </p:spPr>
        <p:txBody>
          <a:bodyPr vert="horz" lIns="91440" tIns="45720" rIns="91440" bIns="45720" rtlCol="0" anchor="t">
            <a:normAutofit/>
          </a:bodyPr>
          <a:lstStyle>
            <a:defPPr>
              <a:defRPr lang="en-US"/>
            </a:defPPr>
            <a:lvl1pPr marL="0" algn="l" defTabSz="457200" rtl="0" eaLnBrk="1" latinLnBrk="0" hangingPunct="1">
              <a:spcBef>
                <a:spcPct val="0"/>
              </a:spcBef>
              <a:buNone/>
              <a:defRPr sz="3600" kern="1200">
                <a:solidFill>
                  <a:schemeClr val="accent1"/>
                </a:solidFill>
                <a:latin typeface="+mj-lt"/>
                <a:ea typeface="+mj-ea"/>
                <a:cs typeface="+mj-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r>
              <a:rPr lang="en-US" sz="3900" b="1">
                <a:solidFill>
                  <a:srgbClr val="2E83C3"/>
                </a:solidFill>
                <a:latin typeface="Trebuchet MS"/>
                <a:cs typeface="Times New Roman"/>
              </a:rPr>
              <a:t>Settings: Current </a:t>
            </a:r>
            <a:r>
              <a:rPr lang="en-US" sz="3900" b="1">
                <a:solidFill>
                  <a:srgbClr val="2E83C3"/>
                </a:solidFill>
                <a:latin typeface="Trebuchet MS"/>
                <a:ea typeface="+mj-lt"/>
                <a:cs typeface="+mj-lt"/>
              </a:rPr>
              <a:t>Developments</a:t>
            </a:r>
            <a:endParaRPr lang="en-US" sz="3900" b="1">
              <a:solidFill>
                <a:srgbClr val="2E83C3"/>
              </a:solidFill>
              <a:latin typeface="Trebuchet MS"/>
              <a:cs typeface="Times New Roman"/>
            </a:endParaRPr>
          </a:p>
        </p:txBody>
      </p:sp>
      <p:sp>
        <p:nvSpPr>
          <p:cNvPr id="9" name="Content Placeholder 2">
            <a:extLst>
              <a:ext uri="{FF2B5EF4-FFF2-40B4-BE49-F238E27FC236}">
                <a16:creationId xmlns:a16="http://schemas.microsoft.com/office/drawing/2014/main" id="{62D12498-C5E1-5532-0C2D-B17B8605AB5A}"/>
              </a:ext>
            </a:extLst>
          </p:cNvPr>
          <p:cNvSpPr txBox="1">
            <a:spLocks/>
          </p:cNvSpPr>
          <p:nvPr/>
        </p:nvSpPr>
        <p:spPr>
          <a:xfrm>
            <a:off x="577052" y="1035155"/>
            <a:ext cx="9528000" cy="2109969"/>
          </a:xfrm>
          <a:prstGeom prst="rect">
            <a:avLst/>
          </a:prstGeom>
        </p:spPr>
        <p:txBody>
          <a:bodyPr vert="horz" lIns="91440" tIns="45720" rIns="91440" bIns="45720" rtlCol="0" anchor="t">
            <a:noAutofit/>
          </a:bodyPr>
          <a:lstStyle>
            <a:defPPr>
              <a:defRPr lang="en-US"/>
            </a:defPPr>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solidFill>
                  <a:srgbClr val="000000"/>
                </a:solidFill>
                <a:latin typeface="Trebuchet MS"/>
                <a:cs typeface="Times New Roman"/>
              </a:rPr>
              <a:t>Worked on:</a:t>
            </a:r>
          </a:p>
          <a:p>
            <a:pPr lvl="1"/>
            <a:r>
              <a:rPr lang="en-US" sz="1800">
                <a:solidFill>
                  <a:srgbClr val="404040"/>
                </a:solidFill>
                <a:latin typeface="Trebuchet MS"/>
                <a:cs typeface="Times New Roman"/>
              </a:rPr>
              <a:t>Font Size in Settings, when you click the button the paragraphs font size gets bigger</a:t>
            </a:r>
            <a:endParaRPr lang="en-US" sz="1800">
              <a:solidFill>
                <a:srgbClr val="000000"/>
              </a:solidFill>
              <a:latin typeface="Trebuchet MS"/>
              <a:cs typeface="Times New Roman"/>
            </a:endParaRPr>
          </a:p>
          <a:p>
            <a:pPr lvl="1"/>
            <a:r>
              <a:rPr lang="en-US" sz="1800">
                <a:solidFill>
                  <a:srgbClr val="404040"/>
                </a:solidFill>
                <a:latin typeface="Trebuchet MS"/>
                <a:cs typeface="Times New Roman"/>
              </a:rPr>
              <a:t>We turned the FAQ into a dropdown, just have to hover over the question</a:t>
            </a:r>
            <a:endParaRPr lang="en-US" sz="1800">
              <a:solidFill>
                <a:srgbClr val="000000"/>
              </a:solidFill>
              <a:latin typeface="Trebuchet MS"/>
              <a:cs typeface="Times New Roman"/>
            </a:endParaRPr>
          </a:p>
          <a:p>
            <a:pPr lvl="1"/>
            <a:r>
              <a:rPr lang="en-US" sz="1800">
                <a:solidFill>
                  <a:srgbClr val="000000"/>
                </a:solidFill>
                <a:latin typeface="Trebuchet MS"/>
                <a:cs typeface="Times New Roman"/>
              </a:rPr>
              <a:t>(all of this is shown in the demo)</a:t>
            </a:r>
            <a:endParaRPr lang="en-US">
              <a:solidFill>
                <a:srgbClr val="404040"/>
              </a:solidFill>
              <a:latin typeface="Trebuchet MS"/>
              <a:cs typeface="Times New Roman"/>
            </a:endParaRPr>
          </a:p>
        </p:txBody>
      </p:sp>
      <p:sp>
        <p:nvSpPr>
          <p:cNvPr id="2" name="Title 1">
            <a:extLst>
              <a:ext uri="{FF2B5EF4-FFF2-40B4-BE49-F238E27FC236}">
                <a16:creationId xmlns:a16="http://schemas.microsoft.com/office/drawing/2014/main" id="{82CAAC3D-179B-0B4D-6FFE-421A1FE784A9}"/>
              </a:ext>
            </a:extLst>
          </p:cNvPr>
          <p:cNvSpPr>
            <a:spLocks noGrp="1"/>
          </p:cNvSpPr>
          <p:nvPr/>
        </p:nvSpPr>
        <p:spPr>
          <a:xfrm>
            <a:off x="569577" y="3149600"/>
            <a:ext cx="9527998" cy="76662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rgbClr val="2E83C3"/>
                </a:solidFill>
                <a:latin typeface="Trebuchet MS"/>
                <a:cs typeface="Times New Roman"/>
              </a:rPr>
              <a:t>Portfolio Page: Current </a:t>
            </a:r>
            <a:r>
              <a:rPr lang="en-US" sz="4400" b="1">
                <a:solidFill>
                  <a:srgbClr val="2E83C3"/>
                </a:solidFill>
                <a:latin typeface="Trebuchet MS"/>
                <a:ea typeface="+mj-lt"/>
                <a:cs typeface="+mj-lt"/>
              </a:rPr>
              <a:t>Developments</a:t>
            </a:r>
          </a:p>
        </p:txBody>
      </p:sp>
      <p:sp>
        <p:nvSpPr>
          <p:cNvPr id="6" name="Content Placeholder 12">
            <a:extLst>
              <a:ext uri="{FF2B5EF4-FFF2-40B4-BE49-F238E27FC236}">
                <a16:creationId xmlns:a16="http://schemas.microsoft.com/office/drawing/2014/main" id="{68FD1D88-86A6-6336-2C36-2659B704E899}"/>
              </a:ext>
            </a:extLst>
          </p:cNvPr>
          <p:cNvSpPr>
            <a:spLocks noGrp="1"/>
          </p:cNvSpPr>
          <p:nvPr/>
        </p:nvSpPr>
        <p:spPr>
          <a:xfrm>
            <a:off x="802792" y="3920885"/>
            <a:ext cx="8596668" cy="1118269"/>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a:solidFill>
                  <a:srgbClr val="000000"/>
                </a:solidFill>
                <a:latin typeface="Trebuchet MS"/>
                <a:cs typeface="Times New Roman"/>
              </a:rPr>
              <a:t>Worked on:</a:t>
            </a:r>
            <a:endParaRPr lang="en-US" sz="2000">
              <a:latin typeface="Trebuchet MS"/>
              <a:cs typeface="Times New Roman"/>
            </a:endParaRPr>
          </a:p>
          <a:p>
            <a:r>
              <a:rPr lang="en-US" sz="2000">
                <a:latin typeface="Trebuchet MS"/>
                <a:cs typeface="Times New Roman"/>
              </a:rPr>
              <a:t>The portfolio's get rid of stock got broken. Fix the portfolio’s get rid of stock (simple bug fixes!)</a:t>
            </a:r>
            <a:endParaRPr lang="en-US" sz="2000">
              <a:cs typeface="Times New Roman"/>
            </a:endParaRPr>
          </a:p>
        </p:txBody>
      </p:sp>
    </p:spTree>
    <p:extLst>
      <p:ext uri="{BB962C8B-B14F-4D97-AF65-F5344CB8AC3E}">
        <p14:creationId xmlns:p14="http://schemas.microsoft.com/office/powerpoint/2010/main" val="318614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27D2D-3DC3-E088-0C65-A0756A10C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6E8FB-4E0D-AC96-B3D9-7F2F78A46656}"/>
              </a:ext>
            </a:extLst>
          </p:cNvPr>
          <p:cNvSpPr>
            <a:spLocks noGrp="1"/>
          </p:cNvSpPr>
          <p:nvPr>
            <p:ph type="title"/>
          </p:nvPr>
        </p:nvSpPr>
        <p:spPr>
          <a:xfrm>
            <a:off x="321734" y="268515"/>
            <a:ext cx="8596668" cy="1320800"/>
          </a:xfrm>
        </p:spPr>
        <p:txBody>
          <a:bodyPr>
            <a:normAutofit/>
          </a:bodyPr>
          <a:lstStyle/>
          <a:p>
            <a:r>
              <a:rPr lang="en-US" sz="4400" b="1">
                <a:solidFill>
                  <a:srgbClr val="2E83C3"/>
                </a:solidFill>
                <a:latin typeface="Trebuchet MS"/>
                <a:cs typeface="Times New Roman"/>
              </a:rPr>
              <a:t>Future </a:t>
            </a:r>
            <a:r>
              <a:rPr lang="en-US" sz="4400" b="1">
                <a:solidFill>
                  <a:srgbClr val="2E83C3"/>
                </a:solidFill>
                <a:latin typeface="Trebuchet MS"/>
                <a:ea typeface="+mj-lt"/>
                <a:cs typeface="+mj-lt"/>
              </a:rPr>
              <a:t>Developments</a:t>
            </a:r>
            <a:endParaRPr lang="en-US" b="1">
              <a:solidFill>
                <a:srgbClr val="2E83C3"/>
              </a:solidFill>
              <a:latin typeface="Trebuchet MS"/>
              <a:cs typeface="Times New Roman"/>
            </a:endParaRPr>
          </a:p>
        </p:txBody>
      </p:sp>
      <p:sp>
        <p:nvSpPr>
          <p:cNvPr id="3" name="Content Placeholder 2">
            <a:extLst>
              <a:ext uri="{FF2B5EF4-FFF2-40B4-BE49-F238E27FC236}">
                <a16:creationId xmlns:a16="http://schemas.microsoft.com/office/drawing/2014/main" id="{74A6CD3D-115F-B14C-67C1-081AF9E7F39D}"/>
              </a:ext>
            </a:extLst>
          </p:cNvPr>
          <p:cNvSpPr>
            <a:spLocks noGrp="1"/>
          </p:cNvSpPr>
          <p:nvPr>
            <p:ph idx="1"/>
          </p:nvPr>
        </p:nvSpPr>
        <p:spPr>
          <a:xfrm>
            <a:off x="321734" y="1195652"/>
            <a:ext cx="8596668" cy="5116669"/>
          </a:xfrm>
        </p:spPr>
        <p:txBody>
          <a:bodyPr vert="horz" lIns="91440" tIns="45720" rIns="91440" bIns="45720" rtlCol="0" anchor="t">
            <a:normAutofit/>
          </a:bodyPr>
          <a:lstStyle/>
          <a:p>
            <a:pPr marL="0" indent="0">
              <a:buNone/>
            </a:pPr>
            <a:r>
              <a:rPr lang="en-US" sz="2000">
                <a:solidFill>
                  <a:srgbClr val="000000"/>
                </a:solidFill>
                <a:latin typeface="Trebuchet MS"/>
                <a:cs typeface="Times New Roman"/>
              </a:rPr>
              <a:t>Want to work on if we have time and decide which is more important:</a:t>
            </a:r>
          </a:p>
          <a:p>
            <a:r>
              <a:rPr lang="en-US" sz="2000" b="1">
                <a:solidFill>
                  <a:srgbClr val="404040"/>
                </a:solidFill>
                <a:latin typeface="Trebuchet MS"/>
                <a:cs typeface="Times New Roman"/>
              </a:rPr>
              <a:t>API Security:</a:t>
            </a:r>
            <a:r>
              <a:rPr lang="en-US" sz="2000">
                <a:solidFill>
                  <a:srgbClr val="404040"/>
                </a:solidFill>
                <a:latin typeface="Trebuchet MS"/>
                <a:cs typeface="Times New Roman"/>
              </a:rPr>
              <a:t> Currently, the API endpoint is public; implement authentication to restrict access. </a:t>
            </a:r>
          </a:p>
          <a:p>
            <a:pPr>
              <a:buClr>
                <a:srgbClr val="EB3D9F"/>
              </a:buClr>
            </a:pPr>
            <a:r>
              <a:rPr lang="en-US" sz="2000" b="1">
                <a:solidFill>
                  <a:srgbClr val="000000"/>
                </a:solidFill>
                <a:latin typeface="Trebuchet MS"/>
                <a:cs typeface="Times New Roman"/>
              </a:rPr>
              <a:t>Portfolio</a:t>
            </a:r>
            <a:r>
              <a:rPr lang="en-US" sz="2000">
                <a:solidFill>
                  <a:srgbClr val="000000"/>
                </a:solidFill>
                <a:latin typeface="Trebuchet MS"/>
                <a:cs typeface="Times New Roman"/>
              </a:rPr>
              <a:t>: </a:t>
            </a:r>
            <a:endParaRPr lang="en-US" sz="2000">
              <a:solidFill>
                <a:srgbClr val="404040"/>
              </a:solidFill>
              <a:latin typeface="Trebuchet MS"/>
              <a:cs typeface="Times New Roman"/>
            </a:endParaRPr>
          </a:p>
          <a:p>
            <a:pPr lvl="1" indent="-342900"/>
            <a:r>
              <a:rPr lang="en-US" sz="2000">
                <a:solidFill>
                  <a:srgbClr val="000000"/>
                </a:solidFill>
                <a:latin typeface="Trebuchet MS"/>
                <a:cs typeface="Times New Roman"/>
              </a:rPr>
              <a:t>Gain/loss of all of portfolio</a:t>
            </a:r>
            <a:endParaRPr lang="en-US" sz="2000">
              <a:solidFill>
                <a:srgbClr val="404040"/>
              </a:solidFill>
              <a:latin typeface="Trebuchet MS"/>
              <a:cs typeface="Times New Roman"/>
            </a:endParaRPr>
          </a:p>
          <a:p>
            <a:pPr lvl="1" indent="-342900"/>
            <a:r>
              <a:rPr lang="en-US" sz="2000">
                <a:solidFill>
                  <a:srgbClr val="000000"/>
                </a:solidFill>
                <a:latin typeface="Trebuchet MS"/>
                <a:cs typeface="Times New Roman"/>
              </a:rPr>
              <a:t>save portfolio so it does not disappear (more of an </a:t>
            </a:r>
            <a:r>
              <a:rPr lang="en-US" sz="2000" err="1">
                <a:solidFill>
                  <a:srgbClr val="000000"/>
                </a:solidFill>
                <a:latin typeface="Trebuchet MS"/>
                <a:cs typeface="Times New Roman"/>
              </a:rPr>
              <a:t>api</a:t>
            </a:r>
            <a:r>
              <a:rPr lang="en-US" sz="2000">
                <a:solidFill>
                  <a:srgbClr val="000000"/>
                </a:solidFill>
                <a:latin typeface="Trebuchet MS"/>
                <a:cs typeface="Times New Roman"/>
              </a:rPr>
              <a:t> thing)</a:t>
            </a:r>
            <a:endParaRPr lang="en-US" sz="2000"/>
          </a:p>
          <a:p>
            <a:pPr lvl="1">
              <a:buClr>
                <a:srgbClr val="EB3D9F"/>
              </a:buClr>
            </a:pPr>
            <a:r>
              <a:rPr lang="en-US" sz="2000">
                <a:solidFill>
                  <a:srgbClr val="000000"/>
                </a:solidFill>
                <a:latin typeface="Trebuchet MS"/>
                <a:cs typeface="Times New Roman"/>
              </a:rPr>
              <a:t>Fake money and add it to the other pages</a:t>
            </a:r>
          </a:p>
          <a:p>
            <a:r>
              <a:rPr lang="en-US" sz="2000" b="1">
                <a:solidFill>
                  <a:srgbClr val="000000"/>
                </a:solidFill>
                <a:latin typeface="Trebuchet MS"/>
                <a:cs typeface="Times New Roman"/>
              </a:rPr>
              <a:t>Stock page:</a:t>
            </a:r>
            <a:r>
              <a:rPr lang="en-US" sz="2000">
                <a:solidFill>
                  <a:srgbClr val="000000"/>
                </a:solidFill>
                <a:latin typeface="Trebuchet MS"/>
                <a:cs typeface="Times New Roman"/>
              </a:rPr>
              <a:t> Method of presentation on stock page (</a:t>
            </a:r>
            <a:r>
              <a:rPr lang="en-US" sz="2000" err="1">
                <a:solidFill>
                  <a:srgbClr val="000000"/>
                </a:solidFill>
                <a:latin typeface="Trebuchet MS"/>
                <a:cs typeface="Times New Roman"/>
              </a:rPr>
              <a:t>EndLess</a:t>
            </a:r>
            <a:r>
              <a:rPr lang="en-US" sz="2000">
                <a:solidFill>
                  <a:srgbClr val="000000"/>
                </a:solidFill>
                <a:latin typeface="Trebuchet MS"/>
                <a:cs typeface="Times New Roman"/>
              </a:rPr>
              <a:t> scroll and sections</a:t>
            </a:r>
          </a:p>
          <a:p>
            <a:pPr>
              <a:buClr>
                <a:srgbClr val="EB3D9F"/>
              </a:buClr>
            </a:pPr>
            <a:r>
              <a:rPr lang="en-US" sz="2000" b="1">
                <a:solidFill>
                  <a:srgbClr val="000000"/>
                </a:solidFill>
                <a:latin typeface="Trebuchet MS"/>
                <a:cs typeface="Times New Roman"/>
              </a:rPr>
              <a:t>Settings Page: </a:t>
            </a:r>
            <a:r>
              <a:rPr lang="en-US" sz="1800">
                <a:solidFill>
                  <a:srgbClr val="000000"/>
                </a:solidFill>
                <a:latin typeface="Trebuchet MS"/>
                <a:cs typeface="Times New Roman"/>
              </a:rPr>
              <a:t>Ensure all aspects of dark mode, work, such as with the home screen, and with the dropdown menu</a:t>
            </a:r>
          </a:p>
          <a:p>
            <a:pPr indent="-342900">
              <a:buClr>
                <a:srgbClr val="EB3D9F"/>
              </a:buClr>
            </a:pPr>
            <a:endParaRPr lang="en-US" sz="2000">
              <a:solidFill>
                <a:srgbClr val="000000"/>
              </a:solidFill>
              <a:latin typeface="Trebuchet MS"/>
              <a:cs typeface="Times New Roman"/>
            </a:endParaRPr>
          </a:p>
          <a:p>
            <a:pPr marL="0" indent="0">
              <a:buClr>
                <a:srgbClr val="F496CB">
                  <a:lumMod val="75000"/>
                </a:srgbClr>
              </a:buClr>
              <a:buNone/>
            </a:pPr>
            <a:endParaRPr lang="en-US" sz="2000">
              <a:solidFill>
                <a:srgbClr val="404040"/>
              </a:solidFill>
              <a:latin typeface="Trebuchet MS"/>
              <a:cs typeface="Times New Roman"/>
            </a:endParaRPr>
          </a:p>
        </p:txBody>
      </p:sp>
    </p:spTree>
    <p:extLst>
      <p:ext uri="{BB962C8B-B14F-4D97-AF65-F5344CB8AC3E}">
        <p14:creationId xmlns:p14="http://schemas.microsoft.com/office/powerpoint/2010/main" val="14111880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Forth Sprint</vt:lpstr>
      <vt:lpstr>Our Hopes &amp; Dreams </vt:lpstr>
      <vt:lpstr>Back-End: The Harsh Reality </vt:lpstr>
      <vt:lpstr>Future Backend Enhancements</vt:lpstr>
      <vt:lpstr>Stock Page: Current News</vt:lpstr>
      <vt:lpstr>PowerPoint Presentation</vt:lpstr>
      <vt:lpstr>Future Developments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2025-03-18T16:27:25Z</dcterms:created>
  <dcterms:modified xsi:type="dcterms:W3CDTF">2025-04-25T16:08:18Z</dcterms:modified>
</cp:coreProperties>
</file>