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0" r:id="rId5"/>
    <p:sldId id="258" r:id="rId6"/>
    <p:sldId id="268" r:id="rId7"/>
    <p:sldId id="269" r:id="rId8"/>
    <p:sldId id="279" r:id="rId9"/>
    <p:sldId id="284" r:id="rId10"/>
    <p:sldId id="283" r:id="rId11"/>
    <p:sldId id="285" r:id="rId12"/>
    <p:sldId id="286" r:id="rId13"/>
    <p:sldId id="281" r:id="rId14"/>
    <p:sldId id="282" r:id="rId15"/>
    <p:sldId id="271" r:id="rId16"/>
    <p:sldId id="287" r:id="rId17"/>
    <p:sldId id="278" r:id="rId18"/>
    <p:sldId id="270" r:id="rId19"/>
    <p:sldId id="292" r:id="rId20"/>
    <p:sldId id="294" r:id="rId21"/>
    <p:sldId id="291" r:id="rId22"/>
    <p:sldId id="276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F46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69" d="100"/>
          <a:sy n="69" d="100"/>
        </p:scale>
        <p:origin x="7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09473766763391"/>
          <c:y val="0.43587257054172246"/>
          <c:w val="0.14485782141987733"/>
          <c:h val="0.28044665929102086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319624"/>
        <c:axId val="224318448"/>
      </c:lineChart>
      <c:catAx>
        <c:axId val="2243196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4318448"/>
        <c:crosses val="autoZero"/>
        <c:auto val="1"/>
        <c:lblAlgn val="ctr"/>
        <c:lblOffset val="100"/>
        <c:noMultiLvlLbl val="0"/>
      </c:catAx>
      <c:valAx>
        <c:axId val="22431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3196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306B1-95E3-41C3-A350-EED6CFB59F9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BD49820-2664-44CA-ACF4-23880BCE8556}">
      <dgm:prSet phldrT="[Text]" custT="1"/>
      <dgm:spPr/>
      <dgm:t>
        <a:bodyPr/>
        <a:lstStyle/>
        <a:p>
          <a:r>
            <a:rPr lang="en-US" sz="1400" b="1" dirty="0" smtClean="0">
              <a:latin typeface="Arial Black" charset="0"/>
              <a:ea typeface="Arial Black" charset="0"/>
              <a:cs typeface="Arial Black" charset="0"/>
            </a:rPr>
            <a:t>Data Understanding</a:t>
          </a:r>
          <a:endParaRPr lang="en-US" sz="1400" dirty="0">
            <a:solidFill>
              <a:schemeClr val="bg1"/>
            </a:solidFill>
          </a:endParaRPr>
        </a:p>
      </dgm:t>
    </dgm:pt>
    <dgm:pt modelId="{BA7D1491-B291-41D8-9E9D-1B8CDD45B99F}" type="parTrans" cxnId="{69608FF6-A177-4A85-B0D8-8CCF23DA1551}">
      <dgm:prSet/>
      <dgm:spPr/>
      <dgm:t>
        <a:bodyPr/>
        <a:lstStyle/>
        <a:p>
          <a:endParaRPr lang="en-US"/>
        </a:p>
      </dgm:t>
    </dgm:pt>
    <dgm:pt modelId="{C656F4BF-01E0-49BE-BB10-05A9C45E8A13}" type="sibTrans" cxnId="{69608FF6-A177-4A85-B0D8-8CCF23DA1551}">
      <dgm:prSet/>
      <dgm:spPr/>
      <dgm:t>
        <a:bodyPr/>
        <a:lstStyle/>
        <a:p>
          <a:endParaRPr lang="en-US"/>
        </a:p>
      </dgm:t>
    </dgm:pt>
    <dgm:pt modelId="{065E1936-38FB-4B6B-9E9B-591558151B8A}">
      <dgm:prSet phldrT="[Text]" custT="1"/>
      <dgm:spPr/>
      <dgm:t>
        <a:bodyPr/>
        <a:lstStyle/>
        <a:p>
          <a:r>
            <a:rPr lang="en-US" sz="1600" b="1" dirty="0" smtClean="0">
              <a:latin typeface="Arial Black" charset="0"/>
              <a:ea typeface="Arial Black" charset="0"/>
              <a:cs typeface="Arial Black" charset="0"/>
            </a:rPr>
            <a:t>Exploratory Data Analysis</a:t>
          </a:r>
          <a:br>
            <a:rPr lang="en-US" sz="1600" b="1" dirty="0" smtClean="0">
              <a:latin typeface="Arial Black" charset="0"/>
              <a:ea typeface="Arial Black" charset="0"/>
              <a:cs typeface="Arial Black" charset="0"/>
            </a:rPr>
          </a:br>
          <a:r>
            <a:rPr lang="en-US" sz="1600" dirty="0" smtClean="0">
              <a:latin typeface="Arial" charset="0"/>
              <a:ea typeface="Arial Black" charset="0"/>
              <a:cs typeface="Arial" charset="0"/>
            </a:rPr>
            <a:t>Univariate, Bivariate, Multi-variate</a:t>
          </a:r>
          <a:endParaRPr lang="en-US" sz="1600" dirty="0">
            <a:solidFill>
              <a:schemeClr val="bg1"/>
            </a:solidFill>
          </a:endParaRPr>
        </a:p>
      </dgm:t>
    </dgm:pt>
    <dgm:pt modelId="{4F4D3C12-071A-471C-9E66-10E6159C1799}" type="parTrans" cxnId="{69C31E16-30A5-411B-B331-AD2E69536E10}">
      <dgm:prSet/>
      <dgm:spPr/>
      <dgm:t>
        <a:bodyPr/>
        <a:lstStyle/>
        <a:p>
          <a:endParaRPr lang="en-US"/>
        </a:p>
      </dgm:t>
    </dgm:pt>
    <dgm:pt modelId="{89BE528A-91A1-4F6E-BFA7-1ACFBC887604}" type="sibTrans" cxnId="{69C31E16-30A5-411B-B331-AD2E69536E10}">
      <dgm:prSet/>
      <dgm:spPr/>
      <dgm:t>
        <a:bodyPr/>
        <a:lstStyle/>
        <a:p>
          <a:endParaRPr lang="en-US"/>
        </a:p>
      </dgm:t>
    </dgm:pt>
    <dgm:pt modelId="{B66FD67A-FD18-4A42-8E47-01EE84191342}">
      <dgm:prSet phldrT="[Text]" custT="1"/>
      <dgm:spPr/>
      <dgm:t>
        <a:bodyPr/>
        <a:lstStyle/>
        <a:p>
          <a:r>
            <a:rPr lang="en-US" sz="1600" b="1" dirty="0" smtClean="0">
              <a:latin typeface="Arial Black" charset="0"/>
              <a:ea typeface="Arial Black" charset="0"/>
              <a:cs typeface="Arial Black" charset="0"/>
            </a:rPr>
            <a:t>Pre-processing</a:t>
          </a:r>
        </a:p>
        <a:p>
          <a:r>
            <a:rPr lang="en-US" sz="1600" dirty="0" smtClean="0">
              <a:latin typeface="Arial" charset="0"/>
              <a:ea typeface="Arial Black" charset="0"/>
              <a:cs typeface="Arial" charset="0"/>
            </a:rPr>
            <a:t>Dropping null values, handling outliers</a:t>
          </a:r>
          <a:r>
            <a:rPr lang="en-US" sz="1600" b="1" dirty="0" smtClean="0">
              <a:latin typeface="Arial Black" charset="0"/>
              <a:ea typeface="Arial Black" charset="0"/>
              <a:cs typeface="Arial Black" charset="0"/>
            </a:rPr>
            <a:t/>
          </a:r>
          <a:br>
            <a:rPr lang="en-US" sz="1600" b="1" dirty="0" smtClean="0">
              <a:latin typeface="Arial Black" charset="0"/>
              <a:ea typeface="Arial Black" charset="0"/>
              <a:cs typeface="Arial Black" charset="0"/>
            </a:rPr>
          </a:br>
          <a:endParaRPr lang="en-US" sz="1600" b="1" dirty="0">
            <a:solidFill>
              <a:schemeClr val="bg1"/>
            </a:solidFill>
          </a:endParaRPr>
        </a:p>
      </dgm:t>
    </dgm:pt>
    <dgm:pt modelId="{728FA86D-CA9B-46AB-BC5B-3504B89C7781}" type="parTrans" cxnId="{7CB044DA-54A8-4776-90D7-8344FA7B4815}">
      <dgm:prSet/>
      <dgm:spPr/>
      <dgm:t>
        <a:bodyPr/>
        <a:lstStyle/>
        <a:p>
          <a:endParaRPr lang="en-US"/>
        </a:p>
      </dgm:t>
    </dgm:pt>
    <dgm:pt modelId="{029B6F63-0A76-4D7B-AAFB-CA02A1F0B036}" type="sibTrans" cxnId="{7CB044DA-54A8-4776-90D7-8344FA7B4815}">
      <dgm:prSet/>
      <dgm:spPr/>
      <dgm:t>
        <a:bodyPr/>
        <a:lstStyle/>
        <a:p>
          <a:endParaRPr lang="en-US"/>
        </a:p>
      </dgm:t>
    </dgm:pt>
    <dgm:pt modelId="{D9622692-05D9-4B44-B997-34C482CEAD07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Modelling</a:t>
          </a:r>
        </a:p>
        <a:p>
          <a:r>
            <a:rPr lang="en-US" sz="2000" dirty="0" err="1" smtClean="0">
              <a:solidFill>
                <a:schemeClr val="tx1"/>
              </a:solidFill>
            </a:rPr>
            <a:t>Arima</a:t>
          </a:r>
          <a:r>
            <a:rPr lang="en-US" sz="2000" dirty="0" smtClean="0">
              <a:solidFill>
                <a:schemeClr val="tx1"/>
              </a:solidFill>
            </a:rPr>
            <a:t>  </a:t>
          </a:r>
          <a:endParaRPr lang="en-US" sz="2000" dirty="0">
            <a:solidFill>
              <a:schemeClr val="tx1"/>
            </a:solidFill>
          </a:endParaRPr>
        </a:p>
      </dgm:t>
    </dgm:pt>
    <dgm:pt modelId="{058C97CD-F585-4056-BF73-C06430397079}" type="parTrans" cxnId="{7B8338E1-28A9-4816-A143-539A378987E0}">
      <dgm:prSet/>
      <dgm:spPr/>
      <dgm:t>
        <a:bodyPr/>
        <a:lstStyle/>
        <a:p>
          <a:endParaRPr lang="en-US"/>
        </a:p>
      </dgm:t>
    </dgm:pt>
    <dgm:pt modelId="{3581BEFA-4676-46E2-B7AD-446974DCF7F4}" type="sibTrans" cxnId="{7B8338E1-28A9-4816-A143-539A378987E0}">
      <dgm:prSet/>
      <dgm:spPr/>
      <dgm:t>
        <a:bodyPr/>
        <a:lstStyle/>
        <a:p>
          <a:endParaRPr lang="en-US"/>
        </a:p>
      </dgm:t>
    </dgm:pt>
    <dgm:pt modelId="{8FE3B16D-CB1D-4452-A24F-4DB82B820C1E}">
      <dgm:prSet custT="1"/>
      <dgm:spPr/>
      <dgm:t>
        <a:bodyPr/>
        <a:lstStyle/>
        <a:p>
          <a:r>
            <a:rPr lang="en-US" sz="2000" b="1" dirty="0" smtClean="0"/>
            <a:t>Fit the Model and Forecasting</a:t>
          </a:r>
          <a:endParaRPr lang="en-US" sz="2000" b="1" dirty="0">
            <a:solidFill>
              <a:schemeClr val="bg1"/>
            </a:solidFill>
          </a:endParaRPr>
        </a:p>
      </dgm:t>
    </dgm:pt>
    <dgm:pt modelId="{24DBCB50-83CD-4AD0-BEAA-B8B6ED5373CA}" type="parTrans" cxnId="{68D0D1BC-B9AA-4E67-950E-DDAC4A425FC7}">
      <dgm:prSet/>
      <dgm:spPr/>
      <dgm:t>
        <a:bodyPr/>
        <a:lstStyle/>
        <a:p>
          <a:endParaRPr lang="en-US"/>
        </a:p>
      </dgm:t>
    </dgm:pt>
    <dgm:pt modelId="{5349CD23-2C20-4273-8E02-D6D9A6D3A0DC}" type="sibTrans" cxnId="{68D0D1BC-B9AA-4E67-950E-DDAC4A425FC7}">
      <dgm:prSet/>
      <dgm:spPr/>
      <dgm:t>
        <a:bodyPr/>
        <a:lstStyle/>
        <a:p>
          <a:endParaRPr lang="en-US"/>
        </a:p>
      </dgm:t>
    </dgm:pt>
    <dgm:pt modelId="{7D550970-5588-4EBB-B073-463EC6EB05A4}">
      <dgm:prSet custT="1"/>
      <dgm:spPr/>
      <dgm:t>
        <a:bodyPr/>
        <a:lstStyle/>
        <a:p>
          <a:r>
            <a:rPr lang="en-US" sz="2000" b="1" i="0" dirty="0" smtClean="0">
              <a:solidFill>
                <a:schemeClr val="tx1"/>
              </a:solidFill>
            </a:rPr>
            <a:t>Interpretation, conclusion and recommendation</a:t>
          </a:r>
          <a:endParaRPr lang="en-US" sz="2000" b="1" i="0" dirty="0">
            <a:solidFill>
              <a:schemeClr val="bg1"/>
            </a:solidFill>
          </a:endParaRPr>
        </a:p>
      </dgm:t>
    </dgm:pt>
    <dgm:pt modelId="{CFD44A2A-6196-4183-BD05-EDAD10274E96}" type="parTrans" cxnId="{F8ED08C5-C979-4AF2-8E44-32026F324678}">
      <dgm:prSet/>
      <dgm:spPr/>
      <dgm:t>
        <a:bodyPr/>
        <a:lstStyle/>
        <a:p>
          <a:endParaRPr lang="en-US"/>
        </a:p>
      </dgm:t>
    </dgm:pt>
    <dgm:pt modelId="{CA70BEF6-82DA-4218-8FFD-2EF698396984}" type="sibTrans" cxnId="{F8ED08C5-C979-4AF2-8E44-32026F324678}">
      <dgm:prSet/>
      <dgm:spPr/>
      <dgm:t>
        <a:bodyPr/>
        <a:lstStyle/>
        <a:p>
          <a:endParaRPr lang="en-US"/>
        </a:p>
      </dgm:t>
    </dgm:pt>
    <dgm:pt modelId="{EA0C71B3-295C-41F4-8394-778A0ED440C9}" type="pres">
      <dgm:prSet presAssocID="{9DB306B1-95E3-41C3-A350-EED6CFB59F98}" presName="Name0" presStyleCnt="0">
        <dgm:presLayoutVars>
          <dgm:dir/>
          <dgm:resizeHandles val="exact"/>
        </dgm:presLayoutVars>
      </dgm:prSet>
      <dgm:spPr/>
    </dgm:pt>
    <dgm:pt modelId="{48674126-856E-40A2-AED1-66B0EF9F29B2}" type="pres">
      <dgm:prSet presAssocID="{9DB306B1-95E3-41C3-A350-EED6CFB59F98}" presName="arrow" presStyleLbl="bgShp" presStyleIdx="0" presStyleCnt="1" custScaleY="9462" custLinFactNeighborX="-2759" custLinFactNeighborY="415"/>
      <dgm:spPr>
        <a:solidFill>
          <a:schemeClr val="accent3">
            <a:lumMod val="75000"/>
          </a:schemeClr>
        </a:solidFill>
      </dgm:spPr>
    </dgm:pt>
    <dgm:pt modelId="{83EA8674-93CF-4ECA-962C-E32EF3196C72}" type="pres">
      <dgm:prSet presAssocID="{9DB306B1-95E3-41C3-A350-EED6CFB59F98}" presName="points" presStyleCnt="0"/>
      <dgm:spPr/>
    </dgm:pt>
    <dgm:pt modelId="{4EA87744-041F-4546-99B8-AFD0F76E549E}" type="pres">
      <dgm:prSet presAssocID="{CBD49820-2664-44CA-ACF4-23880BCE8556}" presName="compositeA" presStyleCnt="0"/>
      <dgm:spPr/>
    </dgm:pt>
    <dgm:pt modelId="{92555D7C-BA79-40AB-AEB4-9DF6047BAF06}" type="pres">
      <dgm:prSet presAssocID="{CBD49820-2664-44CA-ACF4-23880BCE8556}" presName="textA" presStyleLbl="revTx" presStyleIdx="0" presStyleCnt="6" custScaleX="244462" custScaleY="110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83994-82B5-4883-84E5-27DEA523696A}" type="pres">
      <dgm:prSet presAssocID="{CBD49820-2664-44CA-ACF4-23880BCE8556}" presName="circleA" presStyleLbl="node1" presStyleIdx="0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7BDEDF1D-B731-48F3-82E6-549E9F37DDD3}" type="pres">
      <dgm:prSet presAssocID="{CBD49820-2664-44CA-ACF4-23880BCE8556}" presName="spaceA" presStyleCnt="0"/>
      <dgm:spPr/>
    </dgm:pt>
    <dgm:pt modelId="{2B4096E2-5B8D-494C-9868-68BA6E44F7EB}" type="pres">
      <dgm:prSet presAssocID="{C656F4BF-01E0-49BE-BB10-05A9C45E8A13}" presName="space" presStyleCnt="0"/>
      <dgm:spPr/>
    </dgm:pt>
    <dgm:pt modelId="{14D610B3-38C2-44F7-8FD9-40E31945903B}" type="pres">
      <dgm:prSet presAssocID="{065E1936-38FB-4B6B-9E9B-591558151B8A}" presName="compositeB" presStyleCnt="0"/>
      <dgm:spPr/>
    </dgm:pt>
    <dgm:pt modelId="{C0A42F7C-715B-4A79-9828-F6AC332F3146}" type="pres">
      <dgm:prSet presAssocID="{065E1936-38FB-4B6B-9E9B-591558151B8A}" presName="textB" presStyleLbl="revTx" presStyleIdx="1" presStyleCnt="6" custScaleX="226287" custLinFactNeighborX="-1242" custLinFactNeighborY="-19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11A8C-C5B9-40D6-9371-4FC75134A683}" type="pres">
      <dgm:prSet presAssocID="{065E1936-38FB-4B6B-9E9B-591558151B8A}" presName="circleB" presStyleLbl="node1" presStyleIdx="1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56CC229-AA67-4139-B9AD-0F42CCBF65C9}" type="pres">
      <dgm:prSet presAssocID="{065E1936-38FB-4B6B-9E9B-591558151B8A}" presName="spaceB" presStyleCnt="0"/>
      <dgm:spPr/>
    </dgm:pt>
    <dgm:pt modelId="{344176A9-4596-4164-93EE-105F99235EEA}" type="pres">
      <dgm:prSet presAssocID="{89BE528A-91A1-4F6E-BFA7-1ACFBC887604}" presName="space" presStyleCnt="0"/>
      <dgm:spPr/>
    </dgm:pt>
    <dgm:pt modelId="{6D52EC47-EDC5-4D27-9CB9-7B5B93FBBEE1}" type="pres">
      <dgm:prSet presAssocID="{B66FD67A-FD18-4A42-8E47-01EE84191342}" presName="compositeA" presStyleCnt="0"/>
      <dgm:spPr/>
    </dgm:pt>
    <dgm:pt modelId="{D4CDBD6E-3669-4F1C-9CC4-93E35C648322}" type="pres">
      <dgm:prSet presAssocID="{B66FD67A-FD18-4A42-8E47-01EE84191342}" presName="textA" presStyleLbl="revTx" presStyleIdx="2" presStyleCnt="6" custScaleX="225128" custScaleY="121887" custLinFactNeighborX="440" custLinFactNeighborY="122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22639-27DB-48B6-8C1A-0E49E17D2CAD}" type="pres">
      <dgm:prSet presAssocID="{B66FD67A-FD18-4A42-8E47-01EE84191342}" presName="circleA" presStyleLbl="node1" presStyleIdx="2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04669B89-305A-4E50-B9C3-9B50EC0CAB61}" type="pres">
      <dgm:prSet presAssocID="{B66FD67A-FD18-4A42-8E47-01EE84191342}" presName="spaceA" presStyleCnt="0"/>
      <dgm:spPr/>
    </dgm:pt>
    <dgm:pt modelId="{8D9FFF2C-2898-47EC-9BFD-28499EE3A7C4}" type="pres">
      <dgm:prSet presAssocID="{029B6F63-0A76-4D7B-AAFB-CA02A1F0B036}" presName="space" presStyleCnt="0"/>
      <dgm:spPr/>
    </dgm:pt>
    <dgm:pt modelId="{394B1C5B-C3CB-4BC4-BEEE-05FF4F4A0DFF}" type="pres">
      <dgm:prSet presAssocID="{D9622692-05D9-4B44-B997-34C482CEAD07}" presName="compositeB" presStyleCnt="0"/>
      <dgm:spPr/>
    </dgm:pt>
    <dgm:pt modelId="{EDA64E7E-39F7-47B6-BE20-7054A81C7ED8}" type="pres">
      <dgm:prSet presAssocID="{D9622692-05D9-4B44-B997-34C482CEAD07}" presName="textB" presStyleLbl="revTx" presStyleIdx="3" presStyleCnt="6" custScaleX="180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460AF-9DA8-4898-B704-60496BEF18AE}" type="pres">
      <dgm:prSet presAssocID="{D9622692-05D9-4B44-B997-34C482CEAD07}" presName="circleB" presStyleLbl="node1" presStyleIdx="3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BFB3F211-7881-4B74-9838-BD092E9281E9}" type="pres">
      <dgm:prSet presAssocID="{D9622692-05D9-4B44-B997-34C482CEAD07}" presName="spaceB" presStyleCnt="0"/>
      <dgm:spPr/>
    </dgm:pt>
    <dgm:pt modelId="{C68236CA-C673-44DE-B2C1-0F893A25329B}" type="pres">
      <dgm:prSet presAssocID="{3581BEFA-4676-46E2-B7AD-446974DCF7F4}" presName="space" presStyleCnt="0"/>
      <dgm:spPr/>
    </dgm:pt>
    <dgm:pt modelId="{7CF55D44-B2A2-435B-B769-F94FB3DBA948}" type="pres">
      <dgm:prSet presAssocID="{8FE3B16D-CB1D-4452-A24F-4DB82B820C1E}" presName="compositeA" presStyleCnt="0"/>
      <dgm:spPr/>
    </dgm:pt>
    <dgm:pt modelId="{D8295B71-D6E8-480C-8501-C468B1927EAA}" type="pres">
      <dgm:prSet presAssocID="{8FE3B16D-CB1D-4452-A24F-4DB82B820C1E}" presName="textA" presStyleLbl="revTx" presStyleIdx="4" presStyleCnt="6" custScaleX="232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E5997-386E-441B-878C-596380EE7AD5}" type="pres">
      <dgm:prSet presAssocID="{8FE3B16D-CB1D-4452-A24F-4DB82B820C1E}" presName="circleA" presStyleLbl="node1" presStyleIdx="4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D327EDB-C4BD-4669-8C2B-CCE7A52EEED2}" type="pres">
      <dgm:prSet presAssocID="{8FE3B16D-CB1D-4452-A24F-4DB82B820C1E}" presName="spaceA" presStyleCnt="0"/>
      <dgm:spPr/>
    </dgm:pt>
    <dgm:pt modelId="{4E76E973-FF7B-447B-AB30-7B4C919F6718}" type="pres">
      <dgm:prSet presAssocID="{5349CD23-2C20-4273-8E02-D6D9A6D3A0DC}" presName="space" presStyleCnt="0"/>
      <dgm:spPr/>
    </dgm:pt>
    <dgm:pt modelId="{CC62314D-9D64-46BD-B3D1-36D56D9CC905}" type="pres">
      <dgm:prSet presAssocID="{7D550970-5588-4EBB-B073-463EC6EB05A4}" presName="compositeB" presStyleCnt="0"/>
      <dgm:spPr/>
    </dgm:pt>
    <dgm:pt modelId="{DB943114-31A1-44FC-A853-EEE9901DD889}" type="pres">
      <dgm:prSet presAssocID="{7D550970-5588-4EBB-B073-463EC6EB05A4}" presName="textB" presStyleLbl="revTx" presStyleIdx="5" presStyleCnt="6" custScaleX="289136" custScaleY="61983" custLinFactNeighborX="3924" custLinFactNeighborY="-26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F2A95-FCE2-4B1D-ADB6-0EA0E829C435}" type="pres">
      <dgm:prSet presAssocID="{7D550970-5588-4EBB-B073-463EC6EB05A4}" presName="circleB" presStyleLbl="node1" presStyleIdx="5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AF70117B-2AA4-42F5-B5B4-D0BD2401D1A8}" type="pres">
      <dgm:prSet presAssocID="{7D550970-5588-4EBB-B073-463EC6EB05A4}" presName="spaceB" presStyleCnt="0"/>
      <dgm:spPr/>
    </dgm:pt>
  </dgm:ptLst>
  <dgm:cxnLst>
    <dgm:cxn modelId="{7B8338E1-28A9-4816-A143-539A378987E0}" srcId="{9DB306B1-95E3-41C3-A350-EED6CFB59F98}" destId="{D9622692-05D9-4B44-B997-34C482CEAD07}" srcOrd="3" destOrd="0" parTransId="{058C97CD-F585-4056-BF73-C06430397079}" sibTransId="{3581BEFA-4676-46E2-B7AD-446974DCF7F4}"/>
    <dgm:cxn modelId="{6E5832E8-5D89-4489-9A4D-A9D67A58A497}" type="presOf" srcId="{065E1936-38FB-4B6B-9E9B-591558151B8A}" destId="{C0A42F7C-715B-4A79-9828-F6AC332F3146}" srcOrd="0" destOrd="0" presId="urn:microsoft.com/office/officeart/2005/8/layout/hProcess11"/>
    <dgm:cxn modelId="{F8ED08C5-C979-4AF2-8E44-32026F324678}" srcId="{9DB306B1-95E3-41C3-A350-EED6CFB59F98}" destId="{7D550970-5588-4EBB-B073-463EC6EB05A4}" srcOrd="5" destOrd="0" parTransId="{CFD44A2A-6196-4183-BD05-EDAD10274E96}" sibTransId="{CA70BEF6-82DA-4218-8FFD-2EF698396984}"/>
    <dgm:cxn modelId="{D7879692-7ABF-4277-9747-C41FA94E21DD}" type="presOf" srcId="{D9622692-05D9-4B44-B997-34C482CEAD07}" destId="{EDA64E7E-39F7-47B6-BE20-7054A81C7ED8}" srcOrd="0" destOrd="0" presId="urn:microsoft.com/office/officeart/2005/8/layout/hProcess11"/>
    <dgm:cxn modelId="{337CBFCC-A48C-4EE1-904F-548B2DE30345}" type="presOf" srcId="{CBD49820-2664-44CA-ACF4-23880BCE8556}" destId="{92555D7C-BA79-40AB-AEB4-9DF6047BAF06}" srcOrd="0" destOrd="0" presId="urn:microsoft.com/office/officeart/2005/8/layout/hProcess11"/>
    <dgm:cxn modelId="{69C31E16-30A5-411B-B331-AD2E69536E10}" srcId="{9DB306B1-95E3-41C3-A350-EED6CFB59F98}" destId="{065E1936-38FB-4B6B-9E9B-591558151B8A}" srcOrd="1" destOrd="0" parTransId="{4F4D3C12-071A-471C-9E66-10E6159C1799}" sibTransId="{89BE528A-91A1-4F6E-BFA7-1ACFBC887604}"/>
    <dgm:cxn modelId="{F9189423-58EC-411E-A39F-2AF1B23583D4}" type="presOf" srcId="{7D550970-5588-4EBB-B073-463EC6EB05A4}" destId="{DB943114-31A1-44FC-A853-EEE9901DD889}" srcOrd="0" destOrd="0" presId="urn:microsoft.com/office/officeart/2005/8/layout/hProcess11"/>
    <dgm:cxn modelId="{8056DD73-0632-4A62-90FA-598BA77D73B8}" type="presOf" srcId="{8FE3B16D-CB1D-4452-A24F-4DB82B820C1E}" destId="{D8295B71-D6E8-480C-8501-C468B1927EAA}" srcOrd="0" destOrd="0" presId="urn:microsoft.com/office/officeart/2005/8/layout/hProcess11"/>
    <dgm:cxn modelId="{70F80A75-448A-4577-B963-FC9FDA148495}" type="presOf" srcId="{B66FD67A-FD18-4A42-8E47-01EE84191342}" destId="{D4CDBD6E-3669-4F1C-9CC4-93E35C648322}" srcOrd="0" destOrd="0" presId="urn:microsoft.com/office/officeart/2005/8/layout/hProcess11"/>
    <dgm:cxn modelId="{57F07CB4-D350-473F-98B0-60B89D812E96}" type="presOf" srcId="{9DB306B1-95E3-41C3-A350-EED6CFB59F98}" destId="{EA0C71B3-295C-41F4-8394-778A0ED440C9}" srcOrd="0" destOrd="0" presId="urn:microsoft.com/office/officeart/2005/8/layout/hProcess11"/>
    <dgm:cxn modelId="{69608FF6-A177-4A85-B0D8-8CCF23DA1551}" srcId="{9DB306B1-95E3-41C3-A350-EED6CFB59F98}" destId="{CBD49820-2664-44CA-ACF4-23880BCE8556}" srcOrd="0" destOrd="0" parTransId="{BA7D1491-B291-41D8-9E9D-1B8CDD45B99F}" sibTransId="{C656F4BF-01E0-49BE-BB10-05A9C45E8A13}"/>
    <dgm:cxn modelId="{68D0D1BC-B9AA-4E67-950E-DDAC4A425FC7}" srcId="{9DB306B1-95E3-41C3-A350-EED6CFB59F98}" destId="{8FE3B16D-CB1D-4452-A24F-4DB82B820C1E}" srcOrd="4" destOrd="0" parTransId="{24DBCB50-83CD-4AD0-BEAA-B8B6ED5373CA}" sibTransId="{5349CD23-2C20-4273-8E02-D6D9A6D3A0DC}"/>
    <dgm:cxn modelId="{7CB044DA-54A8-4776-90D7-8344FA7B4815}" srcId="{9DB306B1-95E3-41C3-A350-EED6CFB59F98}" destId="{B66FD67A-FD18-4A42-8E47-01EE84191342}" srcOrd="2" destOrd="0" parTransId="{728FA86D-CA9B-46AB-BC5B-3504B89C7781}" sibTransId="{029B6F63-0A76-4D7B-AAFB-CA02A1F0B036}"/>
    <dgm:cxn modelId="{C314ACC9-2894-4550-8632-33B4D47733BC}" type="presParOf" srcId="{EA0C71B3-295C-41F4-8394-778A0ED440C9}" destId="{48674126-856E-40A2-AED1-66B0EF9F29B2}" srcOrd="0" destOrd="0" presId="urn:microsoft.com/office/officeart/2005/8/layout/hProcess11"/>
    <dgm:cxn modelId="{236B57D1-1BA2-4B04-8583-924225692671}" type="presParOf" srcId="{EA0C71B3-295C-41F4-8394-778A0ED440C9}" destId="{83EA8674-93CF-4ECA-962C-E32EF3196C72}" srcOrd="1" destOrd="0" presId="urn:microsoft.com/office/officeart/2005/8/layout/hProcess11"/>
    <dgm:cxn modelId="{B9A9B8E2-A194-4A64-93E9-F7CE006CB44C}" type="presParOf" srcId="{83EA8674-93CF-4ECA-962C-E32EF3196C72}" destId="{4EA87744-041F-4546-99B8-AFD0F76E549E}" srcOrd="0" destOrd="0" presId="urn:microsoft.com/office/officeart/2005/8/layout/hProcess11"/>
    <dgm:cxn modelId="{7CA69B1A-B278-4C53-930D-A769C8A9C0C5}" type="presParOf" srcId="{4EA87744-041F-4546-99B8-AFD0F76E549E}" destId="{92555D7C-BA79-40AB-AEB4-9DF6047BAF06}" srcOrd="0" destOrd="0" presId="urn:microsoft.com/office/officeart/2005/8/layout/hProcess11"/>
    <dgm:cxn modelId="{1E485725-057F-4C85-B3F4-D1131C2B209B}" type="presParOf" srcId="{4EA87744-041F-4546-99B8-AFD0F76E549E}" destId="{1F883994-82B5-4883-84E5-27DEA523696A}" srcOrd="1" destOrd="0" presId="urn:microsoft.com/office/officeart/2005/8/layout/hProcess11"/>
    <dgm:cxn modelId="{7FFE09E0-8C64-4D00-A56C-381CB2960422}" type="presParOf" srcId="{4EA87744-041F-4546-99B8-AFD0F76E549E}" destId="{7BDEDF1D-B731-48F3-82E6-549E9F37DDD3}" srcOrd="2" destOrd="0" presId="urn:microsoft.com/office/officeart/2005/8/layout/hProcess11"/>
    <dgm:cxn modelId="{29E80336-2FB1-475D-9F17-E5EE6B0F1C3F}" type="presParOf" srcId="{83EA8674-93CF-4ECA-962C-E32EF3196C72}" destId="{2B4096E2-5B8D-494C-9868-68BA6E44F7EB}" srcOrd="1" destOrd="0" presId="urn:microsoft.com/office/officeart/2005/8/layout/hProcess11"/>
    <dgm:cxn modelId="{13633AB7-6FF8-49A1-81E2-D7E33BE287EC}" type="presParOf" srcId="{83EA8674-93CF-4ECA-962C-E32EF3196C72}" destId="{14D610B3-38C2-44F7-8FD9-40E31945903B}" srcOrd="2" destOrd="0" presId="urn:microsoft.com/office/officeart/2005/8/layout/hProcess11"/>
    <dgm:cxn modelId="{1A29AB4D-7F73-47A2-B784-497ACE9B8DA5}" type="presParOf" srcId="{14D610B3-38C2-44F7-8FD9-40E31945903B}" destId="{C0A42F7C-715B-4A79-9828-F6AC332F3146}" srcOrd="0" destOrd="0" presId="urn:microsoft.com/office/officeart/2005/8/layout/hProcess11"/>
    <dgm:cxn modelId="{1B995ADC-8039-4B02-AB66-891A8B2CAC98}" type="presParOf" srcId="{14D610B3-38C2-44F7-8FD9-40E31945903B}" destId="{C3811A8C-C5B9-40D6-9371-4FC75134A683}" srcOrd="1" destOrd="0" presId="urn:microsoft.com/office/officeart/2005/8/layout/hProcess11"/>
    <dgm:cxn modelId="{444F7CBF-3FD1-4747-BF58-A25FBF22494B}" type="presParOf" srcId="{14D610B3-38C2-44F7-8FD9-40E31945903B}" destId="{C56CC229-AA67-4139-B9AD-0F42CCBF65C9}" srcOrd="2" destOrd="0" presId="urn:microsoft.com/office/officeart/2005/8/layout/hProcess11"/>
    <dgm:cxn modelId="{7A041772-F4B5-443F-AF8E-F35C1678946B}" type="presParOf" srcId="{83EA8674-93CF-4ECA-962C-E32EF3196C72}" destId="{344176A9-4596-4164-93EE-105F99235EEA}" srcOrd="3" destOrd="0" presId="urn:microsoft.com/office/officeart/2005/8/layout/hProcess11"/>
    <dgm:cxn modelId="{04D8A939-19E9-42E6-99F1-367DB41A6EFA}" type="presParOf" srcId="{83EA8674-93CF-4ECA-962C-E32EF3196C72}" destId="{6D52EC47-EDC5-4D27-9CB9-7B5B93FBBEE1}" srcOrd="4" destOrd="0" presId="urn:microsoft.com/office/officeart/2005/8/layout/hProcess11"/>
    <dgm:cxn modelId="{84C9C0C5-D352-4C1E-93EB-466CEEE9BB8F}" type="presParOf" srcId="{6D52EC47-EDC5-4D27-9CB9-7B5B93FBBEE1}" destId="{D4CDBD6E-3669-4F1C-9CC4-93E35C648322}" srcOrd="0" destOrd="0" presId="urn:microsoft.com/office/officeart/2005/8/layout/hProcess11"/>
    <dgm:cxn modelId="{5A4DC39D-3CF1-4B3D-880C-9F5ED3B1B86D}" type="presParOf" srcId="{6D52EC47-EDC5-4D27-9CB9-7B5B93FBBEE1}" destId="{47A22639-27DB-48B6-8C1A-0E49E17D2CAD}" srcOrd="1" destOrd="0" presId="urn:microsoft.com/office/officeart/2005/8/layout/hProcess11"/>
    <dgm:cxn modelId="{374C72E2-6CED-4CB4-AE78-3F1FC1106A31}" type="presParOf" srcId="{6D52EC47-EDC5-4D27-9CB9-7B5B93FBBEE1}" destId="{04669B89-305A-4E50-B9C3-9B50EC0CAB61}" srcOrd="2" destOrd="0" presId="urn:microsoft.com/office/officeart/2005/8/layout/hProcess11"/>
    <dgm:cxn modelId="{C56C07A4-CBAC-4D8A-9473-ABBF9CFCDECF}" type="presParOf" srcId="{83EA8674-93CF-4ECA-962C-E32EF3196C72}" destId="{8D9FFF2C-2898-47EC-9BFD-28499EE3A7C4}" srcOrd="5" destOrd="0" presId="urn:microsoft.com/office/officeart/2005/8/layout/hProcess11"/>
    <dgm:cxn modelId="{AD064F41-0606-4425-94A3-C09C75D68F84}" type="presParOf" srcId="{83EA8674-93CF-4ECA-962C-E32EF3196C72}" destId="{394B1C5B-C3CB-4BC4-BEEE-05FF4F4A0DFF}" srcOrd="6" destOrd="0" presId="urn:microsoft.com/office/officeart/2005/8/layout/hProcess11"/>
    <dgm:cxn modelId="{F4168EBE-395E-4A9D-96F4-1228E45D0660}" type="presParOf" srcId="{394B1C5B-C3CB-4BC4-BEEE-05FF4F4A0DFF}" destId="{EDA64E7E-39F7-47B6-BE20-7054A81C7ED8}" srcOrd="0" destOrd="0" presId="urn:microsoft.com/office/officeart/2005/8/layout/hProcess11"/>
    <dgm:cxn modelId="{1CD57EC5-8D21-4FD4-B7D4-AA1CADD88639}" type="presParOf" srcId="{394B1C5B-C3CB-4BC4-BEEE-05FF4F4A0DFF}" destId="{0B9460AF-9DA8-4898-B704-60496BEF18AE}" srcOrd="1" destOrd="0" presId="urn:microsoft.com/office/officeart/2005/8/layout/hProcess11"/>
    <dgm:cxn modelId="{D390DFB6-ABEB-4F5D-ADDA-C71256D12FC4}" type="presParOf" srcId="{394B1C5B-C3CB-4BC4-BEEE-05FF4F4A0DFF}" destId="{BFB3F211-7881-4B74-9838-BD092E9281E9}" srcOrd="2" destOrd="0" presId="urn:microsoft.com/office/officeart/2005/8/layout/hProcess11"/>
    <dgm:cxn modelId="{17AD371C-3846-4E38-9F95-97C35AA86DE4}" type="presParOf" srcId="{83EA8674-93CF-4ECA-962C-E32EF3196C72}" destId="{C68236CA-C673-44DE-B2C1-0F893A25329B}" srcOrd="7" destOrd="0" presId="urn:microsoft.com/office/officeart/2005/8/layout/hProcess11"/>
    <dgm:cxn modelId="{B4C7D7CA-8B8F-4487-9188-429A2BA75091}" type="presParOf" srcId="{83EA8674-93CF-4ECA-962C-E32EF3196C72}" destId="{7CF55D44-B2A2-435B-B769-F94FB3DBA948}" srcOrd="8" destOrd="0" presId="urn:microsoft.com/office/officeart/2005/8/layout/hProcess11"/>
    <dgm:cxn modelId="{7458796B-94EE-4D69-B894-5391AA87E29C}" type="presParOf" srcId="{7CF55D44-B2A2-435B-B769-F94FB3DBA948}" destId="{D8295B71-D6E8-480C-8501-C468B1927EAA}" srcOrd="0" destOrd="0" presId="urn:microsoft.com/office/officeart/2005/8/layout/hProcess11"/>
    <dgm:cxn modelId="{205DAB58-9956-45EB-931B-46A0F2DD9B4E}" type="presParOf" srcId="{7CF55D44-B2A2-435B-B769-F94FB3DBA948}" destId="{155E5997-386E-441B-878C-596380EE7AD5}" srcOrd="1" destOrd="0" presId="urn:microsoft.com/office/officeart/2005/8/layout/hProcess11"/>
    <dgm:cxn modelId="{CAD798F8-8564-4C36-899D-A9D58ADFA5A8}" type="presParOf" srcId="{7CF55D44-B2A2-435B-B769-F94FB3DBA948}" destId="{CD327EDB-C4BD-4669-8C2B-CCE7A52EEED2}" srcOrd="2" destOrd="0" presId="urn:microsoft.com/office/officeart/2005/8/layout/hProcess11"/>
    <dgm:cxn modelId="{9A783828-A28E-4AB1-826B-858631467469}" type="presParOf" srcId="{83EA8674-93CF-4ECA-962C-E32EF3196C72}" destId="{4E76E973-FF7B-447B-AB30-7B4C919F6718}" srcOrd="9" destOrd="0" presId="urn:microsoft.com/office/officeart/2005/8/layout/hProcess11"/>
    <dgm:cxn modelId="{FC458214-EE94-4034-978B-974628473FDC}" type="presParOf" srcId="{83EA8674-93CF-4ECA-962C-E32EF3196C72}" destId="{CC62314D-9D64-46BD-B3D1-36D56D9CC905}" srcOrd="10" destOrd="0" presId="urn:microsoft.com/office/officeart/2005/8/layout/hProcess11"/>
    <dgm:cxn modelId="{85BB5832-17AC-4A5A-AD73-2AD65DB36DA2}" type="presParOf" srcId="{CC62314D-9D64-46BD-B3D1-36D56D9CC905}" destId="{DB943114-31A1-44FC-A853-EEE9901DD889}" srcOrd="0" destOrd="0" presId="urn:microsoft.com/office/officeart/2005/8/layout/hProcess11"/>
    <dgm:cxn modelId="{E67FB7B7-0FA2-4D6B-A259-992C97F7D365}" type="presParOf" srcId="{CC62314D-9D64-46BD-B3D1-36D56D9CC905}" destId="{9E2F2A95-FCE2-4B1D-ADB6-0EA0E829C435}" srcOrd="1" destOrd="0" presId="urn:microsoft.com/office/officeart/2005/8/layout/hProcess11"/>
    <dgm:cxn modelId="{E052F7B9-C2AF-43A4-B3C1-30DA286A6E9D}" type="presParOf" srcId="{CC62314D-9D64-46BD-B3D1-36D56D9CC905}" destId="{AF70117B-2AA4-42F5-B5B4-D0BD2401D1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4126-856E-40A2-AED1-66B0EF9F29B2}">
      <dsp:nvSpPr>
        <dsp:cNvPr id="0" name=""/>
        <dsp:cNvSpPr/>
      </dsp:nvSpPr>
      <dsp:spPr>
        <a:xfrm>
          <a:off x="0" y="2014657"/>
          <a:ext cx="11560628" cy="157955"/>
        </a:xfrm>
        <a:prstGeom prst="notchedRightArrow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5D7C-BA79-40AB-AEB4-9DF6047BAF06}">
      <dsp:nvSpPr>
        <dsp:cNvPr id="0" name=""/>
        <dsp:cNvSpPr/>
      </dsp:nvSpPr>
      <dsp:spPr>
        <a:xfrm>
          <a:off x="10959" y="-42126"/>
          <a:ext cx="1783564" cy="183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 Black" charset="0"/>
              <a:ea typeface="Arial Black" charset="0"/>
              <a:cs typeface="Arial Black" charset="0"/>
            </a:rPr>
            <a:t>Data Understanding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0959" y="-42126"/>
        <a:ext cx="1783564" cy="1837871"/>
      </dsp:txXfrm>
    </dsp:sp>
    <dsp:sp modelId="{1F883994-82B5-4883-84E5-27DEA523696A}">
      <dsp:nvSpPr>
        <dsp:cNvPr id="0" name=""/>
        <dsp:cNvSpPr/>
      </dsp:nvSpPr>
      <dsp:spPr>
        <a:xfrm>
          <a:off x="760215" y="1986307"/>
          <a:ext cx="285052" cy="285052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2F7C-715B-4A79-9828-F6AC332F3146}">
      <dsp:nvSpPr>
        <dsp:cNvPr id="0" name=""/>
        <dsp:cNvSpPr/>
      </dsp:nvSpPr>
      <dsp:spPr>
        <a:xfrm>
          <a:off x="1821942" y="2180909"/>
          <a:ext cx="1650962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Black" charset="0"/>
              <a:ea typeface="Arial Black" charset="0"/>
              <a:cs typeface="Arial Black" charset="0"/>
            </a:rPr>
            <a:t>Exploratory Data Analysis</a:t>
          </a:r>
          <a:br>
            <a:rPr lang="en-US" sz="1600" b="1" kern="1200" dirty="0" smtClean="0">
              <a:latin typeface="Arial Black" charset="0"/>
              <a:ea typeface="Arial Black" charset="0"/>
              <a:cs typeface="Arial Black" charset="0"/>
            </a:rPr>
          </a:br>
          <a:r>
            <a:rPr lang="en-US" sz="1600" kern="1200" dirty="0" smtClean="0">
              <a:latin typeface="Arial" charset="0"/>
              <a:ea typeface="Arial Black" charset="0"/>
              <a:cs typeface="Arial" charset="0"/>
            </a:rPr>
            <a:t>Univariate, Bivariate, Multi-variate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821942" y="2180909"/>
        <a:ext cx="1650962" cy="1669366"/>
      </dsp:txXfrm>
    </dsp:sp>
    <dsp:sp modelId="{C3811A8C-C5B9-40D6-9371-4FC75134A683}">
      <dsp:nvSpPr>
        <dsp:cNvPr id="0" name=""/>
        <dsp:cNvSpPr/>
      </dsp:nvSpPr>
      <dsp:spPr>
        <a:xfrm>
          <a:off x="2513958" y="1944181"/>
          <a:ext cx="285052" cy="285052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BD6E-3669-4F1C-9CC4-93E35C648322}">
      <dsp:nvSpPr>
        <dsp:cNvPr id="0" name=""/>
        <dsp:cNvSpPr/>
      </dsp:nvSpPr>
      <dsp:spPr>
        <a:xfrm>
          <a:off x="3521655" y="113487"/>
          <a:ext cx="1642506" cy="2034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 Black" charset="0"/>
              <a:ea typeface="Arial Black" charset="0"/>
              <a:cs typeface="Arial Black" charset="0"/>
            </a:rPr>
            <a:t>Pre-processing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charset="0"/>
              <a:ea typeface="Arial Black" charset="0"/>
              <a:cs typeface="Arial" charset="0"/>
            </a:rPr>
            <a:t>Dropping null values, handling outliers</a:t>
          </a:r>
          <a:r>
            <a:rPr lang="en-US" sz="1600" b="1" kern="1200" dirty="0" smtClean="0">
              <a:latin typeface="Arial Black" charset="0"/>
              <a:ea typeface="Arial Black" charset="0"/>
              <a:cs typeface="Arial Black" charset="0"/>
            </a:rPr>
            <a:t/>
          </a:r>
          <a:br>
            <a:rPr lang="en-US" sz="1600" b="1" kern="1200" dirty="0" smtClean="0">
              <a:latin typeface="Arial Black" charset="0"/>
              <a:ea typeface="Arial Black" charset="0"/>
              <a:cs typeface="Arial Black" charset="0"/>
            </a:rPr>
          </a:br>
          <a:endParaRPr lang="en-US" sz="1600" b="1" kern="1200" dirty="0">
            <a:solidFill>
              <a:schemeClr val="bg1"/>
            </a:solidFill>
          </a:endParaRPr>
        </a:p>
      </dsp:txBody>
      <dsp:txXfrm>
        <a:off x="3521655" y="113487"/>
        <a:ext cx="1642506" cy="2034740"/>
      </dsp:txXfrm>
    </dsp:sp>
    <dsp:sp modelId="{47A22639-27DB-48B6-8C1A-0E49E17D2CAD}">
      <dsp:nvSpPr>
        <dsp:cNvPr id="0" name=""/>
        <dsp:cNvSpPr/>
      </dsp:nvSpPr>
      <dsp:spPr>
        <a:xfrm>
          <a:off x="4197172" y="2035524"/>
          <a:ext cx="285052" cy="285052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64E7E-39F7-47B6-BE20-7054A81C7ED8}">
      <dsp:nvSpPr>
        <dsp:cNvPr id="0" name=""/>
        <dsp:cNvSpPr/>
      </dsp:nvSpPr>
      <dsp:spPr>
        <a:xfrm>
          <a:off x="5197430" y="2504049"/>
          <a:ext cx="131523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Modelling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tx1"/>
              </a:solidFill>
            </a:rPr>
            <a:t>Arima</a:t>
          </a:r>
          <a:r>
            <a:rPr lang="en-US" sz="2000" kern="1200" dirty="0" smtClean="0">
              <a:solidFill>
                <a:schemeClr val="tx1"/>
              </a:solidFill>
            </a:rPr>
            <a:t> 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197430" y="2504049"/>
        <a:ext cx="1315235" cy="1669366"/>
      </dsp:txXfrm>
    </dsp:sp>
    <dsp:sp modelId="{0B9460AF-9DA8-4898-B704-60496BEF18AE}">
      <dsp:nvSpPr>
        <dsp:cNvPr id="0" name=""/>
        <dsp:cNvSpPr/>
      </dsp:nvSpPr>
      <dsp:spPr>
        <a:xfrm>
          <a:off x="5712522" y="1944181"/>
          <a:ext cx="285052" cy="285052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5B71-D6E8-480C-8501-C468B1927EAA}">
      <dsp:nvSpPr>
        <dsp:cNvPr id="0" name=""/>
        <dsp:cNvSpPr/>
      </dsp:nvSpPr>
      <dsp:spPr>
        <a:xfrm>
          <a:off x="6549145" y="0"/>
          <a:ext cx="1698480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Fit the Model and Forecasting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6549145" y="0"/>
        <a:ext cx="1698480" cy="1669366"/>
      </dsp:txXfrm>
    </dsp:sp>
    <dsp:sp modelId="{155E5997-386E-441B-878C-596380EE7AD5}">
      <dsp:nvSpPr>
        <dsp:cNvPr id="0" name=""/>
        <dsp:cNvSpPr/>
      </dsp:nvSpPr>
      <dsp:spPr>
        <a:xfrm>
          <a:off x="7255859" y="1944181"/>
          <a:ext cx="285052" cy="285052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3114-31A1-44FC-A853-EEE9901DD889}">
      <dsp:nvSpPr>
        <dsp:cNvPr id="0" name=""/>
        <dsp:cNvSpPr/>
      </dsp:nvSpPr>
      <dsp:spPr>
        <a:xfrm>
          <a:off x="8312733" y="2536680"/>
          <a:ext cx="2109500" cy="1034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tx1"/>
              </a:solidFill>
            </a:rPr>
            <a:t>Interpretation, conclusion and recommendation</a:t>
          </a:r>
          <a:endParaRPr lang="en-US" sz="2000" b="1" i="0" kern="1200" dirty="0">
            <a:solidFill>
              <a:schemeClr val="bg1"/>
            </a:solidFill>
          </a:endParaRPr>
        </a:p>
      </dsp:txBody>
      <dsp:txXfrm>
        <a:off x="8312733" y="2536680"/>
        <a:ext cx="2109500" cy="1034723"/>
      </dsp:txXfrm>
    </dsp:sp>
    <dsp:sp modelId="{9E2F2A95-FCE2-4B1D-ADB6-0EA0E829C435}">
      <dsp:nvSpPr>
        <dsp:cNvPr id="0" name=""/>
        <dsp:cNvSpPr/>
      </dsp:nvSpPr>
      <dsp:spPr>
        <a:xfrm>
          <a:off x="9196328" y="2102841"/>
          <a:ext cx="285052" cy="285052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0.05763</cdr:x>
      <cdr:y>0</cdr:y>
    </cdr:from>
    <cdr:to>
      <cdr:x>0.9091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35619" y="-1661746"/>
          <a:ext cx="9391362" cy="309667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FF50357-9784-4A90-96B4-0B331B4230FA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AEFB4FA-E877-413E-B608-88789D806C57}" type="datetimeFigureOut">
              <a:rPr lang="en-US" noProof="0" smtClean="0"/>
              <a:t>7/3/2024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74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85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9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1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5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87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7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101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157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54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19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45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7367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7/3/2024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  <p:sldLayoutId id="2147483678" r:id="rId21"/>
    <p:sldLayoutId id="2147483679" r:id="rId22"/>
    <p:sldLayoutId id="2147483680" r:id="rId23"/>
    <p:sldLayoutId id="2147483681" r:id="rId24"/>
    <p:sldLayoutId id="2147483684" r:id="rId25"/>
    <p:sldLayoutId id="2147483685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423F-7192-4CEF-A3DE-67A5D889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729673"/>
            <a:ext cx="3778870" cy="4180994"/>
          </a:xfrm>
        </p:spPr>
        <p:txBody>
          <a:bodyPr>
            <a:normAutofit/>
          </a:bodyPr>
          <a:lstStyle/>
          <a:p>
            <a:r>
              <a:rPr lang="en-US" sz="6000" b="0" dirty="0">
                <a:latin typeface="Bahnschrift Condensed" panose="020B0502040204020203" pitchFamily="34" charset="0"/>
              </a:rPr>
              <a:t>Real Estate Investment Analysis for Zillow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E76DD-36CE-456F-AE4B-0CA05DD4A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70" y="10"/>
            <a:ext cx="68579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986649"/>
            <a:ext cx="4858476" cy="3616702"/>
          </a:xfrm>
        </p:spPr>
        <p:txBody>
          <a:bodyPr/>
          <a:lstStyle/>
          <a:p>
            <a:r>
              <a:rPr lang="en-US" sz="1600" dirty="0"/>
              <a:t>Price vs. Time:</a:t>
            </a:r>
          </a:p>
          <a:p>
            <a:r>
              <a:rPr lang="en-US" sz="1600" dirty="0"/>
              <a:t>There is a strong positive correlation between time and median sales prices across most zip codes. Some zip codes exhibit stronger growth trends compared to others.</a:t>
            </a:r>
          </a:p>
          <a:p>
            <a:r>
              <a:rPr lang="en-US" sz="1600" dirty="0"/>
              <a:t>Price vs. Region:</a:t>
            </a:r>
          </a:p>
          <a:p>
            <a:r>
              <a:rPr lang="en-US" sz="1600" dirty="0"/>
              <a:t>Certain regions, especially major metropolitan areas, consistently show higher median prices. Suburban and rural areas tend to have lower median prices but may show significant growth potential.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37" y="-1"/>
            <a:ext cx="6114473" cy="61144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FINDINGS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5737080" cy="978223"/>
          </a:xfrm>
        </p:spPr>
        <p:txBody>
          <a:bodyPr/>
          <a:lstStyle/>
          <a:p>
            <a:r>
              <a:rPr lang="en-US" dirty="0"/>
              <a:t>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8" y="1977413"/>
            <a:ext cx="5125220" cy="3435368"/>
          </a:xfrm>
        </p:spPr>
        <p:txBody>
          <a:bodyPr/>
          <a:lstStyle/>
          <a:p>
            <a:r>
              <a:rPr lang="en-US" sz="1600" dirty="0"/>
              <a:t>Price vs. </a:t>
            </a:r>
            <a:r>
              <a:rPr lang="en-US" sz="1600" dirty="0" err="1"/>
              <a:t>SizeRank</a:t>
            </a:r>
            <a:r>
              <a:rPr lang="en-US" sz="1600" dirty="0"/>
              <a:t>:</a:t>
            </a:r>
          </a:p>
          <a:p>
            <a:r>
              <a:rPr lang="en-US" sz="1600" dirty="0"/>
              <a:t>There is a noticeable correlation between </a:t>
            </a:r>
            <a:r>
              <a:rPr lang="en-US" sz="1600" dirty="0" err="1"/>
              <a:t>SizeRank</a:t>
            </a:r>
            <a:r>
              <a:rPr lang="en-US" sz="1600" dirty="0"/>
              <a:t> and median prices, with higher-ranked areas often having higher prices. This could indicate that more populous areas, which tend to have higher </a:t>
            </a:r>
            <a:r>
              <a:rPr lang="en-US" sz="1600" dirty="0" err="1"/>
              <a:t>SizeRanks</a:t>
            </a:r>
            <a:r>
              <a:rPr lang="en-US" sz="1600" dirty="0"/>
              <a:t>, are more valuable.</a:t>
            </a:r>
          </a:p>
          <a:p>
            <a:r>
              <a:rPr lang="en-US" sz="1600" dirty="0"/>
              <a:t>Price vs. Volatility:</a:t>
            </a:r>
          </a:p>
          <a:p>
            <a:r>
              <a:rPr lang="en-US" sz="1600" dirty="0"/>
              <a:t>Zip codes with higher median prices tend to show more volatility. This could indicate that high-value areas are subject to more significant fluctuations in market conditions.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37" y="-1"/>
            <a:ext cx="6114474" cy="61144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MODELLING</a:t>
            </a:r>
            <a:endParaRPr lang="en-US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 smtClean="0"/>
              <a:t>ARIMA -1</a:t>
            </a:r>
            <a:r>
              <a:rPr lang="en-US" baseline="30000" dirty="0" smtClean="0"/>
              <a:t>st</a:t>
            </a:r>
            <a:r>
              <a:rPr lang="en-US" dirty="0" smtClean="0"/>
              <a:t> differencing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5" y="3207024"/>
            <a:ext cx="3664509" cy="2504663"/>
          </a:xfrm>
        </p:spPr>
        <p:txBody>
          <a:bodyPr>
            <a:normAutofit/>
          </a:bodyPr>
          <a:lstStyle/>
          <a:p>
            <a:r>
              <a:rPr lang="en-US" dirty="0"/>
              <a:t>ADF Statistic: -1.923520236111722 </a:t>
            </a:r>
            <a:endParaRPr lang="en-US" dirty="0" smtClean="0"/>
          </a:p>
          <a:p>
            <a:r>
              <a:rPr lang="en-US" dirty="0" smtClean="0"/>
              <a:t>p-value</a:t>
            </a:r>
            <a:r>
              <a:rPr lang="en-US" dirty="0"/>
              <a:t>: 0.3210786192180571 </a:t>
            </a:r>
            <a:endParaRPr lang="en-US" dirty="0" smtClean="0"/>
          </a:p>
          <a:p>
            <a:r>
              <a:rPr lang="en-US" dirty="0" smtClean="0"/>
              <a:t>ADF </a:t>
            </a:r>
            <a:r>
              <a:rPr lang="en-US" dirty="0"/>
              <a:t>Statistic after differencing: -1.4088495412230682 </a:t>
            </a:r>
            <a:endParaRPr lang="en-US" dirty="0" smtClean="0"/>
          </a:p>
          <a:p>
            <a:r>
              <a:rPr lang="en-US" dirty="0" smtClean="0"/>
              <a:t>p-value </a:t>
            </a:r>
            <a:r>
              <a:rPr lang="en-US" dirty="0"/>
              <a:t>after differencing: 0.5780262607919437</a:t>
            </a:r>
            <a:endParaRPr lang="en-US" sz="140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4"/>
          <a:stretch/>
        </p:blipFill>
        <p:spPr>
          <a:xfrm>
            <a:off x="4378036" y="1630019"/>
            <a:ext cx="3175703" cy="4355146"/>
          </a:xfrm>
        </p:spPr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ARIMA </a:t>
            </a:r>
            <a:r>
              <a:rPr lang="en-US" dirty="0" smtClean="0"/>
              <a:t>-2</a:t>
            </a:r>
            <a:r>
              <a:rPr lang="en-US" baseline="30000" dirty="0" smtClean="0"/>
              <a:t>nd</a:t>
            </a:r>
            <a:r>
              <a:rPr lang="en-US" dirty="0" smtClean="0"/>
              <a:t>  </a:t>
            </a:r>
            <a:r>
              <a:rPr lang="en-US" dirty="0"/>
              <a:t>differencing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ADF </a:t>
            </a:r>
            <a:r>
              <a:rPr lang="en-US" dirty="0"/>
              <a:t>Statistic after second differencing: -</a:t>
            </a:r>
            <a:r>
              <a:rPr lang="en-US" dirty="0" smtClean="0"/>
              <a:t>19.622168841937764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p-value after second differencing: 0.0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91" y="0"/>
            <a:ext cx="9912355" cy="819355"/>
          </a:xfrm>
        </p:spPr>
        <p:txBody>
          <a:bodyPr anchor="ctr"/>
          <a:lstStyle/>
          <a:p>
            <a:pPr algn="ctr"/>
            <a:r>
              <a:rPr lang="en-US" dirty="0" smtClean="0"/>
              <a:t>ARIMA MODELLING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96"/>
          <a:stretch/>
        </p:blipFill>
        <p:spPr>
          <a:xfrm>
            <a:off x="2686780" y="563938"/>
            <a:ext cx="6028992" cy="319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272"/>
          <a:stretch/>
        </p:blipFill>
        <p:spPr>
          <a:xfrm>
            <a:off x="2686780" y="3726873"/>
            <a:ext cx="6028992" cy="31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FORECASTING FOR THE HOUSING MARKET</a:t>
            </a:r>
            <a:endParaRPr lang="en-US" sz="3200" b="1" dirty="0"/>
          </a:p>
        </p:txBody>
      </p:sp>
      <p:graphicFrame>
        <p:nvGraphicFramePr>
          <p:cNvPr id="3" name="Chart 2" descr="line chart">
            <a:extLst>
              <a:ext uri="{FF2B5EF4-FFF2-40B4-BE49-F238E27FC236}">
                <a16:creationId xmlns:a16="http://schemas.microsoft.com/office/drawing/2014/main" id="{F2E9A1B9-1C34-49FB-BC8B-631A4B375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643210"/>
              </p:ext>
            </p:extLst>
          </p:nvPr>
        </p:nvGraphicFramePr>
        <p:xfrm>
          <a:off x="759402" y="1717989"/>
          <a:ext cx="11238634" cy="464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01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30" y="1352554"/>
            <a:ext cx="4901773" cy="39398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68" y="406402"/>
            <a:ext cx="4767262" cy="2142834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 txBox="1">
            <a:spLocks/>
          </p:cNvSpPr>
          <p:nvPr/>
        </p:nvSpPr>
        <p:spPr>
          <a:xfrm>
            <a:off x="442048" y="1810328"/>
            <a:ext cx="4767262" cy="384694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investment </a:t>
            </a:r>
            <a:r>
              <a:rPr lang="en-US" sz="1600" dirty="0">
                <a:latin typeface="+mn-lt"/>
              </a:rPr>
              <a:t>Potential:</a:t>
            </a:r>
            <a:endParaRPr lang="en-US" sz="1600" b="0" dirty="0">
              <a:latin typeface="+mn-lt"/>
            </a:endParaRPr>
          </a:p>
          <a:p>
            <a:r>
              <a:rPr lang="en-US" sz="1600" b="0" dirty="0" smtClean="0">
                <a:latin typeface="+mn-lt"/>
              </a:rPr>
              <a:t>The top 5 identified states show high potential for real estate investment based on historical price trends and forecasted growth. These zip codes balance high-profit potential with manageable risk levels, making them attractive for investment.</a:t>
            </a:r>
          </a:p>
          <a:p>
            <a:endParaRPr lang="en-US" sz="1600" b="0" dirty="0">
              <a:latin typeface="+mn-lt"/>
            </a:endParaRPr>
          </a:p>
          <a:p>
            <a:endParaRPr lang="en-US" sz="1600" b="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Risk </a:t>
            </a:r>
            <a:r>
              <a:rPr lang="en-US" sz="1600" dirty="0">
                <a:latin typeface="+mn-lt"/>
              </a:rPr>
              <a:t>Assessment:</a:t>
            </a:r>
            <a:endParaRPr lang="en-US" sz="1600" b="0" dirty="0">
              <a:latin typeface="+mn-lt"/>
            </a:endParaRPr>
          </a:p>
          <a:p>
            <a:r>
              <a:rPr lang="en-US" sz="1600" b="0" dirty="0">
                <a:latin typeface="+mn-lt"/>
              </a:rPr>
              <a:t>Volatility analysis suggests that while some high-value areas are riskier, they </a:t>
            </a:r>
            <a:r>
              <a:rPr lang="en-US" sz="1600" b="0" dirty="0" smtClean="0">
                <a:latin typeface="+mn-lt"/>
              </a:rPr>
              <a:t>offer </a:t>
            </a:r>
            <a:r>
              <a:rPr lang="en-US" sz="1600" b="0" dirty="0">
                <a:latin typeface="+mn-lt"/>
              </a:rPr>
              <a:t>higher returns. More stable areas provide safer investment options with moderate returns.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DC60EB8-8563-A04B-B4E8-DE80832D31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1948"/>
            <a:ext cx="4900439" cy="3675329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6BE206-C4BE-4BB3-9114-F18129E1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964" y="3957278"/>
            <a:ext cx="11037453" cy="2791591"/>
          </a:xfrm>
        </p:spPr>
        <p:txBody>
          <a:bodyPr/>
          <a:lstStyle/>
          <a:p>
            <a:r>
              <a:rPr lang="en-US" sz="1800" b="1" i="0" dirty="0">
                <a:latin typeface="+mn-lt"/>
              </a:rPr>
              <a:t>Diversified Investment:</a:t>
            </a:r>
            <a:r>
              <a:rPr lang="en-US" sz="1800" i="0" dirty="0">
                <a:latin typeface="+mn-lt"/>
              </a:rPr>
              <a:t/>
            </a:r>
            <a:br>
              <a:rPr lang="en-US" sz="1800" i="0" dirty="0">
                <a:latin typeface="+mn-lt"/>
              </a:rPr>
            </a:br>
            <a:r>
              <a:rPr lang="en-US" sz="1800" i="0" dirty="0">
                <a:latin typeface="+mn-lt"/>
              </a:rPr>
              <a:t>Invest in a diversified portfolio that includes high-growth, high-volatility, and stable, moderate-growth areas.</a:t>
            </a:r>
            <a:br>
              <a:rPr lang="en-US" sz="1800" i="0" dirty="0">
                <a:latin typeface="+mn-lt"/>
              </a:rPr>
            </a:br>
            <a:r>
              <a:rPr lang="en-US" sz="1800" i="0" dirty="0">
                <a:latin typeface="+mn-lt"/>
              </a:rPr>
              <a:t>This strategy will balance the potential for high returns with risk management.</a:t>
            </a:r>
            <a:br>
              <a:rPr lang="en-US" sz="1800" i="0" dirty="0">
                <a:latin typeface="+mn-lt"/>
              </a:rPr>
            </a:br>
            <a:r>
              <a:rPr lang="en-US" sz="1800" b="1" i="0" dirty="0">
                <a:latin typeface="+mn-lt"/>
              </a:rPr>
              <a:t>Long-Term Investment:</a:t>
            </a:r>
            <a:r>
              <a:rPr lang="en-US" sz="1800" i="0" dirty="0">
                <a:latin typeface="+mn-lt"/>
              </a:rPr>
              <a:t/>
            </a:r>
            <a:br>
              <a:rPr lang="en-US" sz="1800" i="0" dirty="0">
                <a:latin typeface="+mn-lt"/>
              </a:rPr>
            </a:br>
            <a:r>
              <a:rPr lang="en-US" sz="1800" i="0" dirty="0">
                <a:latin typeface="+mn-lt"/>
              </a:rPr>
              <a:t>Focus on long-term investment strategies in areas with strong upward trends and stable growth.</a:t>
            </a:r>
            <a:br>
              <a:rPr lang="en-US" sz="1800" i="0" dirty="0">
                <a:latin typeface="+mn-lt"/>
              </a:rPr>
            </a:br>
            <a:r>
              <a:rPr lang="en-US" sz="1800" i="0" dirty="0">
                <a:latin typeface="+mn-lt"/>
              </a:rPr>
              <a:t>Short-term investments can be considered in high-volatility areas with careful monitoring of market conditions.</a:t>
            </a:r>
            <a:br>
              <a:rPr lang="en-US" sz="1800" i="0" dirty="0">
                <a:latin typeface="+mn-lt"/>
              </a:rPr>
            </a:br>
            <a:r>
              <a:rPr lang="en-US" sz="1800" b="1" i="0" dirty="0">
                <a:latin typeface="+mn-lt"/>
              </a:rPr>
              <a:t>Continuous Monitoring:</a:t>
            </a:r>
            <a:r>
              <a:rPr lang="en-US" sz="1800" i="0" dirty="0">
                <a:latin typeface="+mn-lt"/>
              </a:rPr>
              <a:t/>
            </a:r>
            <a:br>
              <a:rPr lang="en-US" sz="1800" i="0" dirty="0">
                <a:latin typeface="+mn-lt"/>
              </a:rPr>
            </a:br>
            <a:r>
              <a:rPr lang="en-US" sz="1800" i="0" dirty="0">
                <a:latin typeface="+mn-lt"/>
              </a:rPr>
              <a:t>Continuously monitor market conditions and economic indicators that could impact the real estate market.</a:t>
            </a:r>
            <a:br>
              <a:rPr lang="en-US" sz="1800" i="0" dirty="0">
                <a:latin typeface="+mn-lt"/>
              </a:rPr>
            </a:br>
            <a:r>
              <a:rPr lang="en-US" sz="1800" i="0" dirty="0">
                <a:latin typeface="+mn-lt"/>
              </a:rPr>
              <a:t>Adjust investment strategies based on new data and forecasts to optimize returns and manage risks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 txBox="1">
            <a:spLocks/>
          </p:cNvSpPr>
          <p:nvPr/>
        </p:nvSpPr>
        <p:spPr>
          <a:xfrm>
            <a:off x="5163678" y="3033643"/>
            <a:ext cx="2770359" cy="513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i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dirty="0" smtClean="0"/>
              <a:t>Recommendations</a:t>
            </a:r>
            <a:endParaRPr lang="en-US" b="1" i="0" dirty="0"/>
          </a:p>
        </p:txBody>
      </p:sp>
    </p:spTree>
    <p:extLst>
      <p:ext uri="{BB962C8B-B14F-4D97-AF65-F5344CB8AC3E}">
        <p14:creationId xmlns:p14="http://schemas.microsoft.com/office/powerpoint/2010/main" val="4028564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82E84C0-3F8B-5A4C-8DA3-AB9BEB5121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4645" y="2142334"/>
            <a:ext cx="4397182" cy="329788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We recommend these five states: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u="sng" dirty="0">
                <a:latin typeface="+mn-lt"/>
              </a:rPr>
              <a:t>State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Washington DC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California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Hawaii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New Jersey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Massachusetts </a:t>
            </a:r>
            <a:endParaRPr lang="en-US" sz="2400" b="0" i="1" dirty="0">
              <a:latin typeface="+mn-lt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E90A7E6-8214-4B8D-9F7F-0BE3175CBE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82E84C0-3F8B-5A4C-8DA3-AB9BEB5121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4037" y="1304015"/>
            <a:ext cx="4031730" cy="446154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965" y="2178461"/>
            <a:ext cx="6454980" cy="402837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Detailed Risk Analysis:</a:t>
            </a:r>
            <a:r>
              <a:rPr lang="en-US" sz="1800" b="0" dirty="0">
                <a:latin typeface="+mn-lt"/>
              </a:rPr>
              <a:t> Conduct a more detailed risk analysis for the top 5 </a:t>
            </a:r>
            <a:r>
              <a:rPr lang="en-US" sz="1800" b="0" dirty="0" smtClean="0">
                <a:latin typeface="+mn-lt"/>
              </a:rPr>
              <a:t>states, </a:t>
            </a:r>
            <a:r>
              <a:rPr lang="en-US" sz="1800" b="0" dirty="0">
                <a:latin typeface="+mn-lt"/>
              </a:rPr>
              <a:t>considering factors like economic conditions, employment rates, and local developments</a:t>
            </a:r>
            <a:r>
              <a:rPr lang="en-US" sz="1800" b="0" dirty="0" smtClean="0">
                <a:latin typeface="+mn-lt"/>
              </a:rPr>
              <a:t>.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>
                <a:latin typeface="+mn-lt"/>
              </a:rPr>
              <a:t/>
            </a:r>
            <a:br>
              <a:rPr lang="en-US" sz="1800" b="0" dirty="0">
                <a:latin typeface="+mn-lt"/>
              </a:rPr>
            </a:br>
            <a:r>
              <a:rPr lang="en-US" sz="1800" dirty="0">
                <a:latin typeface="+mn-lt"/>
              </a:rPr>
              <a:t>Scenario Planning:</a:t>
            </a:r>
            <a:r>
              <a:rPr lang="en-US" sz="1800" b="0" dirty="0">
                <a:latin typeface="+mn-lt"/>
              </a:rPr>
              <a:t> Develop scenario plans to understand the impact of different economic conditions on real estate prices. Use these scenarios to prepare for potential market downturns or booms</a:t>
            </a:r>
            <a:r>
              <a:rPr lang="en-US" sz="1800" b="0" dirty="0" smtClean="0">
                <a:latin typeface="+mn-lt"/>
              </a:rPr>
              <a:t>.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>
                <a:latin typeface="+mn-lt"/>
              </a:rPr>
              <a:t/>
            </a:r>
            <a:br>
              <a:rPr lang="en-US" sz="1800" b="0" dirty="0">
                <a:latin typeface="+mn-lt"/>
              </a:rPr>
            </a:br>
            <a:r>
              <a:rPr lang="en-US" sz="1800" dirty="0">
                <a:latin typeface="+mn-lt"/>
              </a:rPr>
              <a:t>Further Model Refinement:</a:t>
            </a:r>
            <a:r>
              <a:rPr lang="en-US" sz="1800" b="0" dirty="0">
                <a:latin typeface="+mn-lt"/>
              </a:rPr>
              <a:t> Refine the ARIMA model by incorporating additional variables such as interest rates, employment data, and economic indicators. Explore other time series forecasting models to compare performance and improve accuracy.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 txBox="1">
            <a:spLocks/>
          </p:cNvSpPr>
          <p:nvPr/>
        </p:nvSpPr>
        <p:spPr>
          <a:xfrm>
            <a:off x="7247166" y="1617021"/>
            <a:ext cx="1952252" cy="570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1" kern="1200" spc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NEXT STEPS</a:t>
            </a:r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8" y="1391632"/>
            <a:ext cx="5642666" cy="412424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75" y="1468583"/>
            <a:ext cx="5733327" cy="46920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942" y="1388887"/>
            <a:ext cx="4370532" cy="800460"/>
          </a:xfrm>
        </p:spPr>
        <p:txBody>
          <a:bodyPr/>
          <a:lstStyle/>
          <a:p>
            <a:r>
              <a:rPr lang="en-US" sz="4400" dirty="0" smtClean="0">
                <a:latin typeface="Bahnschrift Condensed" panose="020B0502040204020203" pitchFamily="34" charset="0"/>
              </a:rPr>
              <a:t>GROUP MEMBERS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942" y="2611724"/>
            <a:ext cx="3530023" cy="2314793"/>
          </a:xfrm>
        </p:spPr>
        <p:txBody>
          <a:bodyPr/>
          <a:lstStyle/>
          <a:p>
            <a:r>
              <a:rPr lang="en-US" dirty="0" smtClean="0"/>
              <a:t>Margaret </a:t>
            </a:r>
            <a:r>
              <a:rPr lang="en-US" dirty="0" err="1" smtClean="0"/>
              <a:t>Njenga</a:t>
            </a:r>
            <a:endParaRPr lang="en-US" dirty="0" smtClean="0"/>
          </a:p>
          <a:p>
            <a:r>
              <a:rPr lang="en-US" dirty="0" err="1" smtClean="0"/>
              <a:t>Daphine</a:t>
            </a:r>
            <a:r>
              <a:rPr lang="en-US" dirty="0" smtClean="0"/>
              <a:t> </a:t>
            </a:r>
            <a:r>
              <a:rPr lang="en-US" dirty="0" err="1" smtClean="0"/>
              <a:t>LucaS</a:t>
            </a:r>
            <a:endParaRPr lang="en-US" dirty="0" smtClean="0"/>
          </a:p>
          <a:p>
            <a:r>
              <a:rPr lang="en-US" dirty="0"/>
              <a:t>DIANA MBUVI</a:t>
            </a:r>
          </a:p>
          <a:p>
            <a:r>
              <a:rPr lang="en-US" dirty="0" smtClean="0"/>
              <a:t>Philip </a:t>
            </a:r>
            <a:r>
              <a:rPr lang="en-US" dirty="0" err="1"/>
              <a:t>Ruga</a:t>
            </a:r>
            <a:r>
              <a:rPr lang="en-US" dirty="0" smtClean="0"/>
              <a:t>.</a:t>
            </a:r>
          </a:p>
          <a:p>
            <a:r>
              <a:rPr lang="en-US" dirty="0"/>
              <a:t>Leon </a:t>
            </a:r>
            <a:r>
              <a:rPr lang="en-US" dirty="0" err="1" smtClean="0"/>
              <a:t>Maina</a:t>
            </a:r>
            <a:endParaRPr lang="en-US" dirty="0"/>
          </a:p>
          <a:p>
            <a:r>
              <a:rPr lang="en-US" dirty="0" smtClean="0"/>
              <a:t>ALEX KORIR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aims to identify the top 5 best </a:t>
            </a:r>
            <a:r>
              <a:rPr lang="en-US" dirty="0" smtClean="0"/>
              <a:t>states for </a:t>
            </a:r>
            <a:r>
              <a:rPr lang="en-US" dirty="0"/>
              <a:t>a real estate investment firm to invest in. Our analysis will consider factors such as profit margins, risk, and time horizon to provide a comprehensive recommendation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2270375"/>
            <a:ext cx="5403273" cy="4587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5737080" cy="978223"/>
          </a:xfrm>
        </p:spPr>
        <p:txBody>
          <a:bodyPr/>
          <a:lstStyle/>
          <a:p>
            <a:r>
              <a:rPr lang="en-US" dirty="0" smtClean="0"/>
              <a:t>Business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5150639" cy="4298084"/>
          </a:xfrm>
        </p:spPr>
        <p:txBody>
          <a:bodyPr/>
          <a:lstStyle/>
          <a:p>
            <a:r>
              <a:rPr lang="en-US" dirty="0"/>
              <a:t>The firm has asked us to determine the top 5 </a:t>
            </a:r>
            <a:r>
              <a:rPr lang="en-US" dirty="0" smtClean="0"/>
              <a:t>states for </a:t>
            </a:r>
            <a:r>
              <a:rPr lang="en-US" dirty="0"/>
              <a:t>investment, taking into account:</a:t>
            </a:r>
          </a:p>
          <a:p>
            <a:r>
              <a:rPr lang="en-US" dirty="0"/>
              <a:t>Profit potential: Expected price appreciation and potential rental income.</a:t>
            </a:r>
          </a:p>
          <a:p>
            <a:r>
              <a:rPr lang="en-US" dirty="0"/>
              <a:t>Risk: Volatility and stability of the price forecasts.</a:t>
            </a:r>
          </a:p>
          <a:p>
            <a:r>
              <a:rPr lang="en-US" dirty="0"/>
              <a:t>Time horizon: Appropriate time frame for the investment (e.g., short-term, long-term).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19" y="-1"/>
            <a:ext cx="5966691" cy="59666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23" name="Picture Placeholder 22" descr="view of group working at a conference tab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graphicFrame>
        <p:nvGraphicFramePr>
          <p:cNvPr id="21" name="Diagram 20" descr="SmartArt Graphic"/>
          <p:cNvGraphicFramePr/>
          <p:nvPr>
            <p:extLst>
              <p:ext uri="{D42A27DB-BD31-4B8C-83A1-F6EECF244321}">
                <p14:modId xmlns:p14="http://schemas.microsoft.com/office/powerpoint/2010/main" val="1680693091"/>
              </p:ext>
            </p:extLst>
          </p:nvPr>
        </p:nvGraphicFramePr>
        <p:xfrm>
          <a:off x="433660" y="1431799"/>
          <a:ext cx="11560628" cy="417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410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08" y="160338"/>
            <a:ext cx="12172676" cy="6400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375" y="2596802"/>
            <a:ext cx="4057539" cy="1878710"/>
          </a:xfrm>
        </p:spPr>
        <p:txBody>
          <a:bodyPr>
            <a:noAutofit/>
          </a:bodyPr>
          <a:lstStyle/>
          <a:p>
            <a:r>
              <a:rPr lang="en-US" dirty="0"/>
              <a:t>Shows a steady upward trend with a decline between 2008 and 2012 as a result of the financial crisis caused by the bursting of the housing market bubble.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AutoShape 8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0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2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500921" y="32067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967" y="1725036"/>
            <a:ext cx="6973454" cy="34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08" y="160338"/>
            <a:ext cx="12172676" cy="6400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46" y="434940"/>
            <a:ext cx="3517567" cy="1087974"/>
          </a:xfrm>
        </p:spPr>
        <p:txBody>
          <a:bodyPr/>
          <a:lstStyle/>
          <a:p>
            <a:r>
              <a:rPr lang="en-US" dirty="0" smtClean="0"/>
              <a:t>Univariate Analysis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2401" y="650938"/>
            <a:ext cx="6835494" cy="1091039"/>
          </a:xfrm>
        </p:spPr>
        <p:txBody>
          <a:bodyPr>
            <a:noAutofit/>
          </a:bodyPr>
          <a:lstStyle/>
          <a:p>
            <a:r>
              <a:rPr lang="en-US" sz="1600" dirty="0"/>
              <a:t>The average house prices are not evenly distributed. There are more houses in the middle price range, and fewer houses that are very expensive or very inexpensive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AutoShape 8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0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2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500921" y="32067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537" y="1860310"/>
            <a:ext cx="6600608" cy="43033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21" y="1797515"/>
            <a:ext cx="3968280" cy="43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08" y="160338"/>
            <a:ext cx="12172676" cy="6400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1" y="2183721"/>
            <a:ext cx="3517567" cy="1087974"/>
          </a:xfrm>
        </p:spPr>
        <p:txBody>
          <a:bodyPr/>
          <a:lstStyle/>
          <a:p>
            <a:r>
              <a:rPr lang="en-US" dirty="0" smtClean="0"/>
              <a:t>Bivariate analysis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AutoShape 8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0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2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500921" y="32067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-519"/>
          <a:stretch/>
        </p:blipFill>
        <p:spPr>
          <a:xfrm>
            <a:off x="4921852" y="1522269"/>
            <a:ext cx="7270148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08" y="160338"/>
            <a:ext cx="12172676" cy="6400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analysis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375" y="2596802"/>
            <a:ext cx="4057539" cy="1878710"/>
          </a:xfrm>
        </p:spPr>
        <p:txBody>
          <a:bodyPr>
            <a:noAutofit/>
          </a:bodyPr>
          <a:lstStyle/>
          <a:p>
            <a:r>
              <a:rPr lang="en-US" dirty="0"/>
              <a:t>Shows a steady upward trend with a decline between 2008 and 2012 as a result of the financial crisis caused by the bursting of the housing market bubble.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AutoShape 8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10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2" descr="data:image/png;base64,iVBORw0KGgoAAAANSUhEUgAABKUAAAJOCAYAAABm7rQwAAAAOXRFWHRTb2Z0d2FyZQBNYXRwbG90bGliIHZlcnNpb24zLjcuMSwgaHR0cHM6Ly9tYXRwbG90bGliLm9yZy/bCgiHAAAACXBIWXMAAA9hAAAPYQGoP6dpAACTiklEQVR4nOzde3yT9f3//2fSc5u0gBwK0tIKDAUPKCigiIKVgqdVcYJOB4pOBVFAJ7qpiPMrDudpKqDzwA4ghykeQHAFFGXUAyAiKB3yAQpCAYE2TWnTtLl+f/BLRtpCc2qTpo/77dbbluR9XX03hjZ5Xu/X620yDMMQAAAAAAAA0ITM4Z4AAAAAAAAAWh5CKQAAAAAAADQ5QikAAAAAAAA0OUIpAAAAAAAANDlCKQAAAAAAADQ5QikAAAAAAAA0OUIpAAAAAAAANDlCKQAAAAAAADQ5QikAAAAAAAA0OUIpAAAANOjSSy/VpZdeGu5pRI3HH39cJpMp3NMAACCsCKUAAGgBZs6cKZPJpH79+oV7KhEnKytLV111Vb2PffrppzKZTPrXv/7VxLMKLXcA4v5KTk5Wz5499cgjj8hms4V7eg36z3/+o2uvvVYdOnRQQkKCsrKydOedd6qoqCjcU/OSlZXl9Tyf6GvOnDnhnioAABEhNtwTAAAAjW/u3LnKysrSV199pR9//FHdunUL95QQBrNmzZLFYpHdbte///1v/b//9/+0atUq/ec//2lw1c6///3vJpqlt5deekn33XefTjvtNE2YMEEdO3bUDz/8oNdff10LFizQRx99pAsvvDAsc6vthRdekN1u99z+6KOP9Pbbb+v5559X27ZtPfdfeOGFuvnmm/XQQw+FY5oAAEQMQikAAKLcjh07tHbtWr377ru68847NXfuXE2dOrVJ5+ByuVRVVaXExMQm/b7wdv3113vCkbvuuksjRozQu+++qy+++EIDBgyo95ijR48qOTlZ8fHxTTlVScdWSE2cOFEDBw7U8uXLlZyc7Hns7rvv1kUXXaTrr79eW7ZsUevWrZtsXuXl5UpJSalzf15entft4uJivf3228rLy1NWVlad8bGxvBUHALRslO8BABDl5s6dq9atW+vKK6/U9ddfr7lz53oeczqdatOmjW699dY6x9lsNiUmJuqBBx7w3OdwODR16lR169ZNCQkJysjI0IMPPiiHw+F1rMlk0j333KO5c+eqV69eSkhI0PLlyyVJf/7zn3XhhRfqlFNOUVJSkvr06VNveVxFRYXuvfdetW3bVlarVddcc41++uknmUwmPf74415jf/rpJ912222e8q5evXrpzTffDOZpO6lvvvlGw4cPV2pqqiwWiy677DJ98cUXXmNO1DNozpw5MplM2rlzp+e+devWKTc3V23btlVSUpKys7N12223eR3ncrn0wgsvqFevXkpMTFSHDh1055136siRIwH/HEOGDJF0LLiUjvWNOvPMM7V+/XoNGjRIycnJ+v3vf+95rHZPqcrKSj3++OP6xS9+ocTERHXs2FHXXXedtm/fHpJ5//GPf5TJZNLf/vY3r0BKkrp27aoZM2Zo3759evXVVyUde22ZTCbt2rWrzrkefvhhxcfHe33fL7/8UsOGDVNaWpqSk5N1ySWX6D//+Y/Xce7/jt9//71uuukmtW7dWgMHDmxw7g2p7/Xh/nezaNEi9ezZU0lJSRowYIC+++47SdKrr76qbt26KTExUZdeeqnXa8ifnwkAgEhBKAUAQJSbO3eurrvuOsXHx+vGG2/Utm3b9PXXX0uS4uLidO211+q9995TVVWV13HvvfeeHA6HRo0aJelYuHDNNdfoz3/+s66++mq99NJLysvL0/PPP6+RI0fW+b6rVq3SpEmTNHLkSL344ouelSIvvviizj33XD3xxBN66qmnFBsbq1/96ldaunSp1/FjxozRSy+9pCuuuEJ/+tOflJSUpCuvvLLO99m/f7/69++vFStW6J577tGLL76obt26aezYsXrhhRd8eo6cTqd+/vnnOl+lpaV1xm7ZskUXX3yxvv32Wz344IN69NFHtWPHDl166aX68ssvffp+xztw4ICGDh2qnTt36qGHHtJLL72kX//613VCrjvvvFO/+93vdNFFF+nFF1/Urbfeqrlz5yo3N1dOp9Pv7yvJEx6dcsopnvsOHTqk4cOHq3fv3nrhhRc0ePDgeo+tqanRVVddpWnTpqlPnz569tlndd9996m0tFSbN28Oet5Hjx7VypUrdfHFFys7O7veMSNHjlRCQoKWLFkiSbrhhhtkMpm0cOHCOmMXLlyooUOHelZUrVq1SoMGDZLNZtPUqVP11FNPqaSkREOGDNFXX31V5/hf/epXOnr0qJ566indcccdJ5x3sD7//HPdf//9Gj16tB5//HH98MMPuuqqq/TKK6/oL3/5i8aNG6ff/e53KigoqBNc+vszAQAQdgYAAIha69atMyQZ+fn5hmEYhsvlMjp37mzcd999njEff/yxIcn48MMPvY694oorjNNOO81z+x//+IdhNpuNzz//3Gvc7NmzDUnGf/7zH899kgyz2Wxs2bKlzpyOHj3qdbuqqso488wzjSFDhnjuW79+vSHJmDhxotfYMWPGGJKMqVOneu4bO3as0bFjR+Pnn3/2Gjtq1CgjLS2tzverrUuXLoakk34tWrTIMz4vL8+Ij483tm/f7rlv7969htVqNQYNGuS5b+rUqUZ9b7XeeustQ5KxY8cOwzAMY/HixYYk4+uvvz7hHD///HNDkjF37lyv+5cvX17v/bW551JYWGgcPHjQ2LFjh/Hqq68aCQkJRocOHYzy8nLDMAzjkksuMSQZs2fPrnOOSy65xLjkkks8t998801DkvHcc8/VGetyuYKe98aNGw1JXq/V+px99tlGmzZtPLcHDBhg9OnTx2vMV199ZUgy/v73v3vm1717dyM3N9czV8M49trMzs42Lr/8cs997ufuxhtvPOk86vPMM894/bc+Xn2vD0lGQkKC1/hXX33VkGSkp6cbNpvNc//DDz/sdW5/fiYAACIFK6UAAIhic+fOVYcOHTyrXUwmk0aOHKn58+erpqZG0rESrrZt22rBggWe444cOaL8/HyvFVCLFi3SGWecodNPP91rNZG7BOyTTz7x+t6XXHKJevbsWWdOSUlJXt+ntLRUF198sTZs2OC5313qN27cOK9jJ0yY4HXbMAy98847uvrqq2UYhte8cnNzVVpa6nXeE+nXr5/y8/PrfP35z3/2GldTU6N///vfysvL02mnnea5v2PHjrrpppu0Zs0av3eza9WqlSRpyZIlJ1w5tGjRIqWlpenyyy/3+hn79Okji8VS57k/kR49eqhdu3bKzs7WnXfeqW7dumnp0qVepXEJCQn1lnPW9s4776ht27Z1/ptI8pSlBTPvsrIySZLVaj3pPKxWq9dzPnLkSK1fv96rhHDBggVKSEjQL3/5S0nSxo0btW3bNt100006dOiQZ17l5eW67LLL9Nlnn8nlcnl9n7vuuquBZyQ0LrvsMq/+U+4dM0eMGOH1XLjv/7//+z9Jgf1MAACEG90VAQCIUjU1NZo/f74GDx7s6RkkHfsw++yzz2rlypUaOnSoYmNjNWLECM2bN08Oh0MJCQl699135XQ6vUKpbdu26YcfflC7du3q/X4HDhzwun2ikqslS5boySef1MaNG716UR3fX2fXrl0ym811zlF718CDBw+qpKREr732ml577TWf5lWftm3bKicnp879tRtRHzx4UEePHlWPHj3qjD3jjDPkcrm0e/du9erVq8Hv6XbJJZdoxIgRmjZtmp5//nldeumlysvL00033aSEhARJx5770tJStW/fvt5z+PIzSseCpNTUVMXFxalz587q2rVrnTGnnnqqT03Nt2/frh49epy0WXcw83YHMO5w6kTKysq8wppf/epXmjx5shYsWKDf//73MgxDixYt8vQAc89LkkaPHn3C85aWlno1Tz/R6znUMjMzvW6npaVJkjIyMuq9390jK5CfCQCAcCOUAgAgSq1atUr79u3T/PnzNX/+/DqPz507V0OHDpUkjRo1Sq+++qqWLVumvLw8LVy4UKeffrrOOeccz3iXy6WzzjpLzz33XL3fr/aH5uNXRLl9/vnnuuaaazRo0CDNnDlTHTt2VFxcnN566y3NmzfP75/RvfLj5ptvPuGH8bPPPtvv84ZCfU3OJXlWqB0/7l//+pe++OILffjhh/r4449122236dlnn9UXX3whi8Uil8ul9u3bezWpP96JgsLaBg0a5Nl970Tq++8WqGDm3a1bN8XGxmrTpk0nHONwOFRYWKi+fft67uvUqZMuvvhiLVy4UL///e/1xRdfqKioSH/605+85iVJzzzzjHr37l3vuS0Wi9ftUD4vJxMTE+PX/YZhSArsZwIAINwIpQAAiFJz585V+/bt9corr9R57N1339XixYs1e/ZsJSUladCgQerYsaMWLFiggQMHatWqVfrDH/7gdUzXrl317bff6rLLLjth4NKQd955R4mJifr44489q4Ak6a233vIa16VLF7lcLu3YsUPdu3f33P/jjz96jWvXrp2sVqtqamrqXekUau3atVNycrIKCwvrPLZ161aZzWZPOOdekVJSUuIp0ZNU785wktS/f3/1799f/+///T/NmzdPv/71rzV//nzdfvvt6tq1q1asWKGLLrqoycKRhnTt2lVffvmlnE6n4uLiTjgm0HmnpKRo8ODBWrVqlXbt2qUuXbrUGbNw4UI5HA5dddVVXvePHDlS48aNU2FhoRYsWKDk5GRdffXVXvOSpNTU1CZ53TSFaPyZAADRj55SAABEoYqKCr377ru66qqrdP3119f5uueee1RWVqYPPvhAkmQ2m3X99dfrww8/1D/+8Q9VV1fX2VHvhhtu0E8//aS//vWv9X6/8vLyBucVExMjk8nktVpo586deu+997zG5ebmSpJmzpzpdf9LL71U53wjRozQO++847Xjm9vBgwcbnJM/YmJiNHToUL3//vvauXOn5/79+/dr3rx5GjhwoKdEzB0SfPbZZ55x5eXl+tvf/uZ1ziNHjnhWu7i5V7q4yxtvuOEG1dTU6I9//GOdOVVXV6ukpCTYH81vI0aM0M8//6yXX365zmPunyfYeT/yyCMyDENjxoxRRUWF12M7duzQgw8+qI4dO+rOO++sM7eYmBi9/fbbWrRoka666iqlpKR4Hu/Tp4+6du2qP//5z7Lb7XW+b6hfN00hGn8mAED0Y6UUAABR6IMPPlBZWZmuueaaeh/v37+/2rVrp7lz53rCp5EjR+qll17S1KlTddZZZ+mMM87wOuaWW27RwoULddddd+mTTz7RRRddpJqaGm3dulULFy7Uxx9/7FVGVZ8rr7xSzz33nIYNG6abbrpJBw4c0CuvvKJu3bp5lWn16dNHI0aM0AsvvKBDhw6pf//+Wr16tf773/9K8i6Ne/rpp/XJJ5+oX79+uuOOO9SzZ08dPnxYGzZs0IoVK3T48OGAnsMTefLJJ5Wfn6+BAwdq3Lhxio2N1auvviqHw6EZM2Z4xg0dOlSZmZkaO3asfve73ykmJkZvvvmm2rVrp6KiIs+4v/3tb5o5c6auvfZade3aVWVlZfrrX/+q1NRUXXHFFZKO9Z268847NX36dG3cuFFDhw5VXFyctm3bpkWLFunFF1/U9ddfH9KfsyG/+c1v9Pe//12TJ0/WV199pYsvvljl5eVasWKFxo0bp1/+8pdBz3vQoEH685//rMmTJ+vss8/WmDFj1LFjR23dulV//etf5XK59NFHH9Xpk9S+fXsNHjxYzz33nMrKyuoErGazWa+//rqGDx+uXr166dZbb9Wpp56qn376SZ988olSU1P14YcfNsrz1lii8WcCAEQ/QikAAKLQ3LlzlZiYqMsvv7zex81ms6688krNnTtXhw4d0imnnKILL7xQGRkZ2r17d50P8e5j3nvvPT3//PP6+9//rsWLFys5OVmnnXaa7rvvPv3iF79ocF5DhgzRG2+8oaeffloTJ05Udna2/vSnP2nnzp11egf9/e9/V3p6ut5++20tXrxYOTk5WrBggXr06KHExETPuA4dOuirr77SE088oXfffVczZ87UKaecol69enn1EQqVXr166fPPP9fDDz+s6dOny+VyqV+/fvrnP//p2RFNkuLi4rR48WKNGzdOjz76qNLT0zVx4kS1bt3aa3e7Sy65RF999ZXmz5+v/fv3Ky0tTRdccIHmzp3r1Vx79uzZ6tOnj1599VX9/ve/V2xsrLKysnTzzTfroosuCvnP2ZCYmBh99NFHnnLDd955R6eccooGDhyos846K2TznjRpkvr27atnn31WL7zwgkpLS9WxY0f96le/0h/+8Id6y/qkYyHrihUrZLVaPeHe8S699FIVFBToj3/8o15++WXZ7Xalp6erX79+dVZeNRfR+DMBAKKbyai9XhwAACBCbdy4Ueeee67++c9/6te//nW4pwMAAIAg0FMKAABEpNo9hCTphRdekNls1qBBg8IwIwAAAIQS5XsAACAizZgxQ+vXr9fgwYMVGxurZcuWadmyZfrtb3/r2eEOAAAAzRflewAAICLl5+dr2rRp+v7772W325WZmalbbrlFf/jDHxQby3U1AACA5o5QCgAAAAAAAE2OnlIAAAAAAABocoRSAAAAAAAAaHI0ZGhCLpdLe/fuldVqlclkCvd0AAAAAAAAQs4wDJWVlalTp04ym0+8HopQqgnt3buX3YIAAAAAAECLsHv3bnXu3PmEjxNKNSGr1Srp2H+U1NTUMM8GAAAAAAAg9Gw2mzIyMjw5yIkQSjUhd8leamoqoRQAAAAAAIhqDbUuotE5AAAAAAAAmhyhFAAAAAAAAJocoRQAAAAAAACaHKEUAAAAAAAAmhyhFAAAAAAAAJocoRQAAAAAAACaHKEUAAAAAAAAmhyhFAAAAAAAAJocoRQAAAAAAACaHKEUAAAAAAAAmhyhFAAAAAAAAJocoRQAAAAAAACaHKEUAAAAAAAAmhyhFAAAAAAAAJpcbLgnAAAAAAAAAMllGNptd6rcaSglzqQMS5zMJlO4p9VoCKUAAAAAAADCrLDEoRV7ylXmdHnus8aZldM5RT1aJYRxZo2H8j0AAAAAAIAwKixxaPGOMq9ASpLKnC4t3lGmwhJHmGbWuAilAAAAAAAAwsRlGFqxp/ykY1bsKZfLMJpoRk2HUAoAAAAAACAMXIahdQcq6qyQqq3M6dJuu7OJZtV06CkFAAAAAADQxOrrIXUy5c7oWylFKAUAAAAAANCE3D2k/JESF3278FG+BwAAAAAA0ER86SFVmzXOrAxLXCPNKHwIpQAAAAAAAJrIbrvT55I9t5zOKTKbom+lFOV7AAAAAAAATcSf3lDWOLNyOqeoR6uERpxR+BBKAQAAAAAANAGXYcjurPFp7JBOyerbPikqV0i5EUoBAAAAAAA0Mn9227PGmaM+kJIIpQAAAAAAABqVv7vtRWsPqdoIpQAAAAAAABqJP7vtRXsPqdoIpQAAAAAAABqByzC07kCFTyV7LaGHVG2EUgAAAAAAACHmTw8pSbLExbSoQEoilAIAAAAAAAgpf3tISVJKXMsKpCTJHO4JAAAAAAAARAt/eki5WePMyrDENdKMIhehFAAAAAAAQIgUlTl9Ltlzaym77dVG+R4AAAAAAEAIFJY4tKzI7vP4lrbbXm2EUgAAAAAAAEHyt49US9xtrzbK9wAAAAAAAILgbx8pa5y5xQdSEqEUAAAAAABAwFyGoXUHKvzqI9VSe0jVRvkeAAAAAABAAApLHFqxp9znQCoxxqThmZYW20OqNkIpAAAAAAAAP/nbQ0qSfpllUXYqgZQb5XsAAAAAAAB+8LeHlHSsj1QXa3wjzah5IpQCAAAAAADwUSA9pCT6SNWH8j0AAAAAAAAf+NtDSjq2Qiqncwp9pOpBKAUAAAAAANCAQHpIDemUrL7tk1ghdQKU7wEAAAAAAJxEoD2kCKROjlAKAAAAAADgBOgh1Xgo3wMAAAAAAKgHPaQaF6EUAAAAAABALfSQanyU7wEAAAAAAByHHlJNI6yh1PTp03X++efLarWqffv2ysvLU2FhoefxnTt3ymQy1fu1aNEiz7j6Hp8/f77X9/r000913nnnKSEhQd26ddOcOXPqzOeVV15RVlaWEhMT1a9fP3311Vdej1dWVmr8+PE65ZRTZLFYNGLECO3fvz+0TwoAAAAAAAirojInPaSaQFhDqdWrV2v8+PH64osvlJ+fL6fTqaFDh6q8/FgamZGRoX379nl9TZs2TRaLRcOHD/c611tvveU1Li8vz/PYjh07dOWVV2rw4MHauHGjJk6cqNtvv10ff/yxZ8yCBQs0efJkTZ06VRs2bNA555yj3NxcHThwwDNm0qRJ+vDDD7Vo0SKtXr1ae/fu1XXXXde4TxIAAAAAAGgyhSUOvbfT97I9a5xZ12Zb6SEVAJNhGEa4J+F28OBBtW/fXqtXr9agQYPqHXPuuefqvPPO0xtvvOG5z2QyafHixV5B1PGmTJmipUuXavPmzZ77Ro0apZKSEi1fvlyS1K9fP51//vl6+eWXJUkul0sZGRmaMGGCHnroIZWWlqpdu3aaN2+err/+eknS1q1bdcYZZ6igoED9+/dv8Oez2WxKS0tTaWmpUlNTfXpOAAAAAABA0/C3jxQ9pOrna/4RUT2lSktLJUlt2rSp9/H169dr48aNGjt2bJ3Hxo8fr7Zt2+qCCy7Qm2++qeOztoKCAuXk5HiNz83NVUFBgSSpqqpK69ev9xpjNpuVk5PjGbN+/Xo5nU6vMaeffroyMzM9YwAAAAAAQPPkbx8pekgFL2J233O5XJo4caIuuuginXnmmfWOeeONN3TGGWfowgsv9Lr/iSee0JAhQ5ScnKx///vfGjdunOx2u+69915JUnFxsTp06OB1TIcOHWSz2VRRUaEjR46opqam3jFbt271nCM+Pl6tWrWqM6a4uLje+TocDjkcDs9tm83W8BMBAAAAAACalMswtO5AhV99pOghFbyICaXGjx+vzZs3a82aNfU+XlFRoXnz5unRRx+t89jx95177rkqLy/XM8884wmlwmX69OmaNm1aWOcAAAAAAABOrLDEoRV7yn0OpBJjTBqeaaGHVAhERPnePffcoyVLluiTTz5R586d6x3zr3/9S0ePHtVvfvObBs/Xr18/7dmzx7NKKT09vc4uefv371dqaqqSkpLUtm1bxcTE1DsmPT3dc46qqiqVlJSccExtDz/8sEpLSz1fu3fvbnDuAAAAAACgabh7SPmzQuqXWQRSoRLWUMowDN1zzz1avHixVq1apezs7BOOfeONN3TNNdeoXbt2DZ5348aNat26tRISjr1IBgwYoJUrV3qNyc/P14ABAyRJ8fHx6tOnj9cYl8ullStXesb06dNHcXFxXmMKCwtVVFTkGVNbQkKCUlNTvb4AAAAAAED4+dtDSjrWR6qLNb6RZtTyhLV8b/z48Zo3b57ef/99Wa1WT2+mtLQ0JSUlecb9+OOP+uyzz/TRRx/VOceHH36o/fv3q3///kpMTFR+fr6eeuopPfDAA54xd911l15++WU9+OCDuu2227Rq1SotXLhQS5cu9YyZPHmyRo8erb59++qCCy7QCy+8oPLyct16662eOY0dO1aTJ09WmzZtlJqaqgkTJmjAgAE+7bwHAAAAAAAiQyA9pCT6SIVaWEOpWbNmSZIuvfRSr/vfeustjRkzxnP7zTffVOfOnTV06NA654iLi9Mrr7yiSZMmyTAMdevWTc8995zuuOMOz5js7GwtXbpUkyZN0osvvqjOnTvr9ddfV25urmfMyJEjdfDgQT322GMqLi5W7969tXz5cq/m588//7zMZrNGjBghh8Oh3NxczZw5M0TPBgAAAAAAaGz+9pCSjq2QyumcQtleiJkMwzDCPYmWwmazKS0tTaWlpZTyAQAAAADQxNw9pPwxpFOy+rZPYoWUH3zNPyKi0TkAAAAAAEBjCrSHFIFU4yGUAgAAAAAAUY0eUpEprD2lAAAAAAAAGhM9pCIXoRQAAAAAAIhK9JCKbJTvAQAAAACAqEMPqchHKAUAAAAAAKLObruTHlIRjvI9AAAAAAAQdeghFfkIpQAAAAAAQFQpLHFopY+le/SQCh9CKQAAAAAAEDX8aW5OD6nwIpQCAAAAAADNnsswtKusSsuK7D4fQw+p8CKUAgAAAAAAzVphiUMr9pT73EcqOdak3AwLPaTCjFAKAAAAAAA0W/6U67ld1omm5pHAHO4JAAAAAAAABMJlGFrhY0Pz41niiUMiAf8VAAAAAABAs+MyDK07UOFzyZ6bNc6sDEtcI80K/qB8DwAAIMRchqHddqfKnYZS4kw6NSVWP5VX13s7KVYyyaSj1ccey7DE0XAVAIAG+NtD6ng0N48chFIAAABBOj6EOuyo1reHHF5vkk2SjOPG1759PEusSb3bJqpNQiwhFQAA9Qikh5R0bIVUTmd6SUUSQikAAIAg+HKltnYAdaJASpLs1YbWFFd4btcOqWqvuiK0AgC0JNUul5YX2f06JjHGpLwsqzKt/M2MNIRSAAAAAXAZhtYWH/UKkBpD7ZCq9iqr40MrSgEBANGssMSh5UV2VdSc7PJOXcMzLcpKjW+kWSEYhFIAAAB+KixxKH+3XfZq/94Uh0Lt71g7tDoepYAAgGgRSMke5XqRj1AKAADAB+6+UdtKq7TuYGW4p+OT2oEVb84BAM2RyzC0Yk+5X8cM6ZSsvu2TuBgT4QilAAAAGhDMDj+RpMzp0uIdZerbzqnuafGsnAIARDyXYWjdgQq//gZb48wEUs0EoRQAAMBJBLrDTyRbd7BS6w5WsnIKABDRAr0olNM5hUCqmTCHewIAAACRyGUY2mFzaJmfO/w0J+6VU2v2lctlNH1/LAAATsR9UcifQCo51qRrs61cbGlGWCkFAABQS6jL9WrvmFf7dritKa7Qt4ccrJoCAISdyzC0q6zK74tCSTEmjevVWrFm1t40J4RSAAAAxwlFuV7tXe9OTYnVT+XVKncadW4nxUommXS02tBhR7W+PeQIS+8q+k0BAMItmItCwzItBFLNEKEUAADA/6/a5dLyIMv1BqYn6cL05DqBThdr/ElvH5OgC9OTtdvuVLmz/pCqsVdZ0W8KABAOgV4U4u9V80YoBQAAoGNvhpcX2VVRE1jkE6o3xWaT6bjAyjukqr3KqjFXVrlXTl2bLd7oAwAalcswtGJPud/HDemUzC57zRyhFAAAaPGCKdnr2y6xUcvdvEOqY04UWjVGKeCyIrsSzCZlWinnAwCEnsswtO5Ahd9/r6xxZgKpKEAoBQAAWqxAm6lKkVMuUF9odcz/AqttpVVad7AyoPNX1hiav90WMT8vACB6BNNDKqdzCoFUFCCUAgAALVKgb4QTY0zKy7I2i5VD7sCqi/XYSq783XbZqwMrT6ScDwAQSvSQgkQoBQAAWhCXYQS9cmh4pkVZqfWtTIpsPVolqHtavNYWH9Wa4oqAz0M5HwAgWIFsLNKcLgrBd4RSAACgRQimRECSkmNNys2wNOsrs2aTSQM7pqhdUmzAzwXlfACAYAS6sUhzvSiEkyOUAgAAUS+YRuaSlBRj0rherRVrNodwVuHjXjUVzKoxyvkAAP4K5O8xF0GiG6EUAACIaoFuM328YZmWqAmk3Gr3mwp05dTyIru6psZF3fMDAAitQP4eD+mUzA57UY53DwAAIGoFus20mzXOrGuzrVF/dbZHqwTd3au1Rna1KjHGvzf+FTWGXtl8RIUljkaaHQCguQvk77E1zkwg1QKwUgoAAESlYHpItcRmqmaTSdmpCRqeKb9LKypqDEr5AAD1CvTvcU7nlBbzN7glY6UUAACIOu6eFYGukHI3U22Jb4Z7tErQtdlWWeP8f5u4Yk+5XIZ/jWsBANErkL/HybGmFrFKGcewUgoAAESVYHpI0Uz1GHcj9F1lVXp/p12VPu6QVOZ0ad2BCsotAKCFcxmGdpVVaVmR3a/jom1jETSMUAoAAESV3Xan3yuk+rZLVPe0Yw2/CVOOCbScb9Xeo/r6YCXhHgC0UMGUz0fjxiI4Of5rAwCAqOJvE9Vrs63K6WxRF2vLLNdriLucL8mPBuhlTpcW7yij+TkAtDCBls+3lI1FUBcrpQAAQNQoLHFopY+le2wz7bserRLUNTVOr2w+ogofS/mkYz2muqcR9gFASxBo+Tx/j1s2VkoBAICo4L4660towjbT/os1mzUs0+LXMe4eUzQ/B4Do5jIMrTtQEdAKKf4et2yslAIAAM2ev1dn2WY6MMdK+eRXrxB6TAFAdAumhxR/j8FKKQAA0Oz52tycbaaD16NVgu7u1VpDOiX7fAw9pgAgOtFDCsFipRQAAGjWXIahnWVOn8Ze1onVOqFgNpnUt32Svj5Y6dcHEXpMAUB0cBmGdpVVaVmR3a/jEmNMysuyKtPKbrc4hlAKAAA0W/6WDFjiWSQeKmaTSTmdU7R4R5nPx7h7TNE/BACar2DK9YZnWpSVGt8Is0JzxTszAADQLPlbMmCNMyvDEtfIs2pZjvWYssoa5/tbylV7j2rWliOU8gFAM0S5HkKNlVIAAKDZCWTbaZqpNo4erRLUPS1e6w5UaNXeoz4d4+4xdW22+IACAM1EIH97JWlIp2RWyOKEWCkFAACaHV8bm0tcnW0K7h5T/qyYko71mHIZRiPNCgAQSkVlvv/tdbPGmQmkcFKEUgAAoNkpd/oWZFzYIUl392pNINUE3D2m/FHmdGm33bcm9QCA8Ckscei9nb73EHRjlTIaQigFAACaFZdhyO6s8WlsF3b3aVKB9JjaVeZktRQARDB3H6nKGt9/V7NKGb6ipxQAAGg2/Nnxh8bm4eFvj6m1+yv03WGHcjqn8OEFACKIyzC0q6xKy4rsPh+TGGNSXpZVmVwUgo8IpQAAQLPgvlLrK0oGwsfdY+rrg5U+BYg0PgeAyOLPRaDjDc+0KCs1vpFmhWhE+R4AAIh4/uz4Q8lAZAikxxSNzwEgfNwro1bssWvxjjK/AqnEGBN/exGQsIZS06dP1/nnny+r1ar27dsrLy9PhYWFXmMuvfRSmUwmr6+77rrLa0xRUZGuvPJKJScnq3379vrd736n6upqrzGffvqpzjvvPCUkJKhbt26aM2dOnfm88sorysrKUmJiovr166evvvrK6/HKykqNHz9ep5xyiiwWi0aMGKH9+/eH5skAAAAn5Otue0M6JdPYPIL422OKxucAEB6FJQ7N2nJEb/9o07qDlX4f/8ssC397EZCwhlKrV6/W+PHj9cUXXyg/P19Op1NDhw5Vebn3ldA77rhD+/bt83zNmDHD81hNTY2uvPJKVVVVae3atfrb3/6mOXPm6LHHHvOM2bFjh6688koNHjxYGzdu1MSJE3X77bfr448/9oxZsGCBJk+erKlTp2rDhg0655xzlJubqwMHDnjGTJo0SR9++KEWLVqk1atXa+/evbruuusa8RkCAACS77vtWeJiKNmLMD1aJejuXq01oEOST+PtVf6VigAAguMuj/e3VM/NGmdWFyslewiMyTAiZ430wYMH1b59e61evVqDBg2SdGylVO/evfXCCy/Ue8yyZct01VVXae/everQoYMkafbs2ZoyZYoOHjyo+Ph4TZkyRUuXLtXmzZs9x40aNUolJSVavny5JKlfv346//zz9fLLL0uSXC6XMjIyNGHCBD300EMqLS1Vu3btNG/ePF1//fWSpK1bt+qMM85QQUGB+vfv3+DPZ7PZlJaWptLSUqWmpgb8PAEA0JK4DMPnptk3dkvljXGE2lVWpbd/tDU4LinGpGGZXHEHgMbmLtd7f6fdr531aqNsD/XxNf+IqJ5SpaWlkqQ2bdp43T937ly1bdtWZ555ph5++GEdPfq/N6UFBQU666yzPIGUJOXm5spms2nLli2eMTk5OV7nzM3NVUFBgSSpqqpK69ev9xpjNpuVk5PjGbN+/Xo5nU6vMaeffroyMzM9Y2pzOByy2WxeXwAAwHfucgJfAil224tsGZY4n8r4KmoMLd5RpsISRxPMCgBaJvff1wXbywIOpOjhiFCImN33XC6XJk6cqIsuukhnnnmm5/6bbrpJXbp0UadOnbRp0yZNmTJFhYWFevfddyVJxcXFXoGUJM/t4uLik46x2WyqqKjQkSNHVFNTU++YrVu3es4RHx+vVq1a1Rnj/j61TZ8+XdOmTfPzmQAAABK77UUbd+NzX/+brthTru5p8fw3BYAQ8/fva22JMSblZVmVaY3jdzSCFjGh1Pjx47V582atWbPG6/7f/va3nv9/1llnqWPHjrrsssu0fft2de3atamn6ZeHH35YkydP9ty22WzKyMgI44wAAGge/N1tL6dzCldqm4Fjjc+l5UV2VTRwZd7d9JxyTAAInWqXS8uL7EGdY3imRVmp/G5GaEREKHXPPfdoyZIl+uyzz9S5c+eTju3Xr58k6ccff1TXrl2Vnp5eZ5c894546enpnv+tvUve/v37lZqaqqSkJMXExCgmJqbeMcefo6qqSiUlJV6rpY4fU1tCQoISEniDDACAv/zZba9v+ySu1DYjPVolyOkytGRXwx+KdpU5lWHhSjwAhEJhicOniwInwkUgNIaw9pQyDEP33HOPFi9erFWrVik7O7vBYzZu3ChJ6tixoyRpwIAB+u6777x2ycvPz1dqaqp69uzpGbNy5Uqv8+Tn52vAgAGSpPj4ePXp08drjMvl0sqVKz1j+vTpo7i4OK8xhYWFKioq8owBAAChwW570c2X3lKStHZ/hWZtOUJ/KQAIkrtkL5BAqm+7RN3YLVV392pNIIWQC+tKqfHjx2vevHl6//33ZbVaPb2Z0tLSlJSUpO3bt2vevHm64oordMopp2jTpk2aNGmSBg0apLPPPluSNHToUPXs2VO33HKLZsyYoeLiYj3yyCMaP368Z5XSXXfdpZdfflkPPvigbrvtNq1atUoLFy7U0qVLPXOZPHmyRo8erb59++qCCy7QCy+8oPLyct16662eOY0dO1aTJ09WmzZtlJqaqgkTJmjAgAE+7bwHAAB8lxzrW9CUEkcg1Ry5m577shquzOnS4h1lujZbfBgCAD+5d9hbFkDJHiuj0BRMhmEEvvdjsN/8BFc233rrLY0ZM0a7d+/WzTffrM2bN6u8vFwZGRm69tpr9cgjj3htKbhr1y7dfffd+vTTT5WSkqLRo0fr6aefVmzs/zK3Tz/9VJMmTdL333+vzp0769FHH9WYMWO8vu/LL7+sZ555RsXFxerdu7f+8pe/eMoFJamyslL333+/3n77bTkcDuXm5mrmzJknLN+rzdctEQEAaMkKSxzK322Xvfrkb1GscWbd3as1K6WaKX8b7fLfGwD8U1ji0Io95T5dADgejcwRCr7mH2ENpVoaQikAAE7On6CCbaibP38/MN3YLZXG5wBwEi7D0G67U9tKq7TuYGVA5+DvK0LB1/wjIhqdAwAA+LrjHuUE0aNHqwR1T4vX5/uOqmB/RYPjfe01BgAtUaAro9ySY03KzbDw9xVNKqyNzgEAANx83XHvikwCqWhiNpmUZY3zaazdWSMXi/wBoA73SuNAA6mkGJPG0cgcYUAoBQAAIoKvq2Aqqht5Imhy7sbnDVm19yi78QHAcVyGoR02R0CNzI83LNOiWDPxAJoerzoAABARfN1Jjx33oo/ZZFJO5xSfxrp34yOYAtDSFZY4NGvLES3YXqbKmsBWkVrjzPSQQljRUwoAAISdyzDkMgwlxJjkOMkba2ucWRkW30q90Lz0aJWga7Plcz+UFXvK1T0tnp2hALRI/u5gWhs77CFSEEoBAICw8qcxa07nFN48RzF34/N1Byq0au/Rk44tc7q02+5kNz4ALU61y6XlQZbrDc+0KCuV358IP0IpAAAQNr5e6WXHvZbDbDLJEhfj01h24wPQ0hSWOLS8yK6KIMr1+HuKSEIoBQAAwsJlGFqxp/ykYygvaJl87RuWxDtZAC1IMCV7fdslqntavDIs/D1FZOFPOQAACIvddmeDJXuVNYZMJvEGuoVx78bX0Ovjo6Jy5XQWV/wBRD1fLuTUh5VRiHTsvgcAAMLC19IrSrRaHl9342MnPgAtgcswtO5AhU+9F90SY0wa1TVVd/dqTSCFiEYoBQAAmpzLMGR31vg01tdSLkSXY7vxWWWJbfi//4o95XIZhJcAok9hiUOzthxpcPOH2tyNzFlpjEhH+R4AAGhS/uy2Z40zK8MS1wSzQiTq0SpBCWaT5m+3nXQcO/EBiEaB9JBKjjUpN8PC6ig0G4RSAACgyfj7BjuncwpXeVu4o9W+rYDaVeakgS+AqOAyDO0qq9KyIrtfxyXFmDSuV2vFmimIQvNBKAUAAJqEP01aacwKN1/LN9fur9B3hx28bgA0a/6sJq5tWKaFQArNDqEUAABoEr7stidJQzolq2/7JFa8QJLvO/FJ/2t8fm02O/IBaH4CKdeTuJCD5o0YFQAANAlfd9GzxMUQSMHD1534jkfjcwDNjT+riY83pFMyO+yhWSOUAgAATcLXMix220Nt7p34rHG+vXV1Nz4HgObAZRhad6DC75I9a5yZlcVo9ijfAwAAjc5lGHIZhhJjTKqsOfEKFnbbw4n0aJWg7mnx+nzfURXsr2hwvK8r8wAgnILpIcVmIIgGhFIAAKBR+fOGmzfYOBmzyaQsa5xPoZTdWSOXYfB6AhCx6CEFEEoBAIBG5Osbbt5gw1e+Nj5ftfeovj5YyesKQESqdrm0vMju1zGJMSblZVmVaY0jcEfUIJQCAACNwpemrbzBhr/cjc99CTvZjQ9AJCoscWh5kV0VJylnr8/wTIuyUuMbaVZAeNDoHAAANIrddmeDq1kqawyZTCKQgl/8bXzObnwAIoV7BbE/gZQ1zqxrs62E64hKrJQCAACNwtdG0zSkRiDcjc/XHajQqr1HTzq2zOnSugMV7FIFIGxchqFdZVVa5mfJ3pBOyfzuQlQjlAIAAI0iOda3N9ApcbzRRmDMJpMscTE+jaXHFIBwCXSHPWucmUAKUY/yPQAAEHKFJQ4t2eVbg/MMS1wTzAjRyp9Q091jqrDE0YgzAoD/cZfr+RtISexIi5aBUAoAAISU+w24vbrhsjzecCNY7t34/EGPKQCNzWUY2mFz+F2uJx1baUwPKbQUlO8BAICQ8WXHPenYCinKqBAK/uzG51bmdGm33akuVnaxAhB6gZbrSVJSjEnjerVWrJn1I2gZeKUDAICQ8WXHPUm6IpNACqHj7258kmSv8v/DIgA0JJhyPUkalmkhkEKLwkopAAAQMr7upFdR3cgTQYvjz258krTip3LFxpgIRwGETLXLpeUBlOtJrCBGy0UoBQAAQsJlGLI7a3way457aAxmk0l92yfp64OVDa5SqKgxtHhHma7NFh8CAQStsMSh5UV2VdT4168uMcakvCyrMq1x9FhEi0QoBQAAguZP/wx23ENj8rfH1Io95eqeFs+HQQB+cxmGdtud2lZapXUHKwM6x/BMi7JS6W+HlotQCgAABMXdP8NX7LiHxnasx5R8WrVQ5nRp3YEK9W2fxOsSgM+CaWYuUa4HuBFKAQCAgPm6257EG3A0rR6tEuR0GVqyq+H+Lqv2HtXXByt5fQI4qVCsjKJcD/BGKAUAAALm6257QzolsxIFTc6f3fjKnC56TAE4oWBXRrlRrgd4Y69JAAAQMF9327PExRBIocllWOL8CqakYz2mXIZ/jYoBRDd3mXowgVRyrEnXZlsJvYFaCKUAAEBA2G0Pkc7d9Nwf7h5TBFMAXIahHTaHlhU1XAZ8MkkxJo3r1ZpACqgH5XsAAMBv7LaH5sLd9Nyfsht6TAEIVbmeJA3LtCjWzHoQoD6EUgAAwC/stofmpkerBHVPi9e6AxVatfeoT8fQYwpomVyGobXFR7WmuCLoc7HBB9AwQikAAOAzdttDc2U2mdS3fZK+Pljp18qHFXvK1T0tnmAVaAEKSxzK322XvTq48t2+7RLVPS1eGRZ22AMaQigFAAB8xm57aM7cPab8Wenn7jHF6xmITi7D0G67U9tKq7TuYGVQ5+JiDOA/QikAAOAzdttDc0ePKQBuoeobxcooIHCEUgAAwCfstodoQY8pAP72R6wPK6OA4BFKAQCABrHbHqJNoD2mlhXZlWA2KdPKigigOXIZhnaVVWlZkT3gcyTGmJSXZeX3ABAChFIAAOCk2G0P0SqQHlOVNYbmb7exQgJohkJVrjc806Ks1PgQzQpo2czhngAAAIhc/u62d222lQ/paFaO9Ziyyhrn39tidzlfYYmjkWYGIJTcF1iCCaT4OweEHiulAADACbHbHlqCQHpMua3YU67uafG89oEIFYpyPUkamJ6kC9OT+bcOhBihFAAAOCF220NLEWiPqTKnS7vtTnWxUsoDRJpQlOtRqgs0LkIpAABwQr7uosdue4gGgfSYkiR7VXD9aQCEjsswtNvu1LbSKq07WBnwefq2S1T3tHhlWGhmDjQmQikAAHBCp6bEKinGpIqaE6+YYrc9RJNjPabk1+qKFT+VKzbGxEoKIMxYGQU0P4RSAACgXu439ycLpCR220P0cfeY2lVWpfd32lXZwL+BihpDi3eU6dps8UEWCBN/d4qtLTHGpLwsqzKtrIwCmhK77wEAgDp82aWIXYgQzcwmk7JTEzQ80+LzMSv2lMtl+NaHDUDoVLtcWh5kI/PhmRZlpbJpAdDUCKUAAIAXl2FoxZ7yk45JijHpzp6tCKQQ9Y6V81mVFNPwB9Uyp0vrDlQQTAFNqLDEoVc2H2lwVe+JcIEFCC/K9wAAgJfddmeD/Tgqagz9VF7NjmNoEXq0SpDTZWjJroZXYqzae1RfH6ykJw3QBIIp2aNcD4gMYV0pNX36dJ1//vmyWq1q37698vLyVFhY6Hn88OHDmjBhgnr06KGkpCRlZmbq3nvvVWlpqdd5TCZTna/58+d7jfn000913nnnKSEhQd26ddOcOXPqzOeVV15RVlaWEhMT1a9fP3311Vdej1dWVmr8+PE65ZRTZLFYNGLECO3fvz90TwgAABGg3Onb1WZfxwHRwBrn+9vmMqdLi3eUqbDE0YgzAloul2Foh82hZUGU7FGuB0SGsIZSq1ev1vjx4/XFF18oPz9fTqdTQ4cOVXn5sZKBvXv3au/evfrzn/+szZs3a86cOVq+fLnGjh1b51xvvfWW9u3b5/nKy8vzPLZjxw5deeWVGjx4sDZu3KiJEyfq9ttv18cff+wZs2DBAk2ePFlTp07Vhg0bdM455yg3N1cHDhzwjJk0aZI+/PBDLVq0SKtXr9bevXt13XXXNd4TBABAE3MZhuzOGp/GpsTxRh4tR4Ylzq9gSqLHFNAYCkscmrXliBZsL2twE4L6UK4HRBaTYUTOX8qDBw+qffv2Wr16tQYNGlTvmEWLFunmm29WeXm5YmOPVR+aTCYtXrzYK4g63pQpU7R06VJt3rzZc9+oUaNUUlKi5cuXS5L69eun888/Xy+//LIkyeVyKSMjQxMmTNBDDz2k0tJStWvXTvPmzdP1118vSdq6davOOOMMFRQUqH///g3+fDabTWlpaSotLVVqaqrPzwsAAE3Bn620rXFm3d2rNVeY0aIEUip0Y7dUylyBILkMQ7vtTm0rrdK6g5UBnaNvu0R1T4tXhoVyPaAp+Jp/RFSjc3dZXps2bU46JjU11RNIuY0fP15t27bVBRdcoDfffFPHZ20FBQXKycnxGp+bm6uCggJJUlVVldavX+81xmw2KycnxzNm/fr1cjqdXmNOP/10ZWZmesYAANBc+bLb3vFyOqfwph4tjrvpuT8rpnaVOVktBQTBvTLq7R9tAQVSybEmXZttVU5ni7pYKdcDIk3ENDp3uVyaOHGiLrroIp155pn1jvn555/1xz/+Ub/97W+97n/iiSc0ZMgQJScn69///rfGjRsnu92ue++9V5JUXFysDh06eB3ToUMH2Ww2VVRU6MiRI6qpqal3zNatWz3niI+PV6tWreqMKS4urne+DodDDsf/egnYbLaGnwgAAJqYL7vtuVnjzDRwRovWo1WCuqfFa92BCq3ae7TB8Wv3V+i7ww7+3QABCKaRuXRsp9hxvVor1hxRazEAHCdiQqnx48dr8+bNWrNmTb2P22w2XXnllerZs6cef/xxr8ceffRRz/8/99xzVV5ermeeecYTSoXL9OnTNW3atLDOAQCAhviy254kDemUrL7tk7jKjBbPbDKpb/skfX2w0qd/O+7G59dmi2AK8FG1y6XlQTQyl6RhmRYCKSDCRcS/0HvuuUdLlizRJ598os6dO9d5vKysTMOGDZPVatXixYsVFxd30vP169dPe/bs8axSSk9Pr7NL3v79+5WamqqkpCS1bdtWMTEx9Y5JT0/3nKOqqkolJSUnHFPbww8/rNLSUs/X7t27TzpvAADCwddd9CxxMQRSwP/PbDIpp3OKX8fQ+Bw4MZdhaFdZlb4/7NCafeV6ZfMRVQTQyFyimTnQnIQ1lDIMQ/fcc48WL16sVatWKTs7u84Ym82moUOHKj4+Xh988IESExMbPO/GjRvVunVrJSQc+yU0YMAArVy50mtMfn6+BgwYIEmKj49Xnz59vMa4XC6tXLnSM6ZPnz6Ki4vzGlNYWKiioiLPmNoSEhKUmprq9QUAQKTxdRc9dtsDvPnbY6rM6dJuu7ORZwU0P8f3jfpgV5nWFFcEFEglxpg0qmuq7u7VmkAKaCbCWr43fvx4zZs3T++//76sVqunN1NaWpqSkpI8gdTRo0f1z3/+UzabzdOXqV27doqJidGHH36o/fv3q3///kpMTFR+fr6eeuopPfDAA57vc9ddd+nll1/Wgw8+qNtuu02rVq3SwoULtXTpUs+YyZMna/To0erbt68uuOACvfDCCyovL9ett97qmdPYsWM1efJktWnTRqmpqZowYYIGDBjg0857AABEIpdhyGUYSowxnXRrbWucWRmWk69UBloid4+pz/cdVcH+igbH26t820wAaCmC7Rt1vOGZFmWlstsl0JyENZSaNWuWJOnSSy/1uv+tt97SmDFjtGHDBn355ZeSpG7dunmN2bFjh7KyshQXF6dXXnlFkyZNkmEY6tatm5577jndcccdnrHZ2dlaunSpJk2apBdffFGdO3fW66+/rtzcXM+YkSNH6uDBg3rsscdUXFys3r17a/ny5V7Nz59//nmZzWaNGDFCDodDubm5mjlzZqifFgAAmkRhiUMr9pT71BOH3faAEzObTMqyxvkUSq34qVyxMSZWcaDFc5frLQuyb5TEJhxAc2YyDArbm4rNZlNaWppKS0sp5QMAhJWvV6Z5ow/4xmUYmrXliE8hryT63aBF8+eiyMn0bZeo7mnxyrDEceEEiDC+5h8Rs/seAABoGi7D0Io95ScdkxhjUl6WVZlW3ugDvnA3Pve1DGnFnnJ1T4vn3xdaDJdhaLfdqW2lVVp3sDKocyXHmpSbYSHYBaIAoRQAAC3MbruzwavTlTWGTCbxgRnww7HG59LyInuDTZrLnC6tO1Chvu2T+HeGqBeqlVGSlBRj0rherRVrjoiN5AEEiX/JAAC0MOVO3yr3fR0H4H96tErQZZ1TfBq7au9RzdpyRIUljkaeFRA+7nLxUARSkjQs00IgBUQR/jUDANDCpMT5tirD13EAvFnjfH+LXeZ0afGOMq3YY9eusiq5aPeKKFLtcml5CBqZS8f+XdGLDYg+lO8BANCCuAxDLsNQYoxJlScpL7LGmZVhiWvCmQHRI8MSJ2uc2a+VIesOVmrdwUo2F0DUKCxx+FTKeiKWWJN6t01Um4RYpcSZaGYORKmAQqnPP/9cr776qrZv365//etfOvXUU/WPf/xD2dnZGjhwYKjnCAAAQsCfnh45nVN48w8EyN+m58dzr5zq287JrmJotnzd4bU+bLQBtCx+l++98847ys3NVVJSkr755hs5HMdq4EtLS/XUU0+FfIIAACB4vvb0oDwCCI1jTc+tfpXyHW/dwUq9/aNNL3132FPaV+1yaVdZlb4/7PCp1M9lGH6NB4LlMgztsDm0LIiSveGZFmWlsjMl0FKYDMO/v07nnnuuJk2apN/85jeyWq369ttvddppp+mbb77R8OHDVVxc3FhzbfZsNpvS0tJUWlqq1NTUcE8HANBCuAxDs7YcOWkgxZVpoHG4DEPrDlRo1d6jQZ/LJOn4N+61y5tOTYnVT+XVKncaOuyo1reHHF7/7ikNRGMKdoc9Xp9AdPE1//C7fK+wsFCDBg2qc39aWppKSkr8PR0AAGhku+3OBj8kVNYYMplEIAWEmNlkUt/2Sfr6YGXQu4/VvpJsrza0prjCc7t2aFWbuzTw2mzxwR8hFUy5Xt92iZSqAi2Y3+uJ09PT9eOPP9a5f82aNTrttNNCMikAABA65U7fFkX7Og6Af9w9phqbr/+CV+wpp5QPIeMyDK3YU+73ccmxJl2bbVVOZ4u6WCnXA1oqv0OpO+64Q/fdd5++/PJLmUwm7d27V3PnztUDDzygu+++uzHmCAAAgpAS59sbfV/HAfBfsD2mQqnM6dJuuzPc00AUcJen+rsKMCnGpHG9WrNiD4D/5XsPPfSQXC6XLrvsMh09elSDBg1SQkKCHnjgAU2YMKEx5ggAAIJwakqskmJMJ92W2xpnVoYlrglnBbQ8PVolqHtavHbbndpWWqV1ByvDNhd7VXClhEAwPaSGZVoUaw5/QAsg/PxudO5WVVWlH3/8UXa7XT179pTFYgn13KIOjc4BAE3N1w8N7LgHNL1gG0MHIynGpGGZFv7dIyCB9pCimTnQcjRao/PS0lLV1NSoTZs26tmzp+f+w4cPKzY2lrAFAIAI4cuHBj4gAOETzpVTFTWGFu8oU992TppMwy+B9JBih1cAJ+L3mslRo0Zp/vz5de5fuHChRo0aFZJJAQCA4PjyoSEpxqQ7e7YikALCyGwyqYs1XjmdLWHpObXuYKXe/tGmWVuOqLDE0aTfG81PoD2khmdalJVKM3MAdfldvtemTRv95z//0RlnnOF1/9atW3XRRRfp0KFDIZ1gNKF8DwDQVHaVVentH20NjruxW6q6WOObYEYAfOEyDM/KqS2HHV694EzyfYe9QPVtl6iuqXEyyaSj1YZS4kysooKkwMpNWY0LtFyNVr7ncDhUXV1d536n06mKigp/TwcAABpBudO3j66+jgPQNNwrp7pY4zXk1BTttjtV7jwWDp2aEqufyqtV7jR02FGtbw85vAKC2qFVglly+Nmuat3ByjplhJZYk3q3TVSbhFhCqhYqkB5SQzolq2/7JF4rAE7K71Dqggsu0GuvvaaXXnrJ6/7Zs2erT58+IZsYAAAIjMswZHfW+DQ2JY4PC0CkcgdUx/vf7QRdmJ58wtAqJc4kw5Dmb294xWRD7NWG1hT/7+Izq19alkB6SFnjzARSAHzidyj15JNPKicnR99++60uu+wySdLKlSv19ddf69///nfIJwgAAHznT3mFNc6sDEtcE8wKQGM4eWh1LEywxplDvrtfmdOlxTvKdG22CKZagN12p9+voZzOKQRSAHzidyfFiy66SAUFBcrIyNDChQv14Ycfqlu3btq0aZMuvvjixpgjAADwgbu8wtcPD3xoAKKb2WRSTueURjv/siK7dtqq5PKvRS2aEZdhaGeZ0+fx1jizrs22ElYC8Jnfjc4ROBqdAwAai8swNGvLEZ9XSFF6A7QcgTSo9ge/U6KTv68bekgBOF5IG53bbDbPSWy2k9elE7YAAND0fC2v4EMD0PL0aJWg7mnxnl39ajcyD5a7nK9vO6e6p8XTCD0K+NvYnB5SAALlUyjVunVr7du3T+3bt1erVq1kqueXjWEYMplMqqnxrbEqAAAIHV930bPExfChAWiBjt/VL8MS1ygrp9w797FyqnkLpLE55eAAAuVTKLVq1Sq1adNGkvTJJ5806oQAAIB/2G0PgD+aauUUjdCbp6Iy3xubE0ACCJZPodQll1wiSaqurtbq1at12223qXPnzo06MQAA0DB22wMQiKZYObW8yK6uqXGKNfu9txLCpLDEoWVFdp/GXtghSQM7JrNCCkBQ/G50brVa9d133ykrK6uRphS9aHQOAAglf3t+sCMSgBNxGYZ2250qdxpKipVMMulotaHDjmp9e8gRcGCVFGPSsEwLv3uaAX//ptzYLVVdrPGNOCMAzVlIG50fb8iQIVq9ejWhFAAAYeRPzw/KKwA0xL1yqq4EXZierF1lVXp/p12VNf5t3F1RY1DK1wz420eKlbcAQsXvUGr48OF66KGH9N1336lPnz5KSUnxevyaa64J2eQAAED92G0PQFMxm0zKTk3Q8Ez5tZLmeMuK7Eowm5RpZWe+SOMyDK07UOHXajgamwMIFb/L98wnqQln972To3wPABAKLsPQ5/uOqmB/RYNjr+liVc82rE4AEBr+9LGrDys3I4u//z0TY0waTjkmAB80WvmeyxXaBogAAMB3/n6AYLc9AKEU7M597MwXOfztISVJv8yyKDuV/24AQsevUGrnzp3Kz8+X0+nUJZdcol69ejXWvAAAQC3+foCg5weAxlB7577lRXZV+NlrinK+8HEZhnaVVfm8y56bNc5MY3MAIedzKPXJJ5/oqquuUkXFsVKB2NhYvfnmm7r55psbbXIAAOAYf5vQSvT8AND4erRKUNfUOL2y+YhfwVRljaH5222U8zWxYMov+ZsCoDGcuEFULY8++qguv/xy/fTTTzp06JDuuOMOPfjgg405NwAA8P/ztbG5dOxq9rXZVj7kAWgSsWazhmVaAjrWXc5XWOII8axQm3u1rb+BFH9TADQmnxudt2rVSmvXrlXPnj0lSUePHlVqaqr279+vU045pVEnGS1odA4ACNTmw5VasqvhUosLOyRpYMdkrmYDaHLBrMJJjDEpL8tKOV8jqXa5/F7NJrGDK4DAhbzRuc1mU9u2bT23k5OTlZSUpNLSUkIpAAAaUWGJQyt9LN3rwgc6AGHiboK+q6xK7++0q5JyvohQWOIIqO+XNc5MIAWg0fnV6Pzjjz9WWlqa57bL5dLKlSu1efNmz33XXHNN6GYHAEAL509zcxqbAwg3s8mk7NQEDc+U3zu7SezOFyouwwh4h0Q3ekgBaAo+l++ZzQ23nzKZTKqpqQl6UtGK8j0AgD9chqFZW474XApDzw8AkSSYcj5rnFl392pNKBKAYJ53SaxWAxASIS/fc7kC+6UGAAAC42tz8+RYk3IzLHyAABBRginnK3O6tKusStmp/F7zRShWRtHXC0A4+FW+BwAAmobLMLSzzOnT2Ms6cUUbQGQKppzv/Z12Dc+kjK8hwa6MchueaVFWanyIZgUAviGUAgAgwvj7AcMS33CJPQCEU49WCbo2W379bqusMbR4R5n6tnOqe1q8Miys4KnNn76DJ8JqWwDhRCgFAEAE8fcDBs3NATQXgZbzrTtYqXUHK+l1dByXYWhXWZWWFdmDOk9SjEnjerVWrA/9gwGgMRBKAQAQIVyGoRV7yv06ht2RADQnwZTzuXfma+krp0JVridJwzItBFIAwopQCgCACOFrY3OJ3ZEANG/ucr5lRf41QJda7sopl2FobfFRrSmuCPpcLe25AxC5AgqlSkpK9K9//Uvbt2/X7373O7Vp00YbNmxQhw4ddOqpp4Z6jgAAtAjlTt8+mF3YIUkDOya3yBUCAKJHj1YJSjCbNH+7LaDj3SunBqZX68L06P6dWFjiUP5uu+zV/gV4tfVtl9iiV5kBiDx+h1KbNm1STk6O0tLStHPnTt1xxx1q06aN3n33XRUVFenvf/97Y8wTAIColxLn2weELmzXDSBKZFrjZI0zB1WKtqa4Qht/rlTvtolqkxCrlDhTVIQuLsPQbrtT20qrtO5gZVDnYmUUgEjldyg1efJkjRkzRjNmzJDVavXcf8UVV+imm24K6eQAAGhJMiwNfzijsTmAaGI2mZTTOSXoHeTs1YZXWVtzD2FC1TeKlVEAIp3fodTXX3+tV199tc79p556qoqLi0MyKQAAWhr3FfHs1DhtOuQ44TgamwOINu7+UqFq3i01z6borIwC0BL5HUolJCTIZqtb9/3f//5X7dq1C8mkAABoSXy5Is4HDADRrEerBHVPiw9ZKOMWyU3R3SFUudPQYUe1vj3kCDqUS4wxKS/LqkzKvAE0E36HUtdcc42eeOIJLVy4UJJkMplUVFSkKVOmaMSIESGfIAAA0aywxHHSshVKLwC0FGaTSV2s8epiPfY7L5pXToWqPK+24ZkWZaXGh/ScANCYTIZh+LWFQ2lpqa6//nqtW7dOZWVl6tSpk4qLizVgwAB99NFHSklJaay5Nns2m01paWkqLS1VampquKcDAAgzl2Fo1pYjDa6QurtXawIpAC1OKMvZarPEmsLSGN1lGFpbfNSr/1UoROJKMAAtm6/5h98rpdLS0pSfn681a9Zo06ZNstvtOu+885STkxPUhAEAaElchqF1ByoavEpe5nRpt92pLlaufANoWWqvnMrfbZe92q/r6SdUuzF6UoxJvdokNOoqqsISR0h/BreB6Um6MD2ZixcAmiW/V0ohcKyUAgBI/pdtXNPFqp5tuPoNoGVrrFVGtYVyFVVjrvZidRSASNZoK6X+8pe/1Hu/yWRSYmKiunXrpkGDBikmJsbfUwMAEPUa6iFVn5Q4rn4DgNlk0sCOKWqXFNso/Zjcaq+i8iekaozm5bXRaxBANPE7lHr++ed18OBBHT16VK1bt5YkHTlyRMnJybJYLDpw4IBOO+00ffLJJ8rIyDjpuaZPn653331XW7duVVJSki688EL96U9/Uo8ePTxjKisrdf/992v+/PlyOBzKzc3VzJkz1aFDB8+YoqIi3X333frkk09ksVg0evRoTZ8+XbGx//vxPv30U02ePFlbtmxRRkaGHnnkEY0ZM8ZrPq+88oqeeeYZFRcX65xzztFLL72kCy64wK+5AABwIi7D0Io95X4dY40zK8MS10gzAoDm5/id+hoz/HE7WUiVFCuZZNLR6safByujAEQjs78HPPXUUzr//PO1bds2HTp0SIcOHdJ///tf9evXTy+++KKKioqUnp6uSZMmNXiu1atXa/z48friiy+Un58vp9OpoUOHqrz8f2/YJ02apA8//FCLFi3S6tWrtXfvXl133XWex2tqanTllVeqqqpKa9eu1d/+9jfNmTNHjz32mGfMjh07dOWVV2rw4MHauHGjJk6cqNtvv10ff/yxZ8yCBQs0efJkTZ06VRs2bNA555yj3NxcHThwwOe5AABwMkVlTr8/rOR0TuFKOADU4u431bNNggZ2TNHdvVrrxm6p6tsusdG/tzuk+mBXmRZsL9P87TZ9sKtMa4ob7hMYiL7tEnVjt1Td3as1gRSAqON3T6muXbvqnXfeUe/evb3u/+abbzRixAj93//9n9auXasRI0Zo3759fk3m4MGDat++vVavXq1BgwaptLRU7dq107x583T99ddLkrZu3aozzjhDBQUF6t+/v5YtW6arrrpKe/fu9axYmj17tqZMmaKDBw8qPj5eU6ZM0dKlS7V582bP9xo1apRKSkq0fPlySVK/fv10/vnn6+WXX5YkuVwuZWRkaMKECXrooYd8mktD6CkFAC1XYYlDy4rsqqzx7c8uV8QBIDD+9u2LVPwdANCc+Zp/+L1Sat++faqurq5zf3V1tYqLiyVJnTp1UlmZf/0yJKm0tFSS1KZNG0nS+vXr5XQ6vXb2O/3005WZmamCggJJUkFBgc466yyvErrc3FzZbDZt2bLFM6b27oC5ubmec1RVVWn9+vVeY8xms3JycjxjfJkLAAD1cfeR8jWQGtIpmSviABCgHq0SmnTlVKhYYk0amJ6ka7pYWRkFoMXwu6fU4MGDdeedd+r111/XueeeK+nYKqm7775bQ4YMkSR99913ys7O9uu8LpdLEydO1EUXXaQzzzxTklRcXKz4+Hi1atXKa2yHDh08AVhxcXGdnk7u2w2Nsdlsqqio0JEjR1RTU1PvmK1bt/o8l9ocDoccDofnts1ma+hpAABEGX/7SFnjzOrbPomSPQAIgru8r4v1WEPwSF85NTA9SRemJ/O7H0CL43co9cYbb+iWW25Rnz59FBd3rPFqdXW1LrvsMr3xxhuSJIvFomeffdav844fP16bN2/WmjVr/J1SxJo+fbqmTZsW7mkAAMJot92/PlL0kAKA0Grqxuj+oEQPQEvndyiVnp6u/Px8bd26Vf/9738lST169PDaMW/w4MF+nfOee+7RkiVL9Nlnn6lz585e36uqqkolJSVeK5T279+v9PR0z5ivvvrK63z79+/3POb+X/d9x49JTU1VUlKSYmJiFBMTU++Y48/R0Fxqe/jhhzV58mTPbZvN1uCOhACA6OEyDO0sc/o0NjHGpOGZFj6YAEAjcK+cOiZBF6Yna7fdqW2lVdpy2KEKH8urQ6Vvu0R1Tzu2iosLEQBaMr97Srmdfvrpuuaaa3TNNdd4BVL+MAxD99xzjxYvXqxVq1bVKflzr8ZauXKl577CwkIVFRVpwIABkqQBAwbou+++89olLz8/X6mpqerZs6dnzPHncI9xnyM+Pl59+vTxGuNyubRy5UrPGF/mUltCQoJSU1O9vgAALUNhiUOzthxRwf6KhgdL+mUWgRQANBV3SJXT2aIJZ7XRjd1SdU0XqwamJ8kaF/BHpAZZ48y6NtuqnM4WdbHGE0gBaPH8XiklSXv27NEHH3ygoqIiVVVVeT323HPP+Xye8ePHa968eXr//fdltVo9vZnS0tKUlJSktLQ0jR07VpMnT1abNm2UmpqqCRMmaMCAAZ7d7oYOHaqePXvqlltu0YwZM1RcXKxHHnlE48ePV0LCsTf3d911l15++WU9+OCDuu2227Rq1SotXLhQS5cu9cxl8uTJGj16tPr27asLLrhAL7zwgsrLy3Xrrbd65tTQXAAAkP7X2NxX1jjzcVfwAQBN6USrqEJR6meJNal320S1SYhVSpyJlVEAUIvfodTKlSt1zTXX6LTTTtPWrVt15plnaufOnTIMQ+edd55f55o1a5Yk6dJLL/W6/6233tKYMWMkSc8//7zMZrNGjBghh8Oh3NxczZw50zM2JiZGS5Ys0d13360BAwYoJSVFo0eP1hNPPOEZk52draVLl2rSpEl68cUX1blzZ73++uvKzc31jBk5cqQOHjyoxx57TMXFxerdu7eWL1/u1fy8obkAAOBvY3OJPlIAEEmCCakIoQDAPybDMPwqoL7gggs0fPhwTZs2TVarVd9++63at2+vX//61xo2bJjuvvvuxpprs2ez2ZSWlqbS0lJK+QAgCrkMQ+sOVGjV3qM+jafBLQA0Py7D8IRUSbGSSSYdrTYIoQDgOL7mH36vlPrhhx/09ttvHzs4NlYVFRWyWCx64okn9Mtf/pJQCgDQIhWWOPzacvzCDkka2JHtvwGgufFeSQUACIbfXfxSUlI8faQ6duyo7du3ex77+eefQzczAACaCXcPKX96jnSxcjUdAAAALZvfK6X69++vNWvW6IwzztAVV1yh+++/X999953effddGn4DAFqcQHpIWePMyrDENdKMAAAAgObB71Dqueeek91ulyRNmzZNdrtdCxYsUPfu3f3aeQ8AgObO3UPK312ZaGwOAAAA+BlK1dTUaM+ePTr77LMlHSvlmz17dqNMDACASOZvDymJxuYAAADA8fwKpWJiYjR06FD98MMPatWqVSNNCQCAyObuIeWPIZ2S1bd9EiukAAAAgP+f343OzzzzTP3f//1fY8wFAICIV+1yaXmR3a9jrHFmAikAAACgFr9DqSeffFIPPPCAlixZon379slms3l9AQAQrQpLHHpl8xFV1Bh+HUcPKQAAAKAuk2EYfr2zNpv/l2OZjnuDbRiGTCaTampqQje7KGOz2ZSWlqbS0lKlpqaGezoAAD8EUrJHDykAAAC0RL7mH37vvvfJJ58ENTEAAJobl2FoxZ5yv46hhxQAAABwcn6HUpdcckljzAMAgIjkMgytO1Dh9y57BFIAAADAyfndU0qSPv/8c91888268MIL9dNPP0mS/vGPf2jNmjUhnRwAAOFUWOLQrC1HtGrvUb+Oo4cUAAAA0DC/Q6l33nlHubm5SkpK0oYNG+RwOCRJpaWleuqpp0I+QQAAwsHdQ8qfFVLJsSZdm22lhxQAAADgg4B235s9e7b++te/Ki4uznP/RRddpA0bNoR0cgAAhEMgPaSSYkwa16s1gRQAAADgI79DqcLCQg0aNKjO/WlpaSopKQnFnAAACJtAekhJ0rBMi2LNAVXFAwAAAC2S343O09PT9eOPPyorK8vr/jVr1ui0004L1bwAAGhyhSUOrdhT7ndT85zOKayQAgAAAPzkdyh1xx136L777tObb74pk8mkvXv3qqCgQA888IAeffTRxpgjAACNzt1Dyh9DOiWzyx4AAAAQIL9DqYceekgul0uXXXaZjh49qkGDBikhIUEPPPCAJkyY0BhzBACgUQXSQ8oaZyaQAgAAAIJgMgzDCOTAqqoq/fjjj7Lb7erZs6csFkuo5xZ1bDab0tLSVFpaqtTU1HBPBwCg//WQWrX3qF/HscseAAAAUD9f8w+/V0r985//1HXXXafk5GT17NkzqEkCABBO9JACAAAAwsfvbYImTZqk9u3b66abbtJHH32kmpqaxpgXAACNyt1Dyp9AakinZN3dqzWBFAAAABACfodS+/bt0/z582UymXTDDTeoY8eOGj9+vNauXdsY8wMAIOSqXS4tL7L7dQw9pAAAAIDQCrinlCQdPXpUixcv1rx587RixQp17txZ27dvD+X8ogo9pQAg/ApLHFpeZFdFjX9//ughBQAAAPim0XpKHS85OVm5ubk6cuSIdu3apR9++CGY0wEA0KjcJXv+oIcUAAAA0DgCCqXcK6Tmzp2rlStXKiMjQzfeeKP+9a9/hXp+AAAEzWUY2lVWpWV+luwN6ZRMyR4AAADQSPwOpUaNGqUlS5YoOTlZN9xwgx599FENGDCgMeYGAEDQAtlhT6KHFAAAANDY/A6lYmJitHDhQuXm5iomJsbrsc2bN+vMM88M2eQAAAhGIOV6bjmdUwikAAAAgEbkdyg1d+5cr9tlZWV6++239frrr2v9+vWqqakJ2eQAAAiUyzC0Yk+538clx5qUm2GhhxQAAADQyMyBHvjZZ59p9OjR6tixo/785z9ryJAh+uKLL0I5NwAAAuIyDK07UOF3yV5SjEnjerUmkAIAAACagF8rpYqLizVnzhy98cYbstlsuuGGG+RwOPTee++pZ8+ejTVHAAB8FmgPKUkalmlRrDng6zUAAAAA/ODzO++rr75aPXr00KZNm/TCCy9o7969eumllxpzbgAA+MXdQyqQpubXZltZIQUAAAA0IZ9XSi1btkz33nuv7r77bnXv3r0x5wQAgN8C6SGVGGNSXpZVmdY4mpoDAAAATcznlVJr1qxRWVmZ+vTpo379+unll1/Wzz//3JhzAwDAJ4H2kBqeaVFWajyBFAAAABAGPodS/fv311//+lft27dPd955p+bPn69OnTrJ5XIpPz9fZWWBbbkNAEAwCkscmrXliFbtPerzMZTrAQAAAOFnMgzDCPTgwsJCvfHGG/rHP/6hkpISXX755frggw9COb+oYrPZlJaWptLSUqWmpoZ7OgDQ7Ll7SPljSKdk9W2fxOooAAAAoJH4mn8EtcVQjx49NGPGDO3Zs0dvv/12MKcCAMAvgfSQssaZCaQAAACACBGSfa9jYmKUl5fHKikAQJMpKnP63UMqp3MKgRQAAAAQIXzefQ8AgEhRWOLQsiK7z+OtcWbldE6hhxQAAAAQQQilAADNir99pOghBQAAAESmkJTvAQDQFPztI0UPKQAAACByEUoBAJoFl2Fo3YEKv/pI0UMKAAAAiFyU7wEAIl5hiUMr9pT7HEglxpg0PNNCDykAAAAgghFKAQAimr89pCTpl1kWZacSSAEAAACRjFAKABCRXIahXWVVfu2yJx3rI9XFGt9IswIAAAAQKoRSAICI42+53vHoIwUAAAA0D4RSAICIEki5nnRshVRO5xT6SAEAAADNBKEUACAiBFquJ0lDOiWrb/skVkgBAAAAzQihFAAg7IIp17PGmQmkAAAAgGaIUAoAEFaBluu50UMKAAAAaJ4IpQAAYVPtcml5AOV6Ej2kAAAAgOaOUAoAEBaFJQ4tL7Krosbw67jEGJPysqzKtMaxQgoAAABoxgilAABNLpiSveGZFmWlxod4RgAAAACaGqEUAKDJBLPDHuV6AAAAQHQhlAIANIlAd9ijXA8AAACITuZwfvPPPvtMV199tTp16iSTyaT33nvP63GTyVTv1zPPPOMZk5WVVefxp59+2us8mzZt0sUXX6zExERlZGRoxowZdeayaNEinX766UpMTNRZZ52ljz76yOtxwzD02GOPqWPHjkpKSlJOTo62bdsWuicDAKKYu1zP30BK+l+5HoEUAAAAEF3CGkqVl5frnHPO0SuvvFLv4/v27fP6evPNN2UymTRixAivcU888YTXuAkTJnges9lsGjp0qLp06aL169frmWee0eOPP67XXnvNM2bt2rW68cYbNXbsWH3zzTfKy8tTXl6eNm/e7BkzY8YM/eUvf9Hs2bP15ZdfKiUlRbm5uaqsrAzxswIA0cNlGNphcwRUrpcca9K12VbK9QAAAIAoZTIMw79tjxqJyWTS4sWLlZeXd8IxeXl5Kisr08qVKz33ZWVlaeLEiZo4cWK9x8yaNUt/+MMfVFxcrPj4Y41xH3roIb333nvaunWrJGnkyJEqLy/XkiVLPMf1799fvXv31uzZs2UYhjp16qT7779fDzzwgCSptLRUHTp00Jw5czRq1Ciffkabzaa0tDSVlpYqNTXVp2MAoLkKtFxPkpJiTBp/ZmvFmsN67QQAAABAAHzNP5rNu/39+/dr6dKlGjt2bJ3Hnn76aZ1yyik699xz9cwzz6i6utrzWEFBgQYNGuQJpCQpNzdXhYWFOnLkiGdMTk6O1zlzc3NVUFAgSdqxY4eKi4u9xqSlpalfv36eMfVxOByy2WxeXwDQEgRTridJwzItBFIAAABAlGs2jc7/9re/yWq16rrrrvO6/95779V5552nNm3aaO3atXr44Ye1b98+Pffcc5Kk4uJiZWdnex3ToUMHz2OtW7dWcXGx577jxxQXF3vGHX9cfWPqM336dE2bNi2AnxYAmqdgdteT2GEPAAAAaEmaTSj15ptv6te//rUSExO97p88ebLn/5999tmKj4/XnXfeqenTpyshIbwfah5++GGv+dlsNmVkZIRxRgDQeIIp12OHPQAAAKDlaRa1EZ9//rkKCwt1++23Nzi2X79+qq6u1s6dOyVJ6enp2r9/v9cY9+309PSTjjn+8eOPq29MfRISEpSamur1BQDRKNhyPXbYAwAAAFqeZhFKvfHGG+rTp4/OOeecBsdu3LhRZrNZ7du3lyQNGDBAn332mZxOp2dMfn6+evToodatW3vGHN883T1mwIABkqTs7Gylp6d7jbHZbPryyy89YwCgpap2ubQ8iHI9dtgDAAAAWqawlu/Z7Xb9+OOPnts7duzQxo0b1aZNG2VmZko6Fv4sWrRIzz77bJ3jCwoK9OWXX2rw4MGyWq0qKCjQpEmTdPPNN3sCp5tuuknTpk3T2LFjNWXKFG3evFkvvviinn/+ec957rvvPl1yySV69tlndeWVV2r+/Plat26dXnvtNUnHdgacOHGinnzySXXv3l3Z2dl69NFH1alTp5PuFggA0a6wxKHlRXZV1Pi3kSvlegAAAABMhmH490kihD799FMNHjy4zv2jR4/WnDlzJEmvvfaaJk6cqH379iktLc1r3IYNGzRu3Dht3bpVDodD2dnZuuWWWzR58mSvflKbNm3S+PHj9fXXX6tt27aaMGGCpkyZ4nWuRYsW6ZFHHtHOnTvVvXt3zZgxQ1dccYXnccMwNHXqVL322msqKSnRwIEDNXPmTP3iF7/w+ef1dUtEAGgO3CV7gWB1FAAAABC9fM0/whpKtTSEUgCigXuHvfd32lXp5wopdtcDAAAAop+v+Uez2X0PABB+ge6wR7keAAAAgNoIpQAAPgmmXM+9ux4AAAAAuBFKAQBOyl2utyyAHfaSY03KzbBQrgcAAACgDkIpAMAJBVquJ0lJMSaN69VasWZzI8wMAAAAQHNHKAUAqFcw5XqSNCzTQiAFAAAA4IQIpQAAdVS7XFoeQLmexA57AAAAAHxDKAUA8FJY4tDyIrsqagy/jmOHPQAAAAD+IJQCAHiwwx4AAACApkIoBQAIaoc9yvUAAAAABIJQCgBauEB32KNcDwAAAEAwCKUAoAWjXA8AAABAuBBKAUALFEy5XnKsSbkZFsr1AAAAAASFUAoAWphAy/UkKSnGpHG9WivWbG6EmQEAAABoSQilAKAFcBmGdtud2lZapXUHKwM+z7BMC4EUAAAAgJAglAKAKBfMyig3dtgDAAAAEGqEUgAQxYJpZC6xwx4AAACAxkMoBQBRKJhG5sdjhz0AAAAAjYVQCgCiDOV6AAAAAJoDQikAiBIuw9Da4qNaU1wR8Dko1wMAAADQVAilACAKFJY4lL/bLnu1EdR5KNcDAAAA0FQIpQCgmQu2mblEuR4AAACApkcoBQDNVCiamfdtl6juafHKsFCuBwAAAKBpEUoBQDMUbDNzVkYBAAAACDdCKQBoJlyGod12p7aVVmndwcqAzkEjcwAAAACRglAKAJqBYFdGudHIHAAAAECkIJQCgAhHI3MAAAAA0YhQCgAiVCgamUvSwPQkXZieTLkeAAAAgIhCKAUAESgU5XqsjgIAAAAQyQilACDCBFuuRzNzAAAAAM0BoRQARJBql0vLgyzXo5k5AAAAgOaAUAoAIkRhiUPLi+yqqDECOp5yPQAAAADNCaEUAESAYEr2+rZLVPe0eGVYKNcDAAAA0HwQSgFAGAWzwx4rowAAAAA0Z4RSABAmge6wRyNzAAAAANGAUAoAwiCYcj0amQMAAACIBoRSANCEginXS441KTfDQrkeAAAAgKhAKAUATSTQcj1JSooxaVyv1oo1mxthZgAAAADQ9AilAKAJBFOuJ0nDMi0EUgAAAACiCqEUADSyapdLywMo15PYYQ8AAABA9CKUAoBGVFji0PIiuypqDL+OY4c9AAAAANGOUAoAGgk77AEAAADAiRFKAUCIBbPDHuV6AAAAAFoKQikACKFAd9ijXA8AAABAS0MoBQAhQrkeAAAAAPiOUAoAghRMuV5yrEm5GRbK9QAAAAC0OIRSABCEQMv1JCkpxqRxvVor1mxuhJkBAAAAQGQjlAKAAAVTridJwzItBFIAAAAAWixCKQDwUzDlehI77AEAAACARCgFAH4JplyPHfYAAAAA4H8IpQDAR8GW67HDHgAAAAD8D6EUADSAcj0AAAAACD1CKQA4Ccr1AAAAAKBxEEoBQD1chqG1xUe1prgi4HNQrgcAAAAAJxbWvcg/++wzXX311erUqZNMJpPee+89r8fHjBkjk8nk9TVs2DCvMYcPH9avf/1rpaamqlWrVho7dqzsdu8Sm02bNuniiy9WYmKiMjIyNGPGjDpzWbRokU4//XQlJibqrLPO0kcffeT1uGEYeuyxx9SxY0clJSUpJydH27ZtC80TASCiFJY4NHPz4YADKWucWddmWynXAwAAAICTCGsoVV5ernPOOUevvPLKCccMGzZM+/bt83y9/fbbXo//+te/1pYtW5Sfn68lS5bos88+029/+1vP4zabTUOHDlWXLl20fv16PfPMM3r88cf12muvecasXbtWN954o8aOHatvvvlGeXl5ysvL0+bNmz1jZsyYob/85S+aPXu2vvzyS6WkpCg3N1eVlZUhfEYAhJu7mbm92vD72MQYk0Z1TdXdvVoTSAEAAABAA0yGYfj/yasRmEwmLV68WHl5eZ77xowZo5KSkjorqNx++OEH9ezZU19//bX69u0rSVq+fLmuuOIK7dmzR506ddKsWbP0hz/8QcXFxYqPP1ZG89BDD+m9997T1q1bJUkjR45UeXm5lixZ4jl3//791bt3b82ePVuGYahTp066//779cADD0iSSktL1aFDB82ZM0ejRo3y6We02WxKS0tTaWmpUlNT/X2KADQidzPz93faVVkT2K9FVkcBAAAAgO/5R1hXSvni008/Vfv27dWjRw/dfffdOnTokOexgoICtWrVyhNISVJOTo7MZrO+/PJLz5hBgwZ5AilJys3NVWFhoY4cOeIZk5OT4/V9c3NzVVBQIEnasWOHiouLvcakpaWpX79+njEAmq/CEodmbTmiBdvLAgqkKNcDAAAAAP9FdKPzYcOG6brrrlN2dra2b9+u3//+9xo+fLgKCgoUExOj4uJitW/f3uuY2NhYtWnTRsXFxZKk4uJiZWdne43p0KGD57HWrVuruLjYc9/xY44/x/HH1TemPg6HQw6Hw3PbZrP58+MDaALucr1AsLseAAAAAAQuokOp48vizjrrLJ199tnq2rWrPv30U1122WVhnJlvpk+frmnTpoV7GgDq4S7XW1Zkb3jwCbC7HgAAAAAELuLL94532mmnqW3btvrxxx8lSenp6Tpw4IDXmOrqah0+fFjp6emeMfv37/ca477d0JjjHz/+uPrG1Ofhhx9WaWmp52v37t1+/bwAGgflegAAAAAQfs0qlNqzZ48OHTqkjh07SpIGDBigkpISrV+/3jNm1apVcrlc6tevn2fMZ599JqfT6RmTn5+vHj16qHXr1p4xK1eu9Ppe+fn5GjBggCQpOztb6enpXmNsNpu+/PJLz5j6JCQkKDU11esLQHi5y/XKnK6Ajh+YnsTuegAAAAAQAmENpex2uzZu3KiNGzdKOtZQfOPGjSoqKpLdbtfvfvc7ffHFF9q5c6dWrlypX/7yl+rWrZtyc3MlSWeccYaGDRumO+64Q1999ZX+85//6J577tGoUaPUqVMnSdJNN92k+Ph4jR07Vlu2bNGCBQv04osvavLkyZ553HfffVq+fLmeffZZbd26VY8//rjWrVune+65R9KxnQEnTpyoJ598Uh988IG+++47/eY3v1GnTp28dgsEELlchqEdNkfA5Xru1VEDO6bQPwoAAAAAQsBkGEZge5+HwKeffqrBgwfXuX/06NGaNWuW8vLy9M0336ikpESdOnXS0KFD9cc//tGr4fjhw4d1zz336MMPP5TZbNaIESP0l7/8RRaLxTNm06ZNGj9+vL7++mu1bdtWEyZM0JQpU7y+56JFi/TII49o586d6t69u2bMmKErrrjC87hhGJo6dapee+01lZSUaODAgZo5c6Z+8Ytf+Pzz+rolIoDQKixxaMWe8oBWR9HMHAAAAAD842v+EdZQqqUhlAKaXjC760midxQAAAAA+MnX/COid98DgGBUu1xaHkS5Xk7nFAIpAAAAAGgkhFIAolJhiUPLi+yq8HN3Pcr1AAAAAKBpEEoBiDrBlOwNz7QoKzU+xDMCAAAAANRGKAUgargMQ7vKqgLaYY9yPQAAAABoWoRSAKJCoDvsUa4HAAAAAOFBKAWg2aNcDwAAAACaH0IpAM1WMOV6ybEm5WZYKNcDAAAAgDAhlALQLAVaridJSTEmjevVWrFmcyPMDAAAAADgC0IpAM1OMOV6kjQs00IgBQAAAABhRigFoFmpdrm0PIByPYkd9gAAAAAgkhBKAWg2CkscWl5kV0WN4ddx7LAHAAAAAJGHUApAs8AOewAAAAAQXQilAES0YHbYo1wPAAAAACIXoRSAiBXoDnuU6wEAAABA5COUAhBRXIah3XantpVWad3ByoDOQbkeAAAAAEQ+QikAESPQlVFuybEm5WZYKNcDAAAAgGaAUApARAimkbkkJcWYNK5Xa8WazSGcFQAAAACgsRBKAQirYBqZH29YpoVACgAAAACaEUIpAGETbLmexA57AAAAANBcEUoBaFKhaGQuscMeAAAAADR3hFIAmkwoVka5scMeAAAAADRvhFIAGp3LMLS2+KjWFFcEfS7K9QAAAAAgOhBKAWhUhSUO5e+2y15tBHWevu0S1T0tXhkWyvUAAAAAIBoQSgFoNIUlDi3eURbUOVgZBQAAAADRiVAKQMi5DEO7yqq0rMge8DloZA4AAAAA0Y1QCkBIhaqZOY3MAQAAACC6EUoBCJrLMLTb7tS20iqtO1gZ1Lko1wMAAACAloFQCkBQQrUyikbmAAAAANCyEEoB8BsrowAAAAAAwSKUAuCXUK2MkqSB6Um6MD2ZlVEAAAAA0AIRSgHwicswtLb4qNYUVwR9LlZHAQAAAAAIpQA0qLDEofzddtmrjaDOkxhjUl6WVZlW+kYBAAAAQEtHKAWgXqHsG+U2PNOirNT4kJwLAAAAANC8EUoBqCOUfaMkyvUAAAAAAHURSgHwUlji0OIdZSE5V992ieqeFq8MC+V6AAAAAABvhFIAJB0r19tVVqVlRfagz8XKKAAAAABAQwilAISsXI+VUQAAAAAAXxFKAS2YyzC0tvio1hRXBHUeVkYBAAAAAPxFKAW0IO4d9cqdhg47qrXx50rZq42gzjkwPUkXpiezMgoAAAAA4BdCKaCFYEc9AAAAAEAkIZQCoph7ZdS20iqtO1gZknPSNwoAAAAAEAqEUkCUYmUUAAAAACCSEUoBUaQxVkYlxpiUl2VVppWVUQAAAACA0CGUAqJEqFdGuQ3PtCgrNT6k5wQAAAAAgFAKaMYaY2WUG+V6AAAAAIDGRCgFNDPHB1FbDjtUUWOE/HsMTE/ShenJlOsBAAAAABoNoRTQjDRWiZ4bq6MAAAAAAE2FUAqIcI1ZomeJNal320S1SYhVSpxJGRaamQMAAAAAmgahFBDBGmtlVN92ieqeFk8IBQAAAAAIG0IpIMLQvBwAAAAA0BIQSgFh5g6hyp2GDjuq9e0hByujAAAAAABRj1AKCCMalwMAAAAAWipCKSAMXIahtcVHtaa4olHOz8ooAAAAAECkI5QCmlhhiUP5u+2yVxshPzcrowAAAAAAzYU5nN/8s88+09VXX61OnTrJZDLpvffe8zzmdDo1ZcoUnXXWWUpJSVGnTp30m9/8Rnv37vU6R1ZWlkwmk9fX008/7TVm06ZNuvjii5WYmKiMjAzNmDGjzlwWLVqk008/XYmJiTrrrLP00UcfeT1uGIYee+wxdezYUUlJScrJydG2bdtC92QgqrkMQ7vKqrRij12Ld5SFNJBKijGpb7tE3dgtVXf3ak0gBQAAAABoFsIaSpWXl+ucc87RK6+8Uuexo0ePasOGDXr00Ue1YcMGvfvuuyosLNQ111xTZ+wTTzyhffv2eb4mTJjgecxms2no0KHq0qWL1q9fr2eeeUaPP/64XnvtNc+YtWvX6sYbb9TYsWP1zTffKC8vT3l5edq8ebNnzIwZM/SXv/xFs2fP1pdffqmUlBTl5uaqsjK0u6Mh+hSWODRryxG9/aMtpLvpuYOoCWe1UU5ni7pY4ynVAwAAAAA0GybDMEJfQxQAk8mkxYsXKy8v74Rjvv76a11wwQXatWuXMjMzJR1bKTVx4kRNnDix3mNmzZqlP/zhDyouLlZ8fLwk6aGHHtJ7772nrVu3SpJGjhyp8vJyLVmyxHNc//791bt3b82ePVuGYahTp066//779cADD0iSSktL1aFDB82ZM0ejRo3y6We02WxKS0tTaWmpUlNTfToGzZN7R71tpVUhDaIkSvQAAAAAAJHN1/wjrCul/FVaWiqTyaRWrVp53f/000/rlFNO0bnnnqtnnnlG1dXVnscKCgo0aNAgTyAlSbm5uSosLNSRI0c8Y3JycrzOmZubq4KCAknSjh07VFxc7DUmLS1N/fr184ypj8PhkM1m8/pC9Dq+RO+l7w432sooSvQAAAAAANGg2TQ6r6ys1JQpU3TjjTd6pWz33nuvzjvvPLVp00Zr167Vww8/rH379um5556TJBUXFys7O9vrXB06dPA81rp1axUXF3vuO35McXGxZ9zxx9U3pj7Tp0/XtGnTAvyJ0ZwUlji0Yk+5ypyukJ+blVEAAAAAgGjULEIpp9OpG264QYZhaNasWV6PTZ482fP/zz77bMXHx+vOO+/U9OnTlZAQ3g/xDz/8sNf8bDabMjIywjgjhFJjlehZYk3q3TZRbRJilRJnUoYljl5RAAAAAICoE/GhlDuQ2rVrl1atWtVgL6Z+/fqpurpaO3fuVI8ePZSenq79+/d7jXHfTk9P9/xvfWOOf9x9X8eOHb3G9O7d+4RzSUhICHswhtBxh1DlTkOHHdX69pAj5CujBqYn6cL0ZEIoAAAAAEDUi+ieUu5Aatu2bVqxYoVOOeWUBo/ZuHGjzGaz2rdvL0kaMGCAPvvsMzmdTs+Y/Px89ejRQ61bt/aMWblypdd58vPzNWDAAElSdna20tPTvcbYbDZ9+eWXnjGIPu4eUd8fdmjNvnLPDnof7CrTmuKKkAZS1jizrs22amDHFAIpAAAAAECLENaVUna7XT/++KPn9o4dO7Rx40a1adNGHTt21PXXX68NGzZoyZIlqqmp8fRvatOmjeLj41VQUKAvv/xSgwcPltVqVUFBgSZNmqSbb77ZEzjddNNNmjZtmsaOHaspU6Zo8+bNevHFF/X88897vu99992nSy65RM8++6yuvPJKzZ8/X+vWrdNrr70m6djOgBMnTtSTTz6p7t27Kzs7W48++qg6dep00t0C0bw0xUqo2vq2S1T3tHhK9AAAAAAALY7JMAwjXN/8008/1eDBg+vcP3r0aD3++ON1GpS7ffLJJ7r00ku1YcMGjRs3Tlu3bpXD4VB2drZuueUWTZ482atsbtOmTRo/fry+/vprtW3bVhMmTNCUKVO8zrlo0SI98sgj2rlzp7p3764ZM2boiiuu8DxuGIamTp2q1157TSUlJRo4cKBmzpypX/ziFz7/vL5uiYimc3xfqC2HHaqoaZp/DjQvBwAAAABEK1/zj7CGUi0NoVT4hWM11PFYGQUAAAAAiHa+5h8R3+gcCEa4Qyg3VkYBAAAAAOCNUApRJVJCKElKijGpV5sEVkYBAAAAAFAPQik0e+HqC3UilOgBAAAAANAwQik0O5G0Gup4lOgBAAAAAOA7QilEvEgNoSyxJvVum6g2CbFKiTOxMgoAAAAAAD8QSiEiRVpJnkQIBQAAAABAKBFKISyOX/2UEmfSqSmx+qm8OqJWQxFCAQAAAADQeAilELCTBUu1byfFSiaZdLS6/tDJJCn8a6HYMQ8AAAAAgKZCKAWfNdTbqXaw5E/QFK5AitVQAAAAAACEB6EUfFJY4tCKPeUnLamrHSxFwsqn2gihAAAAAACIDIRSaFBhiUOLd5SFexoBIYQCAAAAACAyEUrhpFyGoRV7ysM9Db/QFwoAAAAAgMhHKIWT2m13hn0XvIawGgoAAAAAgOaHUAonVe6MvM5QhFAAAAAAADR/hFI4qZS4yAh7KMkDAAAAACC6EErhpDIscbLGmRu9hM8k7936WA0FAAAAAEB0I5TCSZlNJuV0TvFp973awVLt28erHTqdmhKrn8qrVe40CKEAAAAAAGgBCKXQoB6tEnRttrRiT7nXiqmGgqXjbyfFSiaZdLT6xKFTF2t8U/9oAAAAAAAgTAil4JMerY71c9ptd550NVPtYImgCQAAAAAA1IdQCj4zm0yETAAAAAAAICTM4Z4AAAAAAAAAWh5CKQAAAAAAADQ5QikAAAAAAAA0OUIpAAAAAAAANDlCKQAAAAAAADQ5QikAAAAAAAA0OUIpAAAAAAAANDlCKQAAAAAAADQ5QikAAAAAAAA0OUIpAAAAAAAANDlCKQAAAAAAADQ5QikAAAAAAAA0OUIpAAAAAAAANDlCKQAAAAAAADS52HBPoCUxDEOSZLPZwjwTAAAAAACAxuHOPdw5yIkQSjWhsrIySVJGRkaYZwIAAAAAANC4ysrKlJaWdsLHTUZDsRVCxuVyae/evbJarTKZTOGejofNZlNGRoZ2796t1NTUcE8HCAqvZ0QTXs+IJryeEU14PSNa8FpGYzEMQ2VlZerUqZPM5hN3jmKlVBMym83q3LlzuKdxQqmpqfwiQtTg9YxowusZ0YTXM6IJr2dEC17LaAwnWyHlRqNzAAAAAAAANDlCKQAAAAAAADQ5QikoISFBU6dOVUJCQrinAgSN1zOiCa9nRBNez4gmvJ4RLXgtI9xodA4AAAAAAIAmx0opAAAAAAAANDlCKQAAAAAAADQ5QikAAAAAAAA0OUIpAAAAAAAANDlCKfjE5XKFewoAgFr43QwAABoT7zXQ2AilcFKHDx+WJJnNvFTQvNXeaJSNR9Gc/fzzz5KO/W6uqakJ82yA4JSXl6uqqkpHjhyRxAcgAIgU27dv18svv6yDBw+GeyqIYiQNOKHNmzfr8ssv1+uvvx7uqQBBKSws1NSpUzVmzBi9/vrr2rp1q0wmEx980Cz997//1Wmnnabf/va3kqSYmBiCKTRb33//vW644QZdeumlys3N1RdffMGFMDRbP/74o5566imNHj1ar7/+unbu3BnuKQEB27Rpk/r166ddu3Z5Lobx3hmNgb/6qNf333+viy++WJdeeqkuu+yycE8HCNj333+vfv366fvvv9e2bdv0+uuv6/LLL9fKlStlNptZMYVm5/vvv1dSUpK+++473XnnnZKOBVO8UURz8/3332vgwIH6xS9+oeuuu05ZWVmaOnWqKisr+d2MZmfz5s268MIL9e2332rbtm167bXX9Kc//Unl5eXhnhrgt3379um6667T6NGj9eyzz+qMM86QJDkcjjDPDNGIUAp1OJ1OPfXUUxo5cqSeffZZZWVlaf369Xr33Xd18OBBVVZWhnuKgE9qamo0ffp0XXXVVfrXv/6l//znP5o9e7Zyc3OVm5urpUuXsmIKzU5CQoJatWqlvLw8FRQU6K677pJ0rJTPbreHeXaAbyorK/XII49o1KhRev755/XAAw9o2LBhateunWJiYnTo0KFwTxHw2e7duzVy5EiNHTtWCxYs0Nq1azVmzBj9+9//VmlpabinB/ht06ZN6tChg5599lm5XC7de++9uuqqq3TJJZfoH//4B58HEVKEUqijpqZG//3vfzV06FBJ0uWXX67bbrtNo0ePVt++ffXcc8/pwIEDYZ4l0DCXy6Xdu3crIyPDc1/v3r01ffp0/fa3v9X1119PqQianbPOOkt9+vTR7bffrltvvVUFBQW6//77ddttt2nu3LlyOp3hniLQoKqqKm3fvl29evXy3Ld9+3Z9/vnnOv/883X++edrzpw5kugBiMhmGIY++eQT/eIXv9Bdd93ludA1duxYScdWBALNzaFDhxQbGytJuvTSS7Vt2zadc8456tevn0aPHq2nn35aEr+fERqx4Z4AIo/JZFKrVq1kMpn0yCOPKDY2Vm+//baysrL05JNP6u2331bHjh116623yuVy8YEeESsuLk5nnnmmVq9erSNHjqh169aSpHbt2unhhx/WgQMH9Mc//lFvv/22UlNTwzxbwDdt2rTRli1btHv3bt15552yWCx6+OGHdfjwYU2aNElxcXGqqalRTExMuKcKnJDValWvXr306quvKj09XV988YVmzpypmTNnql27dvr22281duxYde3aVRdffHG4pwuckMlkUtu2bTVs2DB16dJF0rEP6k6nUw6HQyUlJeGdIBCANm3a6KuvvtLf//53tWvXTrNmzVL79u0lSRdccIFGjx6tyy+/XBdddFGYZ4poQJoAL4ZhKCEhQVarVU8++aT27t2rW265RT179lRycrKeeuopnX/++XrppZcksSsfIt+gQYNUUVGht956S2VlZZ77MzIydPXVV2vjxo0srUez4XQ6FR8fr/T0dNntdiUnJ2vlypVyOp3q1q2bZ2MKAilEOpPJpNtvv11nnHGG/vnPf+q9997T888/r9GjR+uKK67Q/fffrzPOOEMrV64M91SBE3JvMnHFFVd4evwZhiGTySSLxaL09HTFx8d7xv/973/Xf//737DMFWjI8e0shg4dqry8PD3++OP64YcflJKSopqaGrlcLt1yyy3q3bu3vvrqqzDOFtGElVLQ0aNHlZiYqKqqKiUmJkqSnn/+eeXm5mrOnDk699xzJf3vj2xubq5++OEHORwOJSQkhHPqgJedO3cqPz9fZrNZnTt3Vm5urm644QZ9/vnnevX/a+/uw2u+7z+OP8/JnciNVCIRmS7mplSdLISZDJdcSKbmaq0kGouaXkOnFqqx2RBEVSpWsRtKW+21lvXaXMtK6ZDiiupWN71EEHRKYxFZQiUhac45398frpxfz6jqup5z8s3r8efnfM+53t/rel3f5LzP52b9eoKDg0lPT6djx44ADBw4kPbt27s1q0R8xWfz3LVrV0aPHk1AQAAAiYmJnD17lhdeeIH9+/fz5ptvUlpayrPPPou/vz8FBQVerl7E3WfzHBcXR1paGikpKaSkpFBTU8P3vvc94uLigJv/b9jtdsLDw4mNjfVy5SK3unr1KhEREfj5+WG3213LnOBmw7XFZw9U+eUvf8natWs5fPiwx+sVuZOWPFutVtcqGKvVyvjx4ykvL+fkyZN8+OGH2Gw24GbzKjQ01LUCQeSrUlOqjTt+/Dhz5szBbrfzr3/9izlz5pCWlkZ8fDzLly/nqaee4qWXXiIlJYWePXsSGBjIu+++S4cOHbSGWHxKaWkpI0aMoGfPnlRXV1NVVcUjjzxCYWEha9eu5fHHH+d3v/sdp0+fZtasWXTo0IFXXnkFq9VKTEyMt8sXcXO7PGdkZJCbm0tcXByhoaH8+Mc/Jj4+nm3bttG/f39sNhtWq5XU1FRvly/i5nZ5njhxInl5ecTGxhIZGUmfPn0oLi5mwIABREREsHLlSi5evOja31LEV5w8eZIHH3yQyZMns3TpUvz9/W+7nUVjYyM1NTUYhsHKlStZvXo1JSUl9OzZ00uVi9zqP/NstVpdjdYJEybQ1NREXl4eQ4cO5dVXXyU0NJS9e/dy7tw5hg8f7u3yxSQshjoLbdaZM2dITk4mMzOT5ORkysrKWLJkCQ8//DALFixgwIABvP322zz55JM0NjZy3333ER4eTnFxMfv27XN1y0W8rb6+ntGjR5OUlERhYSGXLl3igw8+IDMzk8TERF5//XWio6NZunQpu3fvpqSkhP79+3Px4kXeeust12xAEV9wpzwnJSWxadMmOnXqxOzZs5k6dSoDBw50zWTVPn/ia+6U50GDBvGb3/yG7t27s3z5coqKijh//jwPPPAAp06dYtu2bXo+i0/5+OOPGTduHA0NDQQFBTFhwgQWLVoEcMvz1+l0Mnz4cK5cucK5c+fYt28fSUlJ3ipd5BZ3yvOnn37qWnpaUlLCxo0b+fOf/8y9996Lv7+/22oaka9KTak2LDs7m6qqKjZv3uwamzp1Klu2bGHMmDEsXrwYm81GU1MT+fn51NTUEBwczJQpU+jdu7cXKxdx19jYSHJyMjk5OaSnp7vGT58+TXJyMoMHD+bNN98E4PLlyxw5coSwsDC++c1v8o1vfMNbZYvc1pfJs4iv+6I8DxkyhKKiIgDeeustjh8/TocOHRg9ejTdunXzVtkitzAMg+eee459+/aRnZ3NgQMH+OMf/8ikSZNcX+Q/e8iE3W5n+PDhnDx5kr179+rHXPEpd5PnzzamAM6ePUtYWBgBAQGurTBE/he0fK8Nu3jxomvZUl1dHWFhYfTo0YNhw4ZRVlbGG2+8gc1mIygoiIULF3q5WpHP53A4qKqqory83DXW3NxMr1692LNnD0OGDGHJkiUsXryY6Oho0tLSvFityJ3dTZ6XLVum57K0CneT59zcXHJzcxkzZgxjxozxYrUin89isZCVlUVMTAyjRo0iISEBgM2bN2MYBosXL8bPz881Y8rf35/HH3+coUOH0qNHDy9XL+LubvIcGBjotmda9+7d3fZME/lf0Rz/Nqxr165s3bqVhoYGwsLCuHTpEgUFBTz99NNkZ2fz61//moqKCrf3aGKd+KKQkBDmzp3Lhg0b2LZtGwABAQE0Nzdjs9n4xS9+wY4dO6itrXU7WUTEF91Nnrdv305tba2eyeLz7ibPO3fupKamxvV8Vq7FV3Xu3JkpU6YAEB0dzfTp00lPT2fLli0sWbIEuLm5+datW4GbKxDUkBJfdTd59vf3p6ioCKfTqYaUfG00U6oNy87O5u9//zuRkZGMGDGC/fv3k5mZyciRI0lMTCQvL4/z58+7LW/Sw0h8QWVlJR9//DFXrlxh5MiR+Pn5MX78eN577z3y8/MJDAx0O6ksKiqKa9eu0a5dO+23Iz7nq+RZz2TxNf9tnoODg13PZ+VafMXt8gy4vqDHxsbyk5/8BIAtW7ZgGAaffPIJa9asoaKigi5dunizfBE3yrP4KjWl2ojy8nI2bdpERUUFCQkJjB49GpvNxttvv81vf/tbnE4nkydPJjMzE4ALFy7Qvn17OnTo4OXKRdwdO3aMcePGERQURFVVFZ07dyY3N5cf/vCH5OTksGTJEn71q19RW1tLRkYGzc3N/POf/yQ6OhqHw+Ht8kXcKM9iJsqzmMl/5jk2NpZFixaRmppKx44dXTP7unTpwvTp0zEMg6VLlxIREcH777+vL/DiU5Rn8WXa6LwNOHHiBMnJyYwaNYrIyEi2b99OZGQkM2bMYPr06cCtJ4bMnz+fv/3tb+zatYuoqChvlS7iprq6mmHDhjF+/HimTZtGu3btmDt3LkePHiUzM5P58+dz6tQp1q1bx8aNG+nbty/BwcGUl5dTXFzMt7/9bW/fgoiL8ixmojyLmXxeno8dO8bEiRP56U9/SqdOnVwnnwJkZWVRVFTEwYMHuf/++718ByL/T3kWn2eIqdXV1RmpqalGTk6Oa6yiosKIjIw0YmJijGXLlrldv3//fuPJJ580wsLCjKNHj3q4WpE7KysrM+Lj441Dhw65jc+fP9/o27evsWrVKsPpdBr19fXGwYMHjWXLlhnr1q0zzpw546WKRT6f8ixmojyLmdwpz/369TPy8/ONhoYG1/jGjRuNiIgI48iRI54uVeQLKc/i67R8z+SsViu1tbWuXyCvX79OXFwcKSkp1NbWsmPHDgYMGMD3v/991/V2u52DBw/St29fL1Yucqvm5mbsdjvXr18H4MaNGwQHB/Pss89y48YN1q5dy6hRo7DZbAwePJjBgwd7uWKRz6c8i5koz2ImX5Tn3//+96SmpmKz2QAYO3YsKSkpdOvWzZtli9yW8iy+Tsv3TMwwDKqrq0lMTGTOnDnMmzcPgIqKClJTU5k/fz4FBQUMGjSIDRs2uN7X2NhIu3btvFW2yB0NGjSI0NBQiouLAWhqaiIoKAiAgQMH0qNHDzZv3uzNEkXumvIsZqI8i5ncbZ4dDodrw2gRX6U8iy/TMVQm1LJZqMViITo6mgULFpCTk8O0adNYuHAhffr0ITk5maysLBYuXMju3bupqanBbrcDqCElPqOhoYG6ujquXbvmGlu/fj1lZWU8+uijAAQFBbmyO2zYMBoaGrxSq8gXUZ7FTJRnMZOvkmd9gRdfozxLa6OmlMmcPn2a559/nsrKStfYzJkzefnllyktLeXQoUMsXLiQF154AYBLly5xzz330LFjR/z9tZpTfMeJEycYP348w4cPp0+fPrz22msA9OnThzVr1rBr1y4mTJhAc3Oza5P+y5cvExISgt1uR5NAxZcoz2ImyrOYifIsZqI8S2ukLoSJnD17lu9+97tcuXKFmpoa5s6dS1RUFFarlSlTppCeno7FYnFN1QQoLy+ne/furimcLScuiHjTiRMnGDZsGFlZWSQlJXH48GGmTp3K/fffT2JiIuPGjSMkJIQnnngCm81G7969CQwMZPv27bz33ntqsIpPUZ7FTJRnMRPlWcxEeZbWSntKmURDQwOzZ8/G6XQycOBAZs2axbx588jJySEqKgrA7ZjPU6dOsX79el588UUOHDhAv379vFm+iEttbS2TJk2id+/erFmzxjU+YsQI+vXrR2FhoWusrq6OvLw8amtradeuHTNnztSxteJTlGcxE+VZzER5FjNRnqU1UzvUJKxWKwMGDCAyMpL09HSioqLIyMgAcDWmWhpSdXV17Nq1i6NHj7J//341pMSnNDc3c/XqVR555BEAnE4nVquVbt26UVtbC9xssBqGQVhYGCtXrnS7TsSXKM9iJsqzmInyLGaiPEtrpqaUSQQHBzNlyhRCQkIAmDhxIoZhMGnSJAzD4Oc//zmRkZE4HA5u3LjBzJkzmTx5Mvfcc4+XKxdxFxMTwx/+8Ad69uwJ3Ny432q1EhcXx/nz54Gbm/hbLBauXbtGeHi4a0zE1yjPYibKs5iJ8ixmojxLa6amlIm0NKRaHkLp6ekYhsGjjz6KxWIhOzubVatWce7cOV5//XU1pMRntfxBdTqdBAQEADd/3bl8+bLrmhUrVhAUFMTs2bPx9/fXH1XxWcqzmInyLGaiPIuZKM/SWqkpZUJ+fn4YhoHT6SQjIwOLxcKPfvQj/vrXv/Lhhx/yj3/8g+DgYG+XKfKFrFar215oLdOLFy1aRF5eHkePHtWmjNJqKM9iJsqzmInyLGaiPEtrowWkJtUyPdMwDNLT0xk6dCjV1dUcOXKExMREb5cnctdazmLw9/ena9eurFq1ivz8fA4dOkRCQoKXqxP5cpRnMRPlWcxEeRYzUZ6lNVGL1MQsFgsOh4Onn36ad955hw8++ECbmkur0/LrTkBAABs2bCA8PJySkhL69+/v5cpEvjzlWcxEeRYzUZ7FTJRnaU00U6oN6Nu3L0eOHMFms3m7FJH/WmpqKgDvvvsuSUlJXq5G5KtRnsVMlGcxE+VZzER5ltbAYrTM7RPT+uyaYpHWrKGhwbWhv0hrpzyLmSjPYibKs5iJ8iy+Tk0pERERERERERHxOC3fExERERERERERj1NTSkREREREREREPE5NKRERERERERER8Tg1pURERERERERExOPUlBIREREREREREY9TU0pERERERERERDxOTSkREREREREREfE4NaVEREREWoHHHnsMi8WCxWIhICCAmJgYRo0axUsvvYTT6bzrz9m0aRMRERFfX6EiIiIid0lNKREREZFWIi0tjcrKSj766CN27NjBiBEj+NnPfsbYsWOx2+3eLk9ERETkS1FTSkRERKSVCAoKonPnzsTFxdG/f38WLFhAUVERO3bsYNOmTQCsXr2afv36ERISQteuXXniiSeor68HYO/evUydOpVPPvnENesqNzcXgKamJubNm0dcXBwhISF85zvfYe/evd65UREREWkT1JQSERERacVSUlJISEhg69atAFitVgoLCykrK+OVV16huLiYnJwcAIYMGcLzzz9PeHg4lZWVVFZWMm/ePABmzZrFwYMH2bJlC8eOHWPChAmkpaVx5swZr92biIiImJvFMAzD20WIiIiIyJ099thjXL16lb/85S+3vJaRkcGxY8c4ceLELa/96U9/YsaMGfz73/8Gbu4plZ2dzdWrV13XXLhwgW9961tcuHCBLl26uMZHjhzJoEGDeOaZZ/7n9yMiIiLi7+0CREREROSrMQwDi8UCwO7du1mxYgWnTp3i2rVr2O12GhsbuX79Ou3bt7/t+0tLS3E4HPTq1cttvKmpicjIyK+9fhEREWmb1JQSERERaeVOnjxJt27d+Oijjxg7diwzZ85k+fLldOzYkZKSEqZNm8ann376uU2p+vp6/Pz8OHz4MH5+fm6vhYaGeuIWREREpA1SU0pERESkFSsuLqa0tJQ5c+Zw+PBhnE4nBQUFWK03tw5944033K4PDAzE4XC4jSUmJuJwOLh8+TJDhw71WO0iIiLStqkpJSIiItJKNDU1cenSJRwOB1VVVezcuZMVK1YwduxYsrKyOH78OM3Nzaxdu5Yf/OAHHDhwgHXr1rl9Rnx8PPX19ezZs4eEhATat29Pr169yMzMJCsri4KCAhITE6murmbPnj3YbDYefPBBL92xiIiImJlO3xMRERFpJXbu3ElsbCzx8fGkpaXxzjvvUFhYSFFREX5+fiQkJLB69WpWrlzJAw88wGuvvcaKFSvcPmPIkCHMmDGD9PR0OnXqRH5+PgAvv/wyWVlZPPXUU9x333089NBDvP/++9x7773euFURERFpA3T6noiIiIiIiIiIeJxmSomIiIiIiIiIiMepKSUiIiIiIiIiIh6nppSIiIiIiIiIiHicmlIiIiIiIiIiIuJxakqJiIiIiIiIiIjHqSklIiIiIiIiIiIep6aUiIiIiIiIiIh4nJpSIiIiIiIiIiLicWpKiYiIiIiIiIiIx6kpJSIiIiIiIiIiHqemlIiIiIiIiIiIeJyaUiIiIiIiIiIi4nH/By+QXoMdyixSAAAAAElFTkSuQmCC"/>
          <p:cNvSpPr>
            <a:spLocks noChangeAspect="1" noChangeArrowheads="1"/>
          </p:cNvSpPr>
          <p:nvPr/>
        </p:nvSpPr>
        <p:spPr bwMode="auto">
          <a:xfrm>
            <a:off x="500921" y="32067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30" r="1293"/>
          <a:stretch/>
        </p:blipFill>
        <p:spPr>
          <a:xfrm>
            <a:off x="4773318" y="1576228"/>
            <a:ext cx="7449566" cy="40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72F8CF-3688-4B14-A13A-EB7FF46D2F47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0</TotalTime>
  <Words>570</Words>
  <Application>Microsoft Office PowerPoint</Application>
  <PresentationFormat>Widescreen</PresentationFormat>
  <Paragraphs>103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Arial Black</vt:lpstr>
      <vt:lpstr>Bahnschrift Condensed</vt:lpstr>
      <vt:lpstr>Calibri</vt:lpstr>
      <vt:lpstr>CiscoSans</vt:lpstr>
      <vt:lpstr>Corbel</vt:lpstr>
      <vt:lpstr>Wingdings</vt:lpstr>
      <vt:lpstr>Office Theme</vt:lpstr>
      <vt:lpstr>Real Estate Investment Analysis for Zillow Data</vt:lpstr>
      <vt:lpstr>GROUP MEMBERS</vt:lpstr>
      <vt:lpstr>BUSINESS GOAL</vt:lpstr>
      <vt:lpstr>Business PROBLEM </vt:lpstr>
      <vt:lpstr>Project flow</vt:lpstr>
      <vt:lpstr>Univariate analysis</vt:lpstr>
      <vt:lpstr>Univariate Analysis</vt:lpstr>
      <vt:lpstr>Bivariate analysis</vt:lpstr>
      <vt:lpstr>Bivariate analysis</vt:lpstr>
      <vt:lpstr>ANALYSIS FINDINGS</vt:lpstr>
      <vt:lpstr>ANALYSIS FINDINGS</vt:lpstr>
      <vt:lpstr>ARIMA MODELLING</vt:lpstr>
      <vt:lpstr>ARIMA MODELLING</vt:lpstr>
      <vt:lpstr>FORECASTING FOR THE HOUSING MARKET</vt:lpstr>
      <vt:lpstr>Conclusions</vt:lpstr>
      <vt:lpstr>Diversified Investment: Invest in a diversified portfolio that includes high-growth, high-volatility, and stable, moderate-growth areas. This strategy will balance the potential for high returns with risk management. Long-Term Investment: Focus on long-term investment strategies in areas with strong upward trends and stable growth. Short-term investments can be considered in high-volatility areas with careful monitoring of market conditions. Continuous Monitoring: Continuously monitor market conditions and economic indicators that could impact the real estate market. Adjust investment strategies based on new data and forecasts to optimize returns and manage risks</vt:lpstr>
      <vt:lpstr>We recommend these five states:  State Washington DC California Hawaii New Jersey Massachusetts </vt:lpstr>
      <vt:lpstr>Detailed Risk Analysis: Conduct a more detailed risk analysis for the top 5 states, considering factors like economic conditions, employment rates, and local developments.  Scenario Planning: Develop scenario plans to understand the impact of different economic conditions on real estate prices. Use these scenarios to prepare for potential market downturns or booms.  Further Model Refinement: Refine the ARIMA model by incorporating additional variables such as interest rates, employment data, and economic indicators. Explore other time series forecasting models to compare performance and improve accuracy.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2024-07-02T13:22:32Z</dcterms:created>
  <dcterms:modified xsi:type="dcterms:W3CDTF">2024-07-03T08:04:51Z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