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83" r:id="rId9"/>
    <p:sldId id="273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2F2"/>
    <a:srgbClr val="96B1F4"/>
    <a:srgbClr val="5681ED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43" autoAdjust="0"/>
  </p:normalViewPr>
  <p:slideViewPr>
    <p:cSldViewPr snapToGrid="0">
      <p:cViewPr varScale="1">
        <p:scale>
          <a:sx n="106" d="100"/>
          <a:sy n="106" d="100"/>
        </p:scale>
        <p:origin x="3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B709D-7051-4BAD-9FAA-F5000D8116F8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9887092C-0D2D-465C-9B4F-DEAE0AF81941}">
      <dgm:prSet/>
      <dgm:spPr/>
      <dgm:t>
        <a:bodyPr/>
        <a:lstStyle/>
        <a:p>
          <a:r>
            <a:rPr lang="en-CA" dirty="0"/>
            <a:t>Business Insights</a:t>
          </a:r>
        </a:p>
      </dgm:t>
    </dgm:pt>
    <dgm:pt modelId="{9783551A-2CCB-477A-9312-4D1A0A11E32C}" type="parTrans" cxnId="{C6DD72C2-A076-4AA5-AEE9-EE4D91E6CAC9}">
      <dgm:prSet/>
      <dgm:spPr/>
      <dgm:t>
        <a:bodyPr/>
        <a:lstStyle/>
        <a:p>
          <a:endParaRPr lang="en-CA"/>
        </a:p>
      </dgm:t>
    </dgm:pt>
    <dgm:pt modelId="{46D98FB0-E630-4BE3-AA2E-C1A4D612030A}" type="sibTrans" cxnId="{C6DD72C2-A076-4AA5-AEE9-EE4D91E6CAC9}">
      <dgm:prSet/>
      <dgm:spPr/>
      <dgm:t>
        <a:bodyPr/>
        <a:lstStyle/>
        <a:p>
          <a:endParaRPr lang="en-CA"/>
        </a:p>
      </dgm:t>
    </dgm:pt>
    <dgm:pt modelId="{0E8CF5B2-A419-44FD-AEB2-DB9E1F0A48AF}">
      <dgm:prSet/>
      <dgm:spPr/>
      <dgm:t>
        <a:bodyPr/>
        <a:lstStyle/>
        <a:p>
          <a:r>
            <a:rPr lang="en-CA" dirty="0"/>
            <a:t>The feature importance from Permutation shows that the </a:t>
          </a:r>
          <a:r>
            <a:rPr lang="en-CA" dirty="0" err="1"/>
            <a:t>cart_to_transaction</a:t>
          </a:r>
          <a:r>
            <a:rPr lang="en-CA" dirty="0"/>
            <a:t> and </a:t>
          </a:r>
          <a:r>
            <a:rPr lang="en-CA" dirty="0" err="1"/>
            <a:t>bought_count</a:t>
          </a:r>
          <a:r>
            <a:rPr lang="en-CA" dirty="0"/>
            <a:t> are more important to predict a customer who has high possibility buying a product online.</a:t>
          </a:r>
        </a:p>
      </dgm:t>
    </dgm:pt>
    <dgm:pt modelId="{86E220D8-0D5F-4AFA-B684-EB85775B2D8B}" type="parTrans" cxnId="{E9A40D10-A9A0-4509-8267-618D32CA7264}">
      <dgm:prSet/>
      <dgm:spPr/>
      <dgm:t>
        <a:bodyPr/>
        <a:lstStyle/>
        <a:p>
          <a:endParaRPr lang="en-CA"/>
        </a:p>
      </dgm:t>
    </dgm:pt>
    <dgm:pt modelId="{DDFBEA01-7BC7-43E0-8C23-25383C0F1CF2}" type="sibTrans" cxnId="{E9A40D10-A9A0-4509-8267-618D32CA7264}">
      <dgm:prSet/>
      <dgm:spPr/>
      <dgm:t>
        <a:bodyPr/>
        <a:lstStyle/>
        <a:p>
          <a:endParaRPr lang="en-CA"/>
        </a:p>
      </dgm:t>
    </dgm:pt>
    <dgm:pt modelId="{62D1D7D7-8D0A-4556-848C-F007EC615928}">
      <dgm:prSet/>
      <dgm:spPr/>
      <dgm:t>
        <a:bodyPr/>
        <a:lstStyle/>
        <a:p>
          <a:r>
            <a:rPr lang="en-CA"/>
            <a:t>In other words, the behavior of firstview_to_cart and num_items_viewed is implict while cart_to_transaction and bought_count are explict features.</a:t>
          </a:r>
        </a:p>
      </dgm:t>
    </dgm:pt>
    <dgm:pt modelId="{A785308C-58EF-4860-9D84-7238D409DB11}" type="parTrans" cxnId="{496CA8ED-45ED-4C76-9F86-FC45195271A6}">
      <dgm:prSet/>
      <dgm:spPr/>
      <dgm:t>
        <a:bodyPr/>
        <a:lstStyle/>
        <a:p>
          <a:endParaRPr lang="en-CA"/>
        </a:p>
      </dgm:t>
    </dgm:pt>
    <dgm:pt modelId="{D68B03EA-B3A0-4BEB-9501-2A540CA1209A}" type="sibTrans" cxnId="{496CA8ED-45ED-4C76-9F86-FC45195271A6}">
      <dgm:prSet/>
      <dgm:spPr/>
      <dgm:t>
        <a:bodyPr/>
        <a:lstStyle/>
        <a:p>
          <a:endParaRPr lang="en-CA"/>
        </a:p>
      </dgm:t>
    </dgm:pt>
    <dgm:pt modelId="{93502246-484A-42C6-9068-EBB8831AE5E6}">
      <dgm:prSet/>
      <dgm:spPr/>
      <dgm:t>
        <a:bodyPr/>
        <a:lstStyle/>
        <a:p>
          <a:r>
            <a:rPr lang="en-CA"/>
            <a:t>For business purpose, maintain their regular customer or return customer would be important to keep even increase the order value.</a:t>
          </a:r>
        </a:p>
      </dgm:t>
    </dgm:pt>
    <dgm:pt modelId="{AEE35495-05A2-4E20-A022-ED67F8CE2AC9}" type="parTrans" cxnId="{5D08537F-F4B7-4055-B50E-3F975CFD73DC}">
      <dgm:prSet/>
      <dgm:spPr/>
      <dgm:t>
        <a:bodyPr/>
        <a:lstStyle/>
        <a:p>
          <a:endParaRPr lang="en-CA"/>
        </a:p>
      </dgm:t>
    </dgm:pt>
    <dgm:pt modelId="{F739A6DC-6BAE-4877-A338-4674DE02F689}" type="sibTrans" cxnId="{5D08537F-F4B7-4055-B50E-3F975CFD73DC}">
      <dgm:prSet/>
      <dgm:spPr/>
      <dgm:t>
        <a:bodyPr/>
        <a:lstStyle/>
        <a:p>
          <a:endParaRPr lang="en-CA"/>
        </a:p>
      </dgm:t>
    </dgm:pt>
    <dgm:pt modelId="{4B54E351-C913-4EF0-8118-1422E6073037}">
      <dgm:prSet/>
      <dgm:spPr/>
      <dgm:t>
        <a:bodyPr/>
        <a:lstStyle/>
        <a:p>
          <a:r>
            <a:rPr lang="en-CA" dirty="0"/>
            <a:t>Feature Work</a:t>
          </a:r>
        </a:p>
      </dgm:t>
    </dgm:pt>
    <dgm:pt modelId="{B6FC17DC-7D08-4611-BC94-21EFA262ECB4}" type="parTrans" cxnId="{65502359-2E7F-492B-AFB6-76E094062B3F}">
      <dgm:prSet/>
      <dgm:spPr/>
      <dgm:t>
        <a:bodyPr/>
        <a:lstStyle/>
        <a:p>
          <a:endParaRPr lang="en-CA"/>
        </a:p>
      </dgm:t>
    </dgm:pt>
    <dgm:pt modelId="{146012B6-0954-46BA-B374-FC7ADA79E9C9}" type="sibTrans" cxnId="{65502359-2E7F-492B-AFB6-76E094062B3F}">
      <dgm:prSet/>
      <dgm:spPr/>
      <dgm:t>
        <a:bodyPr/>
        <a:lstStyle/>
        <a:p>
          <a:endParaRPr lang="en-CA"/>
        </a:p>
      </dgm:t>
    </dgm:pt>
    <dgm:pt modelId="{9CC4B8DC-CC53-4F1D-A9F4-4441F6E2A723}">
      <dgm:prSet/>
      <dgm:spPr/>
      <dgm:t>
        <a:bodyPr/>
        <a:lstStyle/>
        <a:p>
          <a:r>
            <a:rPr lang="en-CA"/>
            <a:t>Improve the recommender system using similarity.</a:t>
          </a:r>
        </a:p>
      </dgm:t>
    </dgm:pt>
    <dgm:pt modelId="{8210C5F6-A14A-40D7-BEF1-C06C8EF6F295}" type="parTrans" cxnId="{650467A4-D08B-4A57-9042-19D2419B218B}">
      <dgm:prSet/>
      <dgm:spPr/>
      <dgm:t>
        <a:bodyPr/>
        <a:lstStyle/>
        <a:p>
          <a:endParaRPr lang="en-CA"/>
        </a:p>
      </dgm:t>
    </dgm:pt>
    <dgm:pt modelId="{6B8EA5FF-4316-4B2F-848C-26CC50D1F518}" type="sibTrans" cxnId="{650467A4-D08B-4A57-9042-19D2419B218B}">
      <dgm:prSet/>
      <dgm:spPr/>
      <dgm:t>
        <a:bodyPr/>
        <a:lstStyle/>
        <a:p>
          <a:endParaRPr lang="en-CA"/>
        </a:p>
      </dgm:t>
    </dgm:pt>
    <dgm:pt modelId="{A906ABCD-C5E2-48E7-8EE5-34C4EF08B8E1}">
      <dgm:prSet/>
      <dgm:spPr/>
      <dgm:t>
        <a:bodyPr/>
        <a:lstStyle/>
        <a:p>
          <a:r>
            <a:rPr lang="en-CA"/>
            <a:t>Check other imputing method for missing values in firstview_to_cart and cart_to_transaction.</a:t>
          </a:r>
        </a:p>
      </dgm:t>
    </dgm:pt>
    <dgm:pt modelId="{F7258E82-B93F-44DD-ABBA-1298497F776C}" type="parTrans" cxnId="{33449643-784E-4CFA-BA0B-41DD33D38CAA}">
      <dgm:prSet/>
      <dgm:spPr/>
      <dgm:t>
        <a:bodyPr/>
        <a:lstStyle/>
        <a:p>
          <a:endParaRPr lang="en-CA"/>
        </a:p>
      </dgm:t>
    </dgm:pt>
    <dgm:pt modelId="{9562070F-E315-4E6C-A87E-F42B03CBEC7F}" type="sibTrans" cxnId="{33449643-784E-4CFA-BA0B-41DD33D38CAA}">
      <dgm:prSet/>
      <dgm:spPr/>
      <dgm:t>
        <a:bodyPr/>
        <a:lstStyle/>
        <a:p>
          <a:endParaRPr lang="en-CA"/>
        </a:p>
      </dgm:t>
    </dgm:pt>
    <dgm:pt modelId="{FD55A01B-782A-4DEC-83AB-EC229F9B5F86}">
      <dgm:prSet/>
      <dgm:spPr/>
      <dgm:t>
        <a:bodyPr/>
        <a:lstStyle/>
        <a:p>
          <a:r>
            <a:rPr lang="en-CA"/>
            <a:t>Play with neural network neuron number, layers and hyperparameters to see if it can achieve better results for this small size dataset.</a:t>
          </a:r>
        </a:p>
      </dgm:t>
    </dgm:pt>
    <dgm:pt modelId="{AED510E3-62EF-43A7-9AE7-F2112C3B1EF4}" type="parTrans" cxnId="{FE57CB57-AC33-45C3-84A3-278EC4D4FDCC}">
      <dgm:prSet/>
      <dgm:spPr/>
      <dgm:t>
        <a:bodyPr/>
        <a:lstStyle/>
        <a:p>
          <a:endParaRPr lang="en-CA"/>
        </a:p>
      </dgm:t>
    </dgm:pt>
    <dgm:pt modelId="{9F119EC7-151B-4E70-920A-4F0859AEB010}" type="sibTrans" cxnId="{FE57CB57-AC33-45C3-84A3-278EC4D4FDCC}">
      <dgm:prSet/>
      <dgm:spPr/>
      <dgm:t>
        <a:bodyPr/>
        <a:lstStyle/>
        <a:p>
          <a:endParaRPr lang="en-CA"/>
        </a:p>
      </dgm:t>
    </dgm:pt>
    <dgm:pt modelId="{6946CC56-38D8-4227-B9BE-D49E994B2628}" type="pres">
      <dgm:prSet presAssocID="{D36B709D-7051-4BAD-9FAA-F5000D8116F8}" presName="linear" presStyleCnt="0">
        <dgm:presLayoutVars>
          <dgm:animLvl val="lvl"/>
          <dgm:resizeHandles val="exact"/>
        </dgm:presLayoutVars>
      </dgm:prSet>
      <dgm:spPr/>
    </dgm:pt>
    <dgm:pt modelId="{A3AAFF6E-D63B-42CF-8D4C-02CBD4C8FD5C}" type="pres">
      <dgm:prSet presAssocID="{9887092C-0D2D-465C-9B4F-DEAE0AF819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4F79B6-77FD-468D-8868-5210A052690B}" type="pres">
      <dgm:prSet presAssocID="{9887092C-0D2D-465C-9B4F-DEAE0AF81941}" presName="childText" presStyleLbl="revTx" presStyleIdx="0" presStyleCnt="2">
        <dgm:presLayoutVars>
          <dgm:bulletEnabled val="1"/>
        </dgm:presLayoutVars>
      </dgm:prSet>
      <dgm:spPr/>
    </dgm:pt>
    <dgm:pt modelId="{3C124682-DC4A-422C-9F93-FF1FDB0E7E6C}" type="pres">
      <dgm:prSet presAssocID="{4B54E351-C913-4EF0-8118-1422E60730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C1ABE0-3AB9-4632-86F1-8050F147CAFC}" type="pres">
      <dgm:prSet presAssocID="{4B54E351-C913-4EF0-8118-1422E60730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9A40D10-A9A0-4509-8267-618D32CA7264}" srcId="{9887092C-0D2D-465C-9B4F-DEAE0AF81941}" destId="{0E8CF5B2-A419-44FD-AEB2-DB9E1F0A48AF}" srcOrd="0" destOrd="0" parTransId="{86E220D8-0D5F-4AFA-B684-EB85775B2D8B}" sibTransId="{DDFBEA01-7BC7-43E0-8C23-25383C0F1CF2}"/>
    <dgm:cxn modelId="{ABFD0A1D-875D-40A4-954E-3FC24003CCA6}" type="presOf" srcId="{0E8CF5B2-A419-44FD-AEB2-DB9E1F0A48AF}" destId="{DA4F79B6-77FD-468D-8868-5210A052690B}" srcOrd="0" destOrd="0" presId="urn:microsoft.com/office/officeart/2005/8/layout/vList2"/>
    <dgm:cxn modelId="{0DCC0E5B-6E78-44B1-BCF7-70219BCC710E}" type="presOf" srcId="{9887092C-0D2D-465C-9B4F-DEAE0AF81941}" destId="{A3AAFF6E-D63B-42CF-8D4C-02CBD4C8FD5C}" srcOrd="0" destOrd="0" presId="urn:microsoft.com/office/officeart/2005/8/layout/vList2"/>
    <dgm:cxn modelId="{33449643-784E-4CFA-BA0B-41DD33D38CAA}" srcId="{4B54E351-C913-4EF0-8118-1422E6073037}" destId="{A906ABCD-C5E2-48E7-8EE5-34C4EF08B8E1}" srcOrd="1" destOrd="0" parTransId="{F7258E82-B93F-44DD-ABBA-1298497F776C}" sibTransId="{9562070F-E315-4E6C-A87E-F42B03CBEC7F}"/>
    <dgm:cxn modelId="{7C891A64-4794-4409-9D89-13D902066C81}" type="presOf" srcId="{A906ABCD-C5E2-48E7-8EE5-34C4EF08B8E1}" destId="{70C1ABE0-3AB9-4632-86F1-8050F147CAFC}" srcOrd="0" destOrd="1" presId="urn:microsoft.com/office/officeart/2005/8/layout/vList2"/>
    <dgm:cxn modelId="{94A7F44C-8C54-43E7-B0A8-050781C10961}" type="presOf" srcId="{93502246-484A-42C6-9068-EBB8831AE5E6}" destId="{DA4F79B6-77FD-468D-8868-5210A052690B}" srcOrd="0" destOrd="2" presId="urn:microsoft.com/office/officeart/2005/8/layout/vList2"/>
    <dgm:cxn modelId="{E5E47271-1C5F-4F06-AD23-1AD8A77008DE}" type="presOf" srcId="{FD55A01B-782A-4DEC-83AB-EC229F9B5F86}" destId="{70C1ABE0-3AB9-4632-86F1-8050F147CAFC}" srcOrd="0" destOrd="2" presId="urn:microsoft.com/office/officeart/2005/8/layout/vList2"/>
    <dgm:cxn modelId="{FE57CB57-AC33-45C3-84A3-278EC4D4FDCC}" srcId="{4B54E351-C913-4EF0-8118-1422E6073037}" destId="{FD55A01B-782A-4DEC-83AB-EC229F9B5F86}" srcOrd="2" destOrd="0" parTransId="{AED510E3-62EF-43A7-9AE7-F2112C3B1EF4}" sibTransId="{9F119EC7-151B-4E70-920A-4F0859AEB010}"/>
    <dgm:cxn modelId="{65502359-2E7F-492B-AFB6-76E094062B3F}" srcId="{D36B709D-7051-4BAD-9FAA-F5000D8116F8}" destId="{4B54E351-C913-4EF0-8118-1422E6073037}" srcOrd="1" destOrd="0" parTransId="{B6FC17DC-7D08-4611-BC94-21EFA262ECB4}" sibTransId="{146012B6-0954-46BA-B374-FC7ADA79E9C9}"/>
    <dgm:cxn modelId="{5D08537F-F4B7-4055-B50E-3F975CFD73DC}" srcId="{9887092C-0D2D-465C-9B4F-DEAE0AF81941}" destId="{93502246-484A-42C6-9068-EBB8831AE5E6}" srcOrd="2" destOrd="0" parTransId="{AEE35495-05A2-4E20-A022-ED67F8CE2AC9}" sibTransId="{F739A6DC-6BAE-4877-A338-4674DE02F689}"/>
    <dgm:cxn modelId="{650467A4-D08B-4A57-9042-19D2419B218B}" srcId="{4B54E351-C913-4EF0-8118-1422E6073037}" destId="{9CC4B8DC-CC53-4F1D-A9F4-4441F6E2A723}" srcOrd="0" destOrd="0" parTransId="{8210C5F6-A14A-40D7-BEF1-C06C8EF6F295}" sibTransId="{6B8EA5FF-4316-4B2F-848C-26CC50D1F518}"/>
    <dgm:cxn modelId="{A8ED16B6-62E0-4760-8ABF-9C199A988719}" type="presOf" srcId="{62D1D7D7-8D0A-4556-848C-F007EC615928}" destId="{DA4F79B6-77FD-468D-8868-5210A052690B}" srcOrd="0" destOrd="1" presId="urn:microsoft.com/office/officeart/2005/8/layout/vList2"/>
    <dgm:cxn modelId="{C6DD72C2-A076-4AA5-AEE9-EE4D91E6CAC9}" srcId="{D36B709D-7051-4BAD-9FAA-F5000D8116F8}" destId="{9887092C-0D2D-465C-9B4F-DEAE0AF81941}" srcOrd="0" destOrd="0" parTransId="{9783551A-2CCB-477A-9312-4D1A0A11E32C}" sibTransId="{46D98FB0-E630-4BE3-AA2E-C1A4D612030A}"/>
    <dgm:cxn modelId="{2CBB12C5-7B54-47DD-AF7C-7C21FA47DD9C}" type="presOf" srcId="{9CC4B8DC-CC53-4F1D-A9F4-4441F6E2A723}" destId="{70C1ABE0-3AB9-4632-86F1-8050F147CAFC}" srcOrd="0" destOrd="0" presId="urn:microsoft.com/office/officeart/2005/8/layout/vList2"/>
    <dgm:cxn modelId="{D5C553CE-3C9C-4ADD-8262-9A9430B41197}" type="presOf" srcId="{D36B709D-7051-4BAD-9FAA-F5000D8116F8}" destId="{6946CC56-38D8-4227-B9BE-D49E994B2628}" srcOrd="0" destOrd="0" presId="urn:microsoft.com/office/officeart/2005/8/layout/vList2"/>
    <dgm:cxn modelId="{496CA8ED-45ED-4C76-9F86-FC45195271A6}" srcId="{9887092C-0D2D-465C-9B4F-DEAE0AF81941}" destId="{62D1D7D7-8D0A-4556-848C-F007EC615928}" srcOrd="1" destOrd="0" parTransId="{A785308C-58EF-4860-9D84-7238D409DB11}" sibTransId="{D68B03EA-B3A0-4BEB-9501-2A540CA1209A}"/>
    <dgm:cxn modelId="{8A4754FE-CD1E-4368-861B-842F7146E540}" type="presOf" srcId="{4B54E351-C913-4EF0-8118-1422E6073037}" destId="{3C124682-DC4A-422C-9F93-FF1FDB0E7E6C}" srcOrd="0" destOrd="0" presId="urn:microsoft.com/office/officeart/2005/8/layout/vList2"/>
    <dgm:cxn modelId="{61F27B05-DCC8-4BDA-86A5-F0FDC97AC328}" type="presParOf" srcId="{6946CC56-38D8-4227-B9BE-D49E994B2628}" destId="{A3AAFF6E-D63B-42CF-8D4C-02CBD4C8FD5C}" srcOrd="0" destOrd="0" presId="urn:microsoft.com/office/officeart/2005/8/layout/vList2"/>
    <dgm:cxn modelId="{137CCAF8-CC0E-4BD7-BEE3-70A3F6F94C18}" type="presParOf" srcId="{6946CC56-38D8-4227-B9BE-D49E994B2628}" destId="{DA4F79B6-77FD-468D-8868-5210A052690B}" srcOrd="1" destOrd="0" presId="urn:microsoft.com/office/officeart/2005/8/layout/vList2"/>
    <dgm:cxn modelId="{2530DC58-D057-4F15-BCA3-1A4E7D22D531}" type="presParOf" srcId="{6946CC56-38D8-4227-B9BE-D49E994B2628}" destId="{3C124682-DC4A-422C-9F93-FF1FDB0E7E6C}" srcOrd="2" destOrd="0" presId="urn:microsoft.com/office/officeart/2005/8/layout/vList2"/>
    <dgm:cxn modelId="{194BAFC2-1E92-4C0C-9354-3F73AF02E47B}" type="presParOf" srcId="{6946CC56-38D8-4227-B9BE-D49E994B2628}" destId="{70C1ABE0-3AB9-4632-86F1-8050F147CA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AFF6E-D63B-42CF-8D4C-02CBD4C8FD5C}">
      <dsp:nvSpPr>
        <dsp:cNvPr id="0" name=""/>
        <dsp:cNvSpPr/>
      </dsp:nvSpPr>
      <dsp:spPr>
        <a:xfrm>
          <a:off x="0" y="13345"/>
          <a:ext cx="10850563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Business Insights</a:t>
          </a:r>
        </a:p>
      </dsp:txBody>
      <dsp:txXfrm>
        <a:off x="30842" y="44187"/>
        <a:ext cx="10788879" cy="570116"/>
      </dsp:txXfrm>
    </dsp:sp>
    <dsp:sp modelId="{DA4F79B6-77FD-468D-8868-5210A052690B}">
      <dsp:nvSpPr>
        <dsp:cNvPr id="0" name=""/>
        <dsp:cNvSpPr/>
      </dsp:nvSpPr>
      <dsp:spPr>
        <a:xfrm>
          <a:off x="0" y="645145"/>
          <a:ext cx="10850563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5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feature importance from Permutation shows that the </a:t>
          </a:r>
          <a:r>
            <a:rPr lang="en-CA" sz="2100" kern="1200" dirty="0" err="1"/>
            <a:t>cart_to_transaction</a:t>
          </a:r>
          <a:r>
            <a:rPr lang="en-CA" sz="2100" kern="1200" dirty="0"/>
            <a:t> and </a:t>
          </a:r>
          <a:r>
            <a:rPr lang="en-CA" sz="2100" kern="1200" dirty="0" err="1"/>
            <a:t>bought_count</a:t>
          </a:r>
          <a:r>
            <a:rPr lang="en-CA" sz="2100" kern="1200" dirty="0"/>
            <a:t> are more important to predict a customer who has high possibility buying a product online.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/>
            <a:t>In other words, the behavior of firstview_to_cart and num_items_viewed is implict while cart_to_transaction and bought_count are explict features.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/>
            <a:t>For business purpose, maintain their regular customer or return customer would be important to keep even increase the order value.</a:t>
          </a:r>
        </a:p>
      </dsp:txBody>
      <dsp:txXfrm>
        <a:off x="0" y="645145"/>
        <a:ext cx="10850563" cy="2123819"/>
      </dsp:txXfrm>
    </dsp:sp>
    <dsp:sp modelId="{3C124682-DC4A-422C-9F93-FF1FDB0E7E6C}">
      <dsp:nvSpPr>
        <dsp:cNvPr id="0" name=""/>
        <dsp:cNvSpPr/>
      </dsp:nvSpPr>
      <dsp:spPr>
        <a:xfrm>
          <a:off x="0" y="2768965"/>
          <a:ext cx="10850563" cy="631800"/>
        </a:xfrm>
        <a:prstGeom prst="roundRect">
          <a:avLst/>
        </a:prstGeom>
        <a:solidFill>
          <a:schemeClr val="accent3">
            <a:hueOff val="8272553"/>
            <a:satOff val="-88750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Feature Work</a:t>
          </a:r>
        </a:p>
      </dsp:txBody>
      <dsp:txXfrm>
        <a:off x="30842" y="2799807"/>
        <a:ext cx="10788879" cy="570116"/>
      </dsp:txXfrm>
    </dsp:sp>
    <dsp:sp modelId="{70C1ABE0-3AB9-4632-86F1-8050F147CAFC}">
      <dsp:nvSpPr>
        <dsp:cNvPr id="0" name=""/>
        <dsp:cNvSpPr/>
      </dsp:nvSpPr>
      <dsp:spPr>
        <a:xfrm>
          <a:off x="0" y="3400765"/>
          <a:ext cx="10850563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5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/>
            <a:t>Improve the recommender system using similarity.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/>
            <a:t>Check other imputing method for missing values in firstview_to_cart and cart_to_transaction.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/>
            <a:t>Play with neural network neuron number, layers and hyperparameters to see if it can achieve better results for this small size dataset.</a:t>
          </a:r>
        </a:p>
      </dsp:txBody>
      <dsp:txXfrm>
        <a:off x="0" y="3400765"/>
        <a:ext cx="10850563" cy="159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further understand the customer’s purchase behavior, deeper EDA is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B7DDD52D-AD25-4B82-9792-A149473140D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7AC714-8C07-4684-AB8C-3E42942A4AA7}"/>
              </a:ext>
            </a:extLst>
          </p:cNvPr>
          <p:cNvGrpSpPr/>
          <p:nvPr userDrawn="1"/>
        </p:nvGrpSpPr>
        <p:grpSpPr>
          <a:xfrm>
            <a:off x="0" y="-7731"/>
            <a:ext cx="8345714" cy="6878391"/>
            <a:chOff x="0" y="-7731"/>
            <a:chExt cx="8345714" cy="6878391"/>
          </a:xfrm>
        </p:grpSpPr>
        <p:sp>
          <p:nvSpPr>
            <p:cNvPr id="8" name="Freeform 217">
              <a:extLst>
                <a:ext uri="{FF2B5EF4-FFF2-40B4-BE49-F238E27FC236}">
                  <a16:creationId xmlns:a16="http://schemas.microsoft.com/office/drawing/2014/main" id="{A959962E-F6A0-4EB8-95E4-9D4FFE24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8" y="50801"/>
              <a:ext cx="3259138" cy="2744788"/>
            </a:xfrm>
            <a:custGeom>
              <a:avLst/>
              <a:gdLst>
                <a:gd name="T0" fmla="*/ 1037 w 2053"/>
                <a:gd name="T1" fmla="*/ 0 h 1729"/>
                <a:gd name="T2" fmla="*/ 0 w 2053"/>
                <a:gd name="T3" fmla="*/ 0 h 1729"/>
                <a:gd name="T4" fmla="*/ 1015 w 2053"/>
                <a:gd name="T5" fmla="*/ 1729 h 1729"/>
                <a:gd name="T6" fmla="*/ 2053 w 2053"/>
                <a:gd name="T7" fmla="*/ 1729 h 1729"/>
                <a:gd name="T8" fmla="*/ 1037 w 2053"/>
                <a:gd name="T9" fmla="*/ 0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3" h="1729">
                  <a:moveTo>
                    <a:pt x="1037" y="0"/>
                  </a:moveTo>
                  <a:lnTo>
                    <a:pt x="0" y="0"/>
                  </a:lnTo>
                  <a:lnTo>
                    <a:pt x="1015" y="1729"/>
                  </a:lnTo>
                  <a:lnTo>
                    <a:pt x="2053" y="1729"/>
                  </a:lnTo>
                  <a:lnTo>
                    <a:pt x="10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9">
              <a:extLst>
                <a:ext uri="{FF2B5EF4-FFF2-40B4-BE49-F238E27FC236}">
                  <a16:creationId xmlns:a16="http://schemas.microsoft.com/office/drawing/2014/main" id="{25206FAE-68F7-4409-BBC9-B1482BB92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8" y="6383338"/>
              <a:ext cx="2774950" cy="422275"/>
            </a:xfrm>
            <a:custGeom>
              <a:avLst/>
              <a:gdLst>
                <a:gd name="T0" fmla="*/ 1595 w 1748"/>
                <a:gd name="T1" fmla="*/ 0 h 266"/>
                <a:gd name="T2" fmla="*/ 0 w 1748"/>
                <a:gd name="T3" fmla="*/ 0 h 266"/>
                <a:gd name="T4" fmla="*/ 153 w 1748"/>
                <a:gd name="T5" fmla="*/ 266 h 266"/>
                <a:gd name="T6" fmla="*/ 1748 w 1748"/>
                <a:gd name="T7" fmla="*/ 266 h 266"/>
                <a:gd name="T8" fmla="*/ 1595 w 1748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8" h="266">
                  <a:moveTo>
                    <a:pt x="1595" y="0"/>
                  </a:moveTo>
                  <a:lnTo>
                    <a:pt x="0" y="0"/>
                  </a:lnTo>
                  <a:lnTo>
                    <a:pt x="153" y="266"/>
                  </a:lnTo>
                  <a:lnTo>
                    <a:pt x="1748" y="266"/>
                  </a:lnTo>
                  <a:lnTo>
                    <a:pt x="15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18">
              <a:extLst>
                <a:ext uri="{FF2B5EF4-FFF2-40B4-BE49-F238E27FC236}">
                  <a16:creationId xmlns:a16="http://schemas.microsoft.com/office/drawing/2014/main" id="{73C03F40-A321-4D77-ABAD-4CC2F17B7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37" y="6439128"/>
              <a:ext cx="2835780" cy="431532"/>
            </a:xfrm>
            <a:custGeom>
              <a:avLst/>
              <a:gdLst>
                <a:gd name="T0" fmla="*/ 1595 w 1748"/>
                <a:gd name="T1" fmla="*/ 0 h 266"/>
                <a:gd name="T2" fmla="*/ 0 w 1748"/>
                <a:gd name="T3" fmla="*/ 0 h 266"/>
                <a:gd name="T4" fmla="*/ 153 w 1748"/>
                <a:gd name="T5" fmla="*/ 266 h 266"/>
                <a:gd name="T6" fmla="*/ 1748 w 1748"/>
                <a:gd name="T7" fmla="*/ 266 h 266"/>
                <a:gd name="T8" fmla="*/ 1595 w 1748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8" h="266">
                  <a:moveTo>
                    <a:pt x="1595" y="0"/>
                  </a:moveTo>
                  <a:lnTo>
                    <a:pt x="0" y="0"/>
                  </a:lnTo>
                  <a:lnTo>
                    <a:pt x="153" y="266"/>
                  </a:lnTo>
                  <a:lnTo>
                    <a:pt x="1748" y="26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24">
              <a:extLst>
                <a:ext uri="{FF2B5EF4-FFF2-40B4-BE49-F238E27FC236}">
                  <a16:creationId xmlns:a16="http://schemas.microsoft.com/office/drawing/2014/main" id="{E7219E89-E0DD-4EAD-AAC7-BE18E109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-6350"/>
              <a:ext cx="6473825" cy="5600701"/>
            </a:xfrm>
            <a:custGeom>
              <a:avLst/>
              <a:gdLst>
                <a:gd name="T0" fmla="*/ 0 w 4078"/>
                <a:gd name="T1" fmla="*/ 0 h 3528"/>
                <a:gd name="T2" fmla="*/ 2039 w 4078"/>
                <a:gd name="T3" fmla="*/ 3528 h 3528"/>
                <a:gd name="T4" fmla="*/ 4078 w 4078"/>
                <a:gd name="T5" fmla="*/ 0 h 3528"/>
                <a:gd name="T6" fmla="*/ 0 w 4078"/>
                <a:gd name="T7" fmla="*/ 0 h 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8" h="3528">
                  <a:moveTo>
                    <a:pt x="0" y="0"/>
                  </a:moveTo>
                  <a:lnTo>
                    <a:pt x="2039" y="3528"/>
                  </a:lnTo>
                  <a:lnTo>
                    <a:pt x="4078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547" t="-235" r="-28273" b="235"/>
              </a:stretch>
            </a:blip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5">
              <a:extLst>
                <a:ext uri="{FF2B5EF4-FFF2-40B4-BE49-F238E27FC236}">
                  <a16:creationId xmlns:a16="http://schemas.microsoft.com/office/drawing/2014/main" id="{F964DE97-085A-4A7A-9A4C-2531E6775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339" y="-7731"/>
              <a:ext cx="1802375" cy="1559030"/>
            </a:xfrm>
            <a:custGeom>
              <a:avLst/>
              <a:gdLst>
                <a:gd name="T0" fmla="*/ 0 w 1111"/>
                <a:gd name="T1" fmla="*/ 0 h 961"/>
                <a:gd name="T2" fmla="*/ 555 w 1111"/>
                <a:gd name="T3" fmla="*/ 961 h 961"/>
                <a:gd name="T4" fmla="*/ 1111 w 1111"/>
                <a:gd name="T5" fmla="*/ 0 h 961"/>
                <a:gd name="T6" fmla="*/ 0 w 1111"/>
                <a:gd name="T7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1" h="961">
                  <a:moveTo>
                    <a:pt x="0" y="0"/>
                  </a:moveTo>
                  <a:lnTo>
                    <a:pt x="555" y="961"/>
                  </a:lnTo>
                  <a:lnTo>
                    <a:pt x="1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6">
              <a:extLst>
                <a:ext uri="{FF2B5EF4-FFF2-40B4-BE49-F238E27FC236}">
                  <a16:creationId xmlns:a16="http://schemas.microsoft.com/office/drawing/2014/main" id="{E72B47ED-3C4D-4755-BCAE-4BEF65C6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8" y="-3195"/>
              <a:ext cx="3330581" cy="2804956"/>
            </a:xfrm>
            <a:custGeom>
              <a:avLst/>
              <a:gdLst>
                <a:gd name="T0" fmla="*/ 1037 w 2053"/>
                <a:gd name="T1" fmla="*/ 0 h 1729"/>
                <a:gd name="T2" fmla="*/ 0 w 2053"/>
                <a:gd name="T3" fmla="*/ 0 h 1729"/>
                <a:gd name="T4" fmla="*/ 1015 w 2053"/>
                <a:gd name="T5" fmla="*/ 1729 h 1729"/>
                <a:gd name="T6" fmla="*/ 2053 w 2053"/>
                <a:gd name="T7" fmla="*/ 1729 h 1729"/>
                <a:gd name="T8" fmla="*/ 1037 w 2053"/>
                <a:gd name="T9" fmla="*/ 0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3" h="1729">
                  <a:moveTo>
                    <a:pt x="1037" y="0"/>
                  </a:moveTo>
                  <a:lnTo>
                    <a:pt x="0" y="0"/>
                  </a:lnTo>
                  <a:lnTo>
                    <a:pt x="1015" y="1729"/>
                  </a:lnTo>
                  <a:lnTo>
                    <a:pt x="2053" y="1729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20">
              <a:extLst>
                <a:ext uri="{FF2B5EF4-FFF2-40B4-BE49-F238E27FC236}">
                  <a16:creationId xmlns:a16="http://schemas.microsoft.com/office/drawing/2014/main" id="{B041A203-9DF4-450E-863F-3BB83ED98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27845"/>
              <a:ext cx="5167024" cy="5442815"/>
            </a:xfrm>
            <a:custGeom>
              <a:avLst/>
              <a:gdLst>
                <a:gd name="T0" fmla="*/ 1928 w 3185"/>
                <a:gd name="T1" fmla="*/ 3355 h 3355"/>
                <a:gd name="T2" fmla="*/ 3185 w 3185"/>
                <a:gd name="T3" fmla="*/ 3355 h 3355"/>
                <a:gd name="T4" fmla="*/ 1246 w 3185"/>
                <a:gd name="T5" fmla="*/ 0 h 3355"/>
                <a:gd name="T6" fmla="*/ 0 w 3185"/>
                <a:gd name="T7" fmla="*/ 0 h 3355"/>
                <a:gd name="T8" fmla="*/ 1928 w 3185"/>
                <a:gd name="T9" fmla="*/ 3355 h 3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5" h="3355">
                  <a:moveTo>
                    <a:pt x="1928" y="3355"/>
                  </a:moveTo>
                  <a:lnTo>
                    <a:pt x="3185" y="3355"/>
                  </a:lnTo>
                  <a:lnTo>
                    <a:pt x="1246" y="0"/>
                  </a:lnTo>
                  <a:lnTo>
                    <a:pt x="0" y="0"/>
                  </a:lnTo>
                  <a:lnTo>
                    <a:pt x="1928" y="33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664977" y="3246459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664977" y="2547868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64977" y="5009767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64977" y="5306038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381500" y="201491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382616" y="291026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69A244-21AD-4DD3-970F-BDF76AB7349A}"/>
              </a:ext>
            </a:extLst>
          </p:cNvPr>
          <p:cNvGrpSpPr/>
          <p:nvPr userDrawn="1"/>
        </p:nvGrpSpPr>
        <p:grpSpPr>
          <a:xfrm>
            <a:off x="301625" y="969963"/>
            <a:ext cx="4079875" cy="3624262"/>
            <a:chOff x="301625" y="969963"/>
            <a:chExt cx="4079875" cy="3624262"/>
          </a:xfrm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57DD8833-E01B-4EB7-97A4-D0C58BCD2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25" y="1038225"/>
              <a:ext cx="3559175" cy="3556000"/>
            </a:xfrm>
            <a:custGeom>
              <a:avLst/>
              <a:gdLst>
                <a:gd name="T0" fmla="*/ 0 w 1988"/>
                <a:gd name="T1" fmla="*/ 715 h 1988"/>
                <a:gd name="T2" fmla="*/ 1962 w 1988"/>
                <a:gd name="T3" fmla="*/ 1904 h 1988"/>
                <a:gd name="T4" fmla="*/ 1417 w 1988"/>
                <a:gd name="T5" fmla="*/ 0 h 1988"/>
                <a:gd name="T6" fmla="*/ 0 w 1988"/>
                <a:gd name="T7" fmla="*/ 715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8" h="1988">
                  <a:moveTo>
                    <a:pt x="0" y="715"/>
                  </a:moveTo>
                  <a:cubicBezTo>
                    <a:pt x="0" y="715"/>
                    <a:pt x="1936" y="1819"/>
                    <a:pt x="1962" y="1904"/>
                  </a:cubicBezTo>
                  <a:cubicBezTo>
                    <a:pt x="1988" y="1988"/>
                    <a:pt x="1417" y="0"/>
                    <a:pt x="1417" y="0"/>
                  </a:cubicBezTo>
                  <a:lnTo>
                    <a:pt x="0" y="715"/>
                  </a:lnTo>
                  <a:close/>
                </a:path>
              </a:pathLst>
            </a:custGeom>
            <a:solidFill>
              <a:srgbClr val="404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ACC13647-1E44-47F8-A134-3B1D7205D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3" y="969963"/>
              <a:ext cx="4046537" cy="3144838"/>
            </a:xfrm>
            <a:custGeom>
              <a:avLst/>
              <a:gdLst>
                <a:gd name="T0" fmla="*/ 0 w 2260"/>
                <a:gd name="T1" fmla="*/ 1074 h 1758"/>
                <a:gd name="T2" fmla="*/ 2212 w 2260"/>
                <a:gd name="T3" fmla="*/ 1683 h 1758"/>
                <a:gd name="T4" fmla="*/ 1169 w 2260"/>
                <a:gd name="T5" fmla="*/ 0 h 1758"/>
                <a:gd name="T6" fmla="*/ 0 w 2260"/>
                <a:gd name="T7" fmla="*/ 1074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1758">
                  <a:moveTo>
                    <a:pt x="0" y="1074"/>
                  </a:moveTo>
                  <a:cubicBezTo>
                    <a:pt x="0" y="1074"/>
                    <a:pt x="2164" y="1609"/>
                    <a:pt x="2212" y="1683"/>
                  </a:cubicBezTo>
                  <a:cubicBezTo>
                    <a:pt x="2260" y="1758"/>
                    <a:pt x="1169" y="0"/>
                    <a:pt x="1169" y="0"/>
                  </a:cubicBezTo>
                  <a:lnTo>
                    <a:pt x="0" y="1074"/>
                  </a:lnTo>
                  <a:close/>
                </a:path>
              </a:pathLst>
            </a:custGeom>
            <a:solidFill>
              <a:srgbClr val="9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5304D792-2B1A-4DFC-A3DB-E83C54F1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3654425"/>
              <a:ext cx="558800" cy="271463"/>
            </a:xfrm>
            <a:custGeom>
              <a:avLst/>
              <a:gdLst>
                <a:gd name="T0" fmla="*/ 0 w 352"/>
                <a:gd name="T1" fmla="*/ 88 h 171"/>
                <a:gd name="T2" fmla="*/ 145 w 352"/>
                <a:gd name="T3" fmla="*/ 171 h 171"/>
                <a:gd name="T4" fmla="*/ 352 w 352"/>
                <a:gd name="T5" fmla="*/ 0 h 171"/>
                <a:gd name="T6" fmla="*/ 0 w 352"/>
                <a:gd name="T7" fmla="*/ 8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171">
                  <a:moveTo>
                    <a:pt x="0" y="88"/>
                  </a:moveTo>
                  <a:lnTo>
                    <a:pt x="145" y="171"/>
                  </a:lnTo>
                  <a:lnTo>
                    <a:pt x="352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69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2023/4/21</a:t>
            </a:fld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>
            <a:extLst>
              <a:ext uri="{FF2B5EF4-FFF2-40B4-BE49-F238E27FC236}">
                <a16:creationId xmlns:a16="http://schemas.microsoft.com/office/drawing/2014/main" id="{EA5C7102-C728-4A0D-901E-112E4241FA18}"/>
              </a:ext>
            </a:extLst>
          </p:cNvPr>
          <p:cNvSpPr>
            <a:spLocks/>
          </p:cNvSpPr>
          <p:nvPr/>
        </p:nvSpPr>
        <p:spPr bwMode="auto">
          <a:xfrm flipH="1">
            <a:off x="8704261" y="6430962"/>
            <a:ext cx="2814638" cy="427038"/>
          </a:xfrm>
          <a:custGeom>
            <a:avLst/>
            <a:gdLst>
              <a:gd name="T0" fmla="*/ 1619 w 1773"/>
              <a:gd name="T1" fmla="*/ 0 h 269"/>
              <a:gd name="T2" fmla="*/ 0 w 1773"/>
              <a:gd name="T3" fmla="*/ 0 h 269"/>
              <a:gd name="T4" fmla="*/ 155 w 1773"/>
              <a:gd name="T5" fmla="*/ 269 h 269"/>
              <a:gd name="T6" fmla="*/ 1773 w 1773"/>
              <a:gd name="T7" fmla="*/ 269 h 269"/>
              <a:gd name="T8" fmla="*/ 1619 w 1773"/>
              <a:gd name="T9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269">
                <a:moveTo>
                  <a:pt x="1619" y="0"/>
                </a:moveTo>
                <a:lnTo>
                  <a:pt x="0" y="0"/>
                </a:lnTo>
                <a:lnTo>
                  <a:pt x="155" y="269"/>
                </a:lnTo>
                <a:lnTo>
                  <a:pt x="1773" y="269"/>
                </a:lnTo>
                <a:lnTo>
                  <a:pt x="16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217">
            <a:extLst>
              <a:ext uri="{FF2B5EF4-FFF2-40B4-BE49-F238E27FC236}">
                <a16:creationId xmlns:a16="http://schemas.microsoft.com/office/drawing/2014/main" id="{BB3974AF-B3BF-4C0C-94A0-CC8C479936ED}"/>
              </a:ext>
            </a:extLst>
          </p:cNvPr>
          <p:cNvSpPr>
            <a:spLocks/>
          </p:cNvSpPr>
          <p:nvPr/>
        </p:nvSpPr>
        <p:spPr bwMode="auto">
          <a:xfrm flipH="1">
            <a:off x="8550274" y="52654"/>
            <a:ext cx="3259138" cy="2744788"/>
          </a:xfrm>
          <a:custGeom>
            <a:avLst/>
            <a:gdLst>
              <a:gd name="T0" fmla="*/ 1037 w 2053"/>
              <a:gd name="T1" fmla="*/ 0 h 1729"/>
              <a:gd name="T2" fmla="*/ 0 w 2053"/>
              <a:gd name="T3" fmla="*/ 0 h 1729"/>
              <a:gd name="T4" fmla="*/ 1015 w 2053"/>
              <a:gd name="T5" fmla="*/ 1729 h 1729"/>
              <a:gd name="T6" fmla="*/ 2053 w 2053"/>
              <a:gd name="T7" fmla="*/ 1729 h 1729"/>
              <a:gd name="T8" fmla="*/ 1037 w 2053"/>
              <a:gd name="T9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1729">
                <a:moveTo>
                  <a:pt x="1037" y="0"/>
                </a:moveTo>
                <a:lnTo>
                  <a:pt x="0" y="0"/>
                </a:lnTo>
                <a:lnTo>
                  <a:pt x="1015" y="1729"/>
                </a:lnTo>
                <a:lnTo>
                  <a:pt x="2053" y="1729"/>
                </a:lnTo>
                <a:lnTo>
                  <a:pt x="103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19">
            <a:extLst>
              <a:ext uri="{FF2B5EF4-FFF2-40B4-BE49-F238E27FC236}">
                <a16:creationId xmlns:a16="http://schemas.microsoft.com/office/drawing/2014/main" id="{9C38FBB5-58F6-47B2-A114-3A8F5DD7AC1F}"/>
              </a:ext>
            </a:extLst>
          </p:cNvPr>
          <p:cNvSpPr>
            <a:spLocks/>
          </p:cNvSpPr>
          <p:nvPr/>
        </p:nvSpPr>
        <p:spPr bwMode="auto">
          <a:xfrm flipH="1">
            <a:off x="8558212" y="6385191"/>
            <a:ext cx="2774950" cy="422275"/>
          </a:xfrm>
          <a:custGeom>
            <a:avLst/>
            <a:gdLst>
              <a:gd name="T0" fmla="*/ 1595 w 1748"/>
              <a:gd name="T1" fmla="*/ 0 h 266"/>
              <a:gd name="T2" fmla="*/ 0 w 1748"/>
              <a:gd name="T3" fmla="*/ 0 h 266"/>
              <a:gd name="T4" fmla="*/ 153 w 1748"/>
              <a:gd name="T5" fmla="*/ 266 h 266"/>
              <a:gd name="T6" fmla="*/ 1748 w 1748"/>
              <a:gd name="T7" fmla="*/ 266 h 266"/>
              <a:gd name="T8" fmla="*/ 1595 w 1748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266">
                <a:moveTo>
                  <a:pt x="1595" y="0"/>
                </a:moveTo>
                <a:lnTo>
                  <a:pt x="0" y="0"/>
                </a:lnTo>
                <a:lnTo>
                  <a:pt x="153" y="266"/>
                </a:lnTo>
                <a:lnTo>
                  <a:pt x="1748" y="266"/>
                </a:lnTo>
                <a:lnTo>
                  <a:pt x="15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18">
            <a:extLst>
              <a:ext uri="{FF2B5EF4-FFF2-40B4-BE49-F238E27FC236}">
                <a16:creationId xmlns:a16="http://schemas.microsoft.com/office/drawing/2014/main" id="{4DC69A69-A9FA-4812-884C-D86C569C6C1C}"/>
              </a:ext>
            </a:extLst>
          </p:cNvPr>
          <p:cNvSpPr>
            <a:spLocks/>
          </p:cNvSpPr>
          <p:nvPr/>
        </p:nvSpPr>
        <p:spPr bwMode="auto">
          <a:xfrm flipH="1">
            <a:off x="8582383" y="6440981"/>
            <a:ext cx="2835780" cy="431532"/>
          </a:xfrm>
          <a:custGeom>
            <a:avLst/>
            <a:gdLst>
              <a:gd name="T0" fmla="*/ 1595 w 1748"/>
              <a:gd name="T1" fmla="*/ 0 h 266"/>
              <a:gd name="T2" fmla="*/ 0 w 1748"/>
              <a:gd name="T3" fmla="*/ 0 h 266"/>
              <a:gd name="T4" fmla="*/ 153 w 1748"/>
              <a:gd name="T5" fmla="*/ 266 h 266"/>
              <a:gd name="T6" fmla="*/ 1748 w 1748"/>
              <a:gd name="T7" fmla="*/ 266 h 266"/>
              <a:gd name="T8" fmla="*/ 1595 w 1748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266">
                <a:moveTo>
                  <a:pt x="1595" y="0"/>
                </a:moveTo>
                <a:lnTo>
                  <a:pt x="0" y="0"/>
                </a:lnTo>
                <a:lnTo>
                  <a:pt x="153" y="266"/>
                </a:lnTo>
                <a:lnTo>
                  <a:pt x="1748" y="266"/>
                </a:lnTo>
                <a:lnTo>
                  <a:pt x="15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24">
            <a:extLst>
              <a:ext uri="{FF2B5EF4-FFF2-40B4-BE49-F238E27FC236}">
                <a16:creationId xmlns:a16="http://schemas.microsoft.com/office/drawing/2014/main" id="{DDDFA918-46CB-4B7A-8661-0754FD2005E8}"/>
              </a:ext>
            </a:extLst>
          </p:cNvPr>
          <p:cNvSpPr>
            <a:spLocks/>
          </p:cNvSpPr>
          <p:nvPr/>
        </p:nvSpPr>
        <p:spPr bwMode="auto">
          <a:xfrm flipH="1">
            <a:off x="4557712" y="-4497"/>
            <a:ext cx="6473825" cy="5600701"/>
          </a:xfrm>
          <a:custGeom>
            <a:avLst/>
            <a:gdLst>
              <a:gd name="T0" fmla="*/ 0 w 4078"/>
              <a:gd name="T1" fmla="*/ 0 h 3528"/>
              <a:gd name="T2" fmla="*/ 2039 w 4078"/>
              <a:gd name="T3" fmla="*/ 3528 h 3528"/>
              <a:gd name="T4" fmla="*/ 4078 w 4078"/>
              <a:gd name="T5" fmla="*/ 0 h 3528"/>
              <a:gd name="T6" fmla="*/ 0 w 4078"/>
              <a:gd name="T7" fmla="*/ 0 h 3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8" h="3528">
                <a:moveTo>
                  <a:pt x="0" y="0"/>
                </a:moveTo>
                <a:lnTo>
                  <a:pt x="2039" y="3528"/>
                </a:lnTo>
                <a:lnTo>
                  <a:pt x="4078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l="-78664" t="-35262" r="1362" b="-1312"/>
            </a:stretch>
          </a:blip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15">
            <a:extLst>
              <a:ext uri="{FF2B5EF4-FFF2-40B4-BE49-F238E27FC236}">
                <a16:creationId xmlns:a16="http://schemas.microsoft.com/office/drawing/2014/main" id="{4B366E66-EA9B-4CAA-83B4-686F9E7DA062}"/>
              </a:ext>
            </a:extLst>
          </p:cNvPr>
          <p:cNvSpPr>
            <a:spLocks/>
          </p:cNvSpPr>
          <p:nvPr/>
        </p:nvSpPr>
        <p:spPr bwMode="auto">
          <a:xfrm flipH="1">
            <a:off x="3744686" y="-5878"/>
            <a:ext cx="1802375" cy="1559030"/>
          </a:xfrm>
          <a:custGeom>
            <a:avLst/>
            <a:gdLst>
              <a:gd name="T0" fmla="*/ 0 w 1111"/>
              <a:gd name="T1" fmla="*/ 0 h 961"/>
              <a:gd name="T2" fmla="*/ 555 w 1111"/>
              <a:gd name="T3" fmla="*/ 961 h 961"/>
              <a:gd name="T4" fmla="*/ 1111 w 1111"/>
              <a:gd name="T5" fmla="*/ 0 h 961"/>
              <a:gd name="T6" fmla="*/ 0 w 1111"/>
              <a:gd name="T7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1" h="961">
                <a:moveTo>
                  <a:pt x="0" y="0"/>
                </a:moveTo>
                <a:lnTo>
                  <a:pt x="555" y="961"/>
                </a:lnTo>
                <a:lnTo>
                  <a:pt x="1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16">
            <a:extLst>
              <a:ext uri="{FF2B5EF4-FFF2-40B4-BE49-F238E27FC236}">
                <a16:creationId xmlns:a16="http://schemas.microsoft.com/office/drawing/2014/main" id="{AB302819-7570-47C5-86CD-2FA253E2B51A}"/>
              </a:ext>
            </a:extLst>
          </p:cNvPr>
          <p:cNvSpPr>
            <a:spLocks/>
          </p:cNvSpPr>
          <p:nvPr/>
        </p:nvSpPr>
        <p:spPr bwMode="auto">
          <a:xfrm flipH="1">
            <a:off x="8574271" y="-1342"/>
            <a:ext cx="3330581" cy="2804956"/>
          </a:xfrm>
          <a:custGeom>
            <a:avLst/>
            <a:gdLst>
              <a:gd name="T0" fmla="*/ 1037 w 2053"/>
              <a:gd name="T1" fmla="*/ 0 h 1729"/>
              <a:gd name="T2" fmla="*/ 0 w 2053"/>
              <a:gd name="T3" fmla="*/ 0 h 1729"/>
              <a:gd name="T4" fmla="*/ 1015 w 2053"/>
              <a:gd name="T5" fmla="*/ 1729 h 1729"/>
              <a:gd name="T6" fmla="*/ 2053 w 2053"/>
              <a:gd name="T7" fmla="*/ 1729 h 1729"/>
              <a:gd name="T8" fmla="*/ 1037 w 2053"/>
              <a:gd name="T9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1729">
                <a:moveTo>
                  <a:pt x="1037" y="0"/>
                </a:moveTo>
                <a:lnTo>
                  <a:pt x="0" y="0"/>
                </a:lnTo>
                <a:lnTo>
                  <a:pt x="1015" y="1729"/>
                </a:lnTo>
                <a:lnTo>
                  <a:pt x="2053" y="1729"/>
                </a:lnTo>
                <a:lnTo>
                  <a:pt x="1037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20">
            <a:extLst>
              <a:ext uri="{FF2B5EF4-FFF2-40B4-BE49-F238E27FC236}">
                <a16:creationId xmlns:a16="http://schemas.microsoft.com/office/drawing/2014/main" id="{B44FE15C-FF3E-409C-A9C8-6AAD52347D91}"/>
              </a:ext>
            </a:extLst>
          </p:cNvPr>
          <p:cNvSpPr>
            <a:spLocks/>
          </p:cNvSpPr>
          <p:nvPr/>
        </p:nvSpPr>
        <p:spPr bwMode="auto">
          <a:xfrm flipH="1">
            <a:off x="7024976" y="1429699"/>
            <a:ext cx="5167024" cy="5442815"/>
          </a:xfrm>
          <a:custGeom>
            <a:avLst/>
            <a:gdLst>
              <a:gd name="T0" fmla="*/ 1928 w 3185"/>
              <a:gd name="T1" fmla="*/ 3355 h 3355"/>
              <a:gd name="T2" fmla="*/ 3185 w 3185"/>
              <a:gd name="T3" fmla="*/ 3355 h 3355"/>
              <a:gd name="T4" fmla="*/ 1246 w 3185"/>
              <a:gd name="T5" fmla="*/ 0 h 3355"/>
              <a:gd name="T6" fmla="*/ 0 w 3185"/>
              <a:gd name="T7" fmla="*/ 0 h 3355"/>
              <a:gd name="T8" fmla="*/ 1928 w 3185"/>
              <a:gd name="T9" fmla="*/ 3355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5" h="3355">
                <a:moveTo>
                  <a:pt x="1928" y="3355"/>
                </a:moveTo>
                <a:lnTo>
                  <a:pt x="3185" y="3355"/>
                </a:lnTo>
                <a:lnTo>
                  <a:pt x="1246" y="0"/>
                </a:lnTo>
                <a:lnTo>
                  <a:pt x="0" y="0"/>
                </a:lnTo>
                <a:lnTo>
                  <a:pt x="1928" y="33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225266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455890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26263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5" r:id="rId4"/>
    <p:sldLayoutId id="2147483662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25887" y="3638498"/>
            <a:ext cx="5294601" cy="1095872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Online Shopping Behavior Modelling</a:t>
            </a:r>
          </a:p>
          <a:p>
            <a:pPr algn="r"/>
            <a:r>
              <a:rPr lang="en-CA" dirty="0"/>
              <a:t>&amp; Recommendation System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5887" y="2668238"/>
            <a:ext cx="5294601" cy="1021759"/>
          </a:xfrm>
        </p:spPr>
        <p:txBody>
          <a:bodyPr>
            <a:noAutofit/>
          </a:bodyPr>
          <a:lstStyle/>
          <a:p>
            <a:pPr algn="r"/>
            <a:r>
              <a:rPr lang="en-CA" sz="3200" b="0" dirty="0"/>
              <a:t>Retail Rocket eCommerce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225887" y="4809574"/>
            <a:ext cx="5294601" cy="296271"/>
          </a:xfrm>
        </p:spPr>
        <p:txBody>
          <a:bodyPr/>
          <a:lstStyle/>
          <a:p>
            <a:pPr algn="r"/>
            <a:r>
              <a:rPr lang="en-US" altLang="zh-CN" dirty="0"/>
              <a:t>Maggie Han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225887" y="5105845"/>
            <a:ext cx="5294601" cy="296271"/>
          </a:xfrm>
        </p:spPr>
        <p:txBody>
          <a:bodyPr/>
          <a:lstStyle/>
          <a:p>
            <a:pPr algn="r"/>
            <a:r>
              <a:rPr lang="en-US" altLang="en-US" dirty="0"/>
              <a:t>Apr. 14, 2023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A41A1-DC4F-4A49-97D8-8E594E8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2D594C-D5E2-40A1-9E55-920D8508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5.1 EDA of the original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0C403-BA99-4E19-B449-3CDA62BAB9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27961" y="1250035"/>
            <a:ext cx="368597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E7906-F0D5-44AA-B8B0-7F0E4DAB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9" y="1250035"/>
            <a:ext cx="3212671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EA5E7-0BA4-4204-8043-FBF0FCCD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40" y="1250035"/>
            <a:ext cx="3841821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A312FA-6244-4043-9071-87582470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27" y="4656144"/>
            <a:ext cx="5991225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E31D6D-D80D-49C7-B3E5-BF8516549AFD}"/>
              </a:ext>
            </a:extLst>
          </p:cNvPr>
          <p:cNvSpPr txBox="1"/>
          <p:nvPr/>
        </p:nvSpPr>
        <p:spPr>
          <a:xfrm>
            <a:off x="809981" y="4271592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Original Dataset:</a:t>
            </a:r>
          </a:p>
        </p:txBody>
      </p:sp>
    </p:spTree>
    <p:extLst>
      <p:ext uri="{BB962C8B-B14F-4D97-AF65-F5344CB8AC3E}">
        <p14:creationId xmlns:p14="http://schemas.microsoft.com/office/powerpoint/2010/main" val="210212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95207-0907-49CD-A66A-4EA5EAAA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492F71-1C0F-4C88-8923-CAA2D0A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5.2 Build new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F99D-FFA8-4F9F-AF17-7DCB59C9D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Goal: predict purchase or not, purchase 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2FB0E-00C5-4CF7-B702-5D7AC18E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7" y="1620691"/>
            <a:ext cx="7200000" cy="45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6DDF8-8B04-4BAF-8E20-041B31D0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3BD52-EAEC-44D8-9298-5E737338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5.2 Build new dataset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FD371D-2842-457F-96E9-EBF46A169EF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64684191"/>
              </p:ext>
            </p:extLst>
          </p:nvPr>
        </p:nvGraphicFramePr>
        <p:xfrm>
          <a:off x="7382596" y="1265622"/>
          <a:ext cx="403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1284021123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158019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column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means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64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visitorid</a:t>
                      </a:r>
                      <a:endParaRPr lang="en-CA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unique </a:t>
                      </a:r>
                      <a:r>
                        <a:rPr lang="en-CA" sz="1500" dirty="0" err="1"/>
                        <a:t>visitorid</a:t>
                      </a:r>
                      <a:endParaRPr lang="en-CA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1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num_items</a:t>
                      </a:r>
                      <a:endParaRPr lang="en-CA" sz="1500" dirty="0"/>
                    </a:p>
                    <a:p>
                      <a:pPr algn="ctr"/>
                      <a:r>
                        <a:rPr lang="en-CA" sz="1500" dirty="0"/>
                        <a:t>_viewed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How many items one customer viewed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2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View_count</a:t>
                      </a:r>
                      <a:endParaRPr lang="en-CA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How many times one customer view online regardless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88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firstview_to_cart</a:t>
                      </a:r>
                      <a:endParaRPr lang="en-CA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Timediff</a:t>
                      </a:r>
                      <a:r>
                        <a:rPr lang="en-CA" sz="1500" dirty="0"/>
                        <a:t> between </a:t>
                      </a:r>
                      <a:r>
                        <a:rPr lang="en-CA" sz="1500" dirty="0" err="1"/>
                        <a:t>firstview</a:t>
                      </a:r>
                      <a:r>
                        <a:rPr lang="en-CA" sz="1500" dirty="0"/>
                        <a:t> and </a:t>
                      </a:r>
                      <a:r>
                        <a:rPr lang="en-CA" sz="1500" dirty="0" err="1"/>
                        <a:t>addtocart</a:t>
                      </a:r>
                      <a:r>
                        <a:rPr lang="en-CA" sz="1500" dirty="0"/>
                        <a:t>, mean of all the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83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cart_to_transaction</a:t>
                      </a:r>
                      <a:endParaRPr lang="en-CA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 err="1"/>
                        <a:t>Timediff</a:t>
                      </a:r>
                      <a:r>
                        <a:rPr lang="en-CA" sz="1500" dirty="0"/>
                        <a:t> between </a:t>
                      </a:r>
                      <a:r>
                        <a:rPr lang="en-CA" sz="1500" dirty="0" err="1"/>
                        <a:t>addtocart</a:t>
                      </a:r>
                      <a:r>
                        <a:rPr lang="en-CA" sz="1500" dirty="0"/>
                        <a:t> and transaction, mean of all the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24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err="1"/>
                        <a:t>Bought_count</a:t>
                      </a:r>
                      <a:endParaRPr lang="en-CA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Total number of purchase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purchased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/>
                        <a:t> 0 or 1 (</a:t>
                      </a:r>
                      <a:r>
                        <a:rPr lang="en-CA" sz="1500" dirty="0" err="1"/>
                        <a:t>binery</a:t>
                      </a:r>
                      <a:r>
                        <a:rPr lang="en-CA" sz="15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960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E6FCE85-125B-4BEF-A4A8-63DD442D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0299"/>
            <a:ext cx="6480000" cy="51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CF3022-1915-4076-9067-ABE256BF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6D13C-4C2D-4085-89E1-17504E24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5.3 Dataset for 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EAA9-D6BA-4B6C-80B3-FCEBF334C6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9F224-7054-4851-B9BE-2B37586B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47761"/>
            <a:ext cx="7839075" cy="2486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40437C-925B-4FCB-B2C1-BA7DF5A1DC3F}"/>
              </a:ext>
            </a:extLst>
          </p:cNvPr>
          <p:cNvSpPr/>
          <p:nvPr/>
        </p:nvSpPr>
        <p:spPr>
          <a:xfrm>
            <a:off x="669924" y="3752847"/>
            <a:ext cx="71902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/>
              <a:t>view_rate</a:t>
            </a:r>
            <a:r>
              <a:rPr lang="en-CA" dirty="0"/>
              <a:t> = </a:t>
            </a:r>
            <a:r>
              <a:rPr lang="en-CA" dirty="0" err="1"/>
              <a:t>num_items_viewed</a:t>
            </a:r>
            <a:r>
              <a:rPr lang="en-CA" dirty="0"/>
              <a:t> / </a:t>
            </a:r>
            <a:r>
              <a:rPr lang="en-CA" dirty="0" err="1"/>
              <a:t>view_count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total viewed items number / total view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lower </a:t>
            </a:r>
            <a:r>
              <a:rPr lang="en-CA" dirty="0" err="1"/>
              <a:t>view_rate</a:t>
            </a:r>
            <a:r>
              <a:rPr lang="en-CA" dirty="0"/>
              <a:t> refer to that the customer focus on a specific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 err="1"/>
              <a:t>purchase_rate</a:t>
            </a:r>
            <a:r>
              <a:rPr lang="en-CA" dirty="0"/>
              <a:t> = </a:t>
            </a:r>
            <a:r>
              <a:rPr lang="en-CA" dirty="0" err="1"/>
              <a:t>bought_count</a:t>
            </a:r>
            <a:r>
              <a:rPr lang="en-CA" dirty="0"/>
              <a:t> / </a:t>
            </a:r>
            <a:r>
              <a:rPr lang="en-CA" dirty="0" err="1"/>
              <a:t>view_count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total purchase items number / total view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higher </a:t>
            </a:r>
            <a:r>
              <a:rPr lang="en-CA" dirty="0" err="1"/>
              <a:t>purchase_rate</a:t>
            </a:r>
            <a:r>
              <a:rPr lang="en-CA" dirty="0"/>
              <a:t>, the higher purchase ability</a:t>
            </a:r>
          </a:p>
        </p:txBody>
      </p:sp>
    </p:spTree>
    <p:extLst>
      <p:ext uri="{BB962C8B-B14F-4D97-AF65-F5344CB8AC3E}">
        <p14:creationId xmlns:p14="http://schemas.microsoft.com/office/powerpoint/2010/main" val="346969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76CD1-05DD-4BE9-8DCE-C8C06442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41BBA-E3C8-4D5E-9FB8-25A78CCA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5.3 Dataset for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2B1C2-D1BA-4CD0-9D53-35970F43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28394"/>
            <a:ext cx="9034918" cy="252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BA02EB-5066-44A7-9DE7-28522C131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32390"/>
              </p:ext>
            </p:extLst>
          </p:nvPr>
        </p:nvGraphicFramePr>
        <p:xfrm>
          <a:off x="1482724" y="4482275"/>
          <a:ext cx="8128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0705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01457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purchased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Purchase_rate</a:t>
                      </a:r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786838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View_count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View_count</a:t>
                      </a:r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068696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Firstview_to_cart</a:t>
                      </a:r>
                      <a:r>
                        <a:rPr lang="en-CA" sz="1600" dirty="0"/>
                        <a:t> (no relation to 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Purchased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309263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Cart_to_transaction</a:t>
                      </a:r>
                      <a:r>
                        <a:rPr lang="en-CA" sz="1600" dirty="0"/>
                        <a:t>(no relation to 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762600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Purchase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519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B8E7ECC-3918-4472-A68B-9F31089D6BB1}"/>
              </a:ext>
            </a:extLst>
          </p:cNvPr>
          <p:cNvSpPr/>
          <p:nvPr/>
        </p:nvSpPr>
        <p:spPr>
          <a:xfrm>
            <a:off x="7269018" y="1228437"/>
            <a:ext cx="692727" cy="2124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651EC-23E3-47AD-8ADD-8587AA3F3FB6}"/>
              </a:ext>
            </a:extLst>
          </p:cNvPr>
          <p:cNvSpPr/>
          <p:nvPr/>
        </p:nvSpPr>
        <p:spPr>
          <a:xfrm>
            <a:off x="8675253" y="1228437"/>
            <a:ext cx="935471" cy="2124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F00D4-C650-46FC-8E56-33450855025F}"/>
              </a:ext>
            </a:extLst>
          </p:cNvPr>
          <p:cNvSpPr txBox="1"/>
          <p:nvPr/>
        </p:nvSpPr>
        <p:spPr>
          <a:xfrm>
            <a:off x="766618" y="3999806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label selection, the columns need to be dropped as follow:</a:t>
            </a:r>
          </a:p>
        </p:txBody>
      </p:sp>
    </p:spTree>
    <p:extLst>
      <p:ext uri="{BB962C8B-B14F-4D97-AF65-F5344CB8AC3E}">
        <p14:creationId xmlns:p14="http://schemas.microsoft.com/office/powerpoint/2010/main" val="414348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61E4B-1DB0-421C-B2C3-3DEF3696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AE3773-CABE-439A-9A64-7D8AD16D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5.4 EDA of modelling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41B5EE-892D-4D7E-94F9-48FCC53AE8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69924" y="1136816"/>
            <a:ext cx="5400000" cy="4341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E18BF-2546-4D99-BBFD-55C14B25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36816"/>
            <a:ext cx="5400000" cy="434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55481-0CBD-420D-8C75-5FEAF34BF681}"/>
              </a:ext>
            </a:extLst>
          </p:cNvPr>
          <p:cNvSpPr txBox="1"/>
          <p:nvPr/>
        </p:nvSpPr>
        <p:spPr>
          <a:xfrm>
            <a:off x="877455" y="5708073"/>
            <a:ext cx="644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to address the missing value?</a:t>
            </a:r>
          </a:p>
          <a:p>
            <a:r>
              <a:rPr lang="en-CA" dirty="0"/>
              <a:t>Current strategy: Using </a:t>
            </a:r>
            <a:r>
              <a:rPr lang="en-CA" dirty="0" err="1"/>
              <a:t>SimpleImputer</a:t>
            </a:r>
            <a:r>
              <a:rPr lang="en-CA" dirty="0"/>
              <a:t> to fill a constant value</a:t>
            </a:r>
          </a:p>
        </p:txBody>
      </p:sp>
    </p:spTree>
    <p:extLst>
      <p:ext uri="{BB962C8B-B14F-4D97-AF65-F5344CB8AC3E}">
        <p14:creationId xmlns:p14="http://schemas.microsoft.com/office/powerpoint/2010/main" val="228725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0783A-62C0-4A6C-8FEE-4B96872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974BBB-ED38-4466-AD77-B68838B7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5.5 Baseline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73532-4E3F-44F8-A997-1166A0B451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5403273"/>
            <a:ext cx="10850563" cy="10286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MSE is the average squared difference between the predicted values and the actual values.</a:t>
            </a:r>
          </a:p>
          <a:p>
            <a:pPr marL="0" indent="0">
              <a:buNone/>
            </a:pPr>
            <a:r>
              <a:rPr lang="en-CA" dirty="0"/>
              <a:t>R2 is a measure of how well the regression model explains the variability in the data, range from 0 to 1.</a:t>
            </a:r>
          </a:p>
          <a:p>
            <a:pPr lvl="1"/>
            <a:r>
              <a:rPr lang="en-CA" dirty="0"/>
              <a:t>1 indicate that a larger proportion of the variability in the dependent variable is explained by the model,</a:t>
            </a:r>
          </a:p>
          <a:p>
            <a:pPr lvl="1"/>
            <a:r>
              <a:rPr lang="en-CA" dirty="0"/>
              <a:t>0 indicate that the model explains little of the variability in the data.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0EFD2-D755-44D7-9029-85406531E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9" b="61532"/>
          <a:stretch/>
        </p:blipFill>
        <p:spPr>
          <a:xfrm>
            <a:off x="577560" y="1130299"/>
            <a:ext cx="4751821" cy="2638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C612F-4DBD-4441-ACEA-F5C6472BB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99"/>
          <a:stretch/>
        </p:blipFill>
        <p:spPr>
          <a:xfrm>
            <a:off x="5220487" y="1117925"/>
            <a:ext cx="6300000" cy="4111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D46E0-5FBA-4BB9-9289-165BA2F51A9D}"/>
              </a:ext>
            </a:extLst>
          </p:cNvPr>
          <p:cNvSpPr txBox="1"/>
          <p:nvPr/>
        </p:nvSpPr>
        <p:spPr>
          <a:xfrm>
            <a:off x="669924" y="4583143"/>
            <a:ext cx="400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Baseline model: </a:t>
            </a:r>
            <a:r>
              <a:rPr lang="en-CA" dirty="0" err="1"/>
              <a:t>LinearRegression</a:t>
            </a:r>
            <a:endParaRPr lang="en-CA" dirty="0"/>
          </a:p>
          <a:p>
            <a:r>
              <a:rPr lang="en-CA" dirty="0"/>
              <a:t>Score: r2</a:t>
            </a:r>
          </a:p>
        </p:txBody>
      </p:sp>
    </p:spTree>
    <p:extLst>
      <p:ext uri="{BB962C8B-B14F-4D97-AF65-F5344CB8AC3E}">
        <p14:creationId xmlns:p14="http://schemas.microsoft.com/office/powerpoint/2010/main" val="382978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E1398-41F7-4ACB-98D4-5DB3DCCD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D2D5E-F5F1-4CF3-8015-954C0DCE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5.6 Model selection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E2E076-049F-4AAF-98AA-4DD4D598DA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7240722"/>
              </p:ext>
            </p:extLst>
          </p:nvPr>
        </p:nvGraphicFramePr>
        <p:xfrm>
          <a:off x="1353415" y="1130300"/>
          <a:ext cx="8879957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53280">
                  <a:extLst>
                    <a:ext uri="{9D8B030D-6E8A-4147-A177-3AD203B41FA5}">
                      <a16:colId xmlns:a16="http://schemas.microsoft.com/office/drawing/2014/main" val="1359662297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4192131762"/>
                    </a:ext>
                  </a:extLst>
                </a:gridCol>
                <a:gridCol w="1630797">
                  <a:extLst>
                    <a:ext uri="{9D8B030D-6E8A-4147-A177-3AD203B41FA5}">
                      <a16:colId xmlns:a16="http://schemas.microsoft.com/office/drawing/2014/main" val="50959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1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0.36412359612556333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Polynomial Regression (degree=2)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0.43741591439839744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RandomForestRegressor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0.9905020649195226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XGBoostRegressor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0.9936030937168236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9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XGBRFRegressor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0.972974771905557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9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0.6907307768211305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Neural Network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0.8334061193263528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1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Stacking of LR, RF, </a:t>
                      </a:r>
                      <a:r>
                        <a:rPr lang="en-CA" dirty="0" err="1"/>
                        <a:t>XGBoost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0.9906049860878501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30663"/>
                  </a:ext>
                </a:extLst>
              </a:tr>
            </a:tbl>
          </a:graphicData>
        </a:graphic>
      </p:graphicFrame>
      <p:pic>
        <p:nvPicPr>
          <p:cNvPr id="2050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58F1CF31-E81E-4B4C-A11F-CCC6E5790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21394" r="64113" b="25876"/>
          <a:stretch/>
        </p:blipFill>
        <p:spPr bwMode="auto">
          <a:xfrm>
            <a:off x="9220199" y="2245865"/>
            <a:ext cx="36252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EEDE937E-D178-41FA-B9D1-5644A6B22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6" t="21394" r="33798" b="25876"/>
          <a:stretch/>
        </p:blipFill>
        <p:spPr bwMode="auto">
          <a:xfrm>
            <a:off x="9220199" y="3354887"/>
            <a:ext cx="36252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34F120BE-82EF-477E-9884-CABBB671B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0" t="21394" r="5394" b="25876"/>
          <a:stretch/>
        </p:blipFill>
        <p:spPr bwMode="auto">
          <a:xfrm>
            <a:off x="9220199" y="1501589"/>
            <a:ext cx="36252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1AE188C2-640A-4932-A1BD-1EE3585F2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0" t="21394" r="5394" b="25876"/>
          <a:stretch/>
        </p:blipFill>
        <p:spPr bwMode="auto">
          <a:xfrm>
            <a:off x="9220199" y="1875021"/>
            <a:ext cx="36252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C102398E-4011-439E-AC2C-E729D0783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21394" r="64113" b="25876"/>
          <a:stretch/>
        </p:blipFill>
        <p:spPr bwMode="auto">
          <a:xfrm>
            <a:off x="9220199" y="2615101"/>
            <a:ext cx="36252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2A024EDA-41B6-4BB6-9025-8E8E0BC9D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21394" r="64113" b="25876"/>
          <a:stretch/>
        </p:blipFill>
        <p:spPr bwMode="auto">
          <a:xfrm>
            <a:off x="9220199" y="2987179"/>
            <a:ext cx="36252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B1E6857F-E821-4A2D-B227-368291BDF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21394" r="64113" b="25876"/>
          <a:stretch/>
        </p:blipFill>
        <p:spPr bwMode="auto">
          <a:xfrm>
            <a:off x="9220199" y="3736654"/>
            <a:ext cx="36252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44296C-3D77-4482-959E-0451A90244CF}"/>
              </a:ext>
            </a:extLst>
          </p:cNvPr>
          <p:cNvSpPr txBox="1"/>
          <p:nvPr/>
        </p:nvSpPr>
        <p:spPr>
          <a:xfrm>
            <a:off x="1218681" y="4542260"/>
            <a:ext cx="901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Non-linearity relationship of features and label: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Linear regression assumes a linear relationship between the dependent and independent variables. If the true relationship between the variables is non-linear, then linear regression may not be able to capture the underlying patterns accurately.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RandomForest</a:t>
            </a:r>
            <a:r>
              <a:rPr lang="en-CA" dirty="0"/>
              <a:t> and </a:t>
            </a:r>
            <a:r>
              <a:rPr lang="en-CA" dirty="0" err="1"/>
              <a:t>XGBoost</a:t>
            </a:r>
            <a:r>
              <a:rPr lang="en-CA" dirty="0"/>
              <a:t> are capable of capturing non-linear relationships between variables.</a:t>
            </a:r>
          </a:p>
        </p:txBody>
      </p:sp>
      <p:pic>
        <p:nvPicPr>
          <p:cNvPr id="17" name="Picture 2" descr="1000+ Sad Smile Pictures | Download Free Images on Unsplash">
            <a:extLst>
              <a:ext uri="{FF2B5EF4-FFF2-40B4-BE49-F238E27FC236}">
                <a16:creationId xmlns:a16="http://schemas.microsoft.com/office/drawing/2014/main" id="{F60338FE-CDCA-4F71-9D95-DB299EA25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21394" r="64113" b="25876"/>
          <a:stretch/>
        </p:blipFill>
        <p:spPr bwMode="auto">
          <a:xfrm>
            <a:off x="9220199" y="4105523"/>
            <a:ext cx="36252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3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E1D469-51CB-4335-B67B-54AA642CF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Surrogate: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4FC50-FC0E-4F3A-B0BB-0EEAA133DB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CA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CA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CA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CA" sz="2000" dirty="0">
              <a:solidFill>
                <a:srgbClr val="374151"/>
              </a:solidFill>
              <a:latin typeface="Söhne"/>
            </a:endParaRPr>
          </a:p>
          <a:p>
            <a:r>
              <a:rPr lang="en-CA" sz="1600" dirty="0">
                <a:solidFill>
                  <a:srgbClr val="374151"/>
                </a:solidFill>
                <a:latin typeface="Söhne"/>
              </a:rPr>
              <a:t>The feature importance in a surrogate model is typically determined based on the number of times a feature is used for splitting in the surrogate decision tree. </a:t>
            </a:r>
          </a:p>
          <a:p>
            <a:r>
              <a:rPr lang="en-CA" sz="1600" dirty="0">
                <a:solidFill>
                  <a:srgbClr val="374151"/>
                </a:solidFill>
                <a:latin typeface="Söhne"/>
              </a:rPr>
              <a:t>The more frequently a feature is used for splitting, the higher its importance is considered to be. </a:t>
            </a:r>
          </a:p>
          <a:p>
            <a:r>
              <a:rPr lang="en-CA" sz="1600" dirty="0">
                <a:solidFill>
                  <a:srgbClr val="374151"/>
                </a:solidFill>
                <a:latin typeface="Söhne"/>
              </a:rPr>
              <a:t>The order of feature importance in the surrogate model may </a:t>
            </a:r>
            <a:r>
              <a:rPr lang="en-CA" sz="1600" dirty="0">
                <a:solidFill>
                  <a:srgbClr val="C00000"/>
                </a:solidFill>
                <a:latin typeface="Söhne"/>
              </a:rPr>
              <a:t>depend on the specific decision tree </a:t>
            </a:r>
            <a:r>
              <a:rPr lang="en-CA" sz="1600" dirty="0">
                <a:solidFill>
                  <a:srgbClr val="374151"/>
                </a:solidFill>
                <a:latin typeface="Söhne"/>
              </a:rPr>
              <a:t>that was used to create the surrogate, and it </a:t>
            </a:r>
            <a:r>
              <a:rPr lang="en-CA" sz="1600" dirty="0">
                <a:solidFill>
                  <a:srgbClr val="C00000"/>
                </a:solidFill>
                <a:latin typeface="Söhne"/>
              </a:rPr>
              <a:t>may not necessarily reflect the true importance of features</a:t>
            </a:r>
            <a:r>
              <a:rPr lang="en-CA" sz="1600" dirty="0">
                <a:solidFill>
                  <a:srgbClr val="374151"/>
                </a:solidFill>
                <a:latin typeface="Söhne"/>
              </a:rPr>
              <a:t> in the original complex model.</a:t>
            </a:r>
            <a:endParaRPr lang="en-CA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CBE91-A176-4127-B617-7060B36A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Permutation: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14FACC4-276C-40C0-82B6-866EEB5EDDC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5496129"/>
              </p:ext>
            </p:extLst>
          </p:nvPr>
        </p:nvGraphicFramePr>
        <p:xfrm>
          <a:off x="6095205" y="1584356"/>
          <a:ext cx="5348288" cy="1093392"/>
        </p:xfrm>
        <a:graphic>
          <a:graphicData uri="http://schemas.openxmlformats.org/drawingml/2006/table">
            <a:tbl>
              <a:tblPr/>
              <a:tblGrid>
                <a:gridCol w="2674144">
                  <a:extLst>
                    <a:ext uri="{9D8B030D-6E8A-4147-A177-3AD203B41FA5}">
                      <a16:colId xmlns:a16="http://schemas.microsoft.com/office/drawing/2014/main" val="2229948657"/>
                    </a:ext>
                  </a:extLst>
                </a:gridCol>
                <a:gridCol w="2674144">
                  <a:extLst>
                    <a:ext uri="{9D8B030D-6E8A-4147-A177-3AD203B41FA5}">
                      <a16:colId xmlns:a16="http://schemas.microsoft.com/office/drawing/2014/main" val="822135514"/>
                    </a:ext>
                  </a:extLst>
                </a:gridCol>
              </a:tblGrid>
              <a:tr h="180285"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 b="1">
                          <a:effectLst/>
                        </a:rPr>
                        <a:t>Weight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b="1">
                          <a:effectLst/>
                        </a:rPr>
                        <a:t>Feature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96224"/>
                  </a:ext>
                </a:extLst>
              </a:tr>
              <a:tr h="180285"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>
                          <a:effectLst/>
                        </a:rPr>
                        <a:t>27.1245 ± 0.2626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>
                          <a:effectLst/>
                        </a:rPr>
                        <a:t>cart_to_transaction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23290"/>
                  </a:ext>
                </a:extLst>
              </a:tr>
              <a:tr h="180285"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>
                          <a:effectLst/>
                        </a:rPr>
                        <a:t>25.8921 ± 2.2240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FF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>
                          <a:effectLst/>
                        </a:rPr>
                        <a:t>bought_count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17643"/>
                  </a:ext>
                </a:extLst>
              </a:tr>
              <a:tr h="180285"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>
                          <a:effectLst/>
                        </a:rPr>
                        <a:t>0.8136 ± 0.0388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>
                          <a:effectLst/>
                        </a:rPr>
                        <a:t>view_rate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87738"/>
                  </a:ext>
                </a:extLst>
              </a:tr>
              <a:tr h="180285"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>
                          <a:effectLst/>
                        </a:rPr>
                        <a:t>0.0280 ± 0.0036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>
                          <a:effectLst/>
                        </a:rPr>
                        <a:t>firstview_to_cart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920018"/>
                  </a:ext>
                </a:extLst>
              </a:tr>
              <a:tr h="180285">
                <a:tc>
                  <a:txBody>
                    <a:bodyPr/>
                    <a:lstStyle/>
                    <a:p>
                      <a:pPr algn="r" fontAlgn="ctr"/>
                      <a:r>
                        <a:rPr lang="en-CA" sz="900">
                          <a:effectLst/>
                        </a:rPr>
                        <a:t>0.0061 ± 0.0011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900" dirty="0" err="1">
                          <a:effectLst/>
                        </a:rPr>
                        <a:t>num_items_viewed</a:t>
                      </a:r>
                      <a:endParaRPr lang="en-CA" sz="900" dirty="0">
                        <a:effectLst/>
                      </a:endParaRP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832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ED79FF5-2A5C-4948-A72F-20974797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5.7 Surrogate and Permutation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1C5B-2C7E-4CDC-8430-A8923096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79298D-6C3B-43AB-AD4C-B8FCB88E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98" y="1215010"/>
            <a:ext cx="3600000" cy="23718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B03851-B6DA-4366-93F7-58542D7F2254}"/>
              </a:ext>
            </a:extLst>
          </p:cNvPr>
          <p:cNvSpPr/>
          <p:nvPr/>
        </p:nvSpPr>
        <p:spPr>
          <a:xfrm>
            <a:off x="671514" y="1754248"/>
            <a:ext cx="21652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Black box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err="1"/>
              <a:t>MLPRegressor</a:t>
            </a:r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Surrogate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Decision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1C2D3-1C72-48ED-BF60-32EF852CA715}"/>
              </a:ext>
            </a:extLst>
          </p:cNvPr>
          <p:cNvSpPr txBox="1"/>
          <p:nvPr/>
        </p:nvSpPr>
        <p:spPr>
          <a:xfrm>
            <a:off x="6194426" y="2923799"/>
            <a:ext cx="5249067" cy="17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374151"/>
                </a:solidFill>
                <a:latin typeface="Söhne"/>
              </a:rPr>
              <a:t>The permutation importance is typically calculated as the decrease in model performance after permuting a feature, and it is ranked based on the magnitude of this decrease. </a:t>
            </a: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374151"/>
                </a:solidFill>
                <a:latin typeface="Söhne"/>
              </a:rPr>
              <a:t>The order of feature importance in Permutation Importance is determined based on the calculated decrease in model performance for each feature, and </a:t>
            </a:r>
            <a:r>
              <a:rPr lang="en-CA" sz="1600" dirty="0">
                <a:solidFill>
                  <a:srgbClr val="C00000"/>
                </a:solidFill>
                <a:latin typeface="Söhne"/>
              </a:rPr>
              <a:t>it may reflect the true importance of features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83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0D611-91F3-4F51-9D4B-7D4707AD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769D2-2606-4DE9-808E-C402F4E4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Business Insights and Feature 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0C442-CE84-4F75-843B-01F06C37570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4762840"/>
              </p:ext>
            </p:extLst>
          </p:nvPr>
        </p:nvGraphicFramePr>
        <p:xfrm>
          <a:off x="669925" y="1130299"/>
          <a:ext cx="10850563" cy="500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88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sz="2000" b="0" dirty="0"/>
                  <a:t>Retail Rocket eCommerce Introduction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Dataset and Objective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Exploratory Data Analysis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Model 1: Recommendation Model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Model 2: Regression Model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Business Insights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31926" y="2191966"/>
            <a:ext cx="5086829" cy="1621509"/>
          </a:xfrm>
        </p:spPr>
        <p:txBody>
          <a:bodyPr/>
          <a:lstStyle/>
          <a:p>
            <a:r>
              <a:rPr lang="en-US" altLang="zh-CN" dirty="0"/>
              <a:t>The end.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Thanks for attention.</a:t>
            </a:r>
            <a:endParaRPr lang="zh-CN" alt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DBC6-5741-4CD3-B9A4-EECD92E3E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395919-B8B3-4A77-8D47-8EFBFAF9F7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Retail Rocket eCommerce Introduction</a:t>
            </a:r>
            <a:endParaRPr lang="en-US" altLang="zh-CN" dirty="0">
              <a:sym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EEF7-5328-44DC-9990-51E4E7EA0B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Developer of a predictive analytics platform </a:t>
            </a:r>
          </a:p>
          <a:p>
            <a:r>
              <a:rPr lang="en-CA" dirty="0"/>
              <a:t>Designed to help organizations identify the needs of web shop users by analyzing behavior. </a:t>
            </a:r>
          </a:p>
          <a:p>
            <a:r>
              <a:rPr lang="en-CA" dirty="0"/>
              <a:t>Leverage big data for determining the needs of visitors </a:t>
            </a:r>
          </a:p>
          <a:p>
            <a:r>
              <a:rPr lang="en-CA" dirty="0"/>
              <a:t>Provide organizations personalized offers to customers</a:t>
            </a:r>
          </a:p>
          <a:p>
            <a:r>
              <a:rPr lang="en-CA" dirty="0"/>
              <a:t>Aim to help retailers ultimately increase conversion rate, average order value, retention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F0B8-12FA-4D11-8F5D-2B259102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" y="3235277"/>
            <a:ext cx="10080000" cy="3108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17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75140-3462-425A-9577-C8C4A4E0C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Original Dataset: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CB366-85D8-45D5-A6ED-7A3CF511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/>
          <a:p>
            <a:r>
              <a:rPr lang="en-CA" dirty="0"/>
              <a:t>Contains 3 csv files: </a:t>
            </a:r>
            <a:r>
              <a:rPr lang="en-CA" sz="1400" dirty="0"/>
              <a:t>Category tree, Events, Item property</a:t>
            </a:r>
          </a:p>
          <a:p>
            <a:endParaRPr lang="en-CA" dirty="0"/>
          </a:p>
          <a:p>
            <a:endParaRPr lang="en-CA" sz="1400" dirty="0"/>
          </a:p>
          <a:p>
            <a:endParaRPr lang="en-CA" dirty="0"/>
          </a:p>
          <a:p>
            <a:endParaRPr lang="en-CA" sz="1400" dirty="0"/>
          </a:p>
          <a:p>
            <a:endParaRPr lang="en-CA" dirty="0"/>
          </a:p>
          <a:p>
            <a:endParaRPr lang="en-CA" sz="1400" dirty="0"/>
          </a:p>
          <a:p>
            <a:endParaRPr lang="en-CA" dirty="0"/>
          </a:p>
          <a:p>
            <a:endParaRPr lang="en-CA" sz="1400" dirty="0"/>
          </a:p>
          <a:p>
            <a:endParaRPr lang="en-CA" dirty="0"/>
          </a:p>
          <a:p>
            <a:endParaRPr lang="en-CA" sz="1400" dirty="0"/>
          </a:p>
          <a:p>
            <a:r>
              <a:rPr lang="en-CA" dirty="0"/>
              <a:t>The timestamp is in Unix Epoch format</a:t>
            </a:r>
          </a:p>
          <a:p>
            <a:r>
              <a:rPr lang="en-CA" dirty="0"/>
              <a:t>Property : category id , availability, while the rest are hashed for confidentiality purposes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10779D-6509-4253-8D11-9081B83A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Objective: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7F9A51-1DE7-4B91-B141-3A57C9C0D0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sz="1800" dirty="0"/>
              <a:t>Try to build a recommendation system using both collaborative filtering and content based recommender. </a:t>
            </a:r>
          </a:p>
          <a:p>
            <a:endParaRPr lang="en-CA" sz="1800" dirty="0"/>
          </a:p>
          <a:p>
            <a:r>
              <a:rPr lang="en-CA" sz="1800" dirty="0"/>
              <a:t>Do thoroughly exploratory data analysis to familiar with the dataset, and try to transform it to a new dataset that works for a classification or regression model.</a:t>
            </a:r>
          </a:p>
          <a:p>
            <a:endParaRPr lang="en-CA" sz="1800" dirty="0"/>
          </a:p>
          <a:p>
            <a:r>
              <a:rPr lang="en-CA" sz="1800" dirty="0"/>
              <a:t>To understand, validate, and interpret the model and provide the business insights.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A394A-61FA-4CDA-9ADF-060F90C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2. Dataset and Objective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93930-E5E2-45FD-8E83-7B6A2032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28E77-427C-4142-B39E-90719358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020995"/>
            <a:ext cx="1620000" cy="1572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8CB53-50ED-461D-A6C9-A1E41D04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047540"/>
            <a:ext cx="3600000" cy="156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EA7D18-8931-4C60-88E9-2F6EBC91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55" y="3590925"/>
            <a:ext cx="4320000" cy="1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D73DC-FD99-464C-9DAB-EAA33988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9B8B1F-A560-4291-ABB3-B0CDE68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99BDD-7A67-417F-A683-F1D738A0CB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Unique items: 235061</a:t>
            </a:r>
          </a:p>
          <a:p>
            <a:r>
              <a:rPr lang="en-CA" dirty="0"/>
              <a:t>Unique visitors: 1407580</a:t>
            </a:r>
          </a:p>
          <a:p>
            <a:r>
              <a:rPr lang="en-CA" dirty="0"/>
              <a:t>Total visitors: 2756101</a:t>
            </a:r>
          </a:p>
          <a:p>
            <a:r>
              <a:rPr lang="en-CA" dirty="0"/>
              <a:t>Visitors that made purchase: 11719</a:t>
            </a:r>
          </a:p>
          <a:p>
            <a:r>
              <a:rPr lang="en-CA" dirty="0"/>
              <a:t>Visitors that only browse: 1395861</a:t>
            </a:r>
          </a:p>
          <a:p>
            <a:endParaRPr lang="en-CA" dirty="0"/>
          </a:p>
          <a:p>
            <a:r>
              <a:rPr lang="en-CA" dirty="0" err="1"/>
              <a:t>Concat</a:t>
            </a:r>
            <a:r>
              <a:rPr lang="en-CA" dirty="0"/>
              <a:t> 3 tables:</a:t>
            </a:r>
          </a:p>
          <a:p>
            <a:pPr marL="0" indent="0">
              <a:buNone/>
            </a:pPr>
            <a:r>
              <a:rPr lang="en-CA" dirty="0" err="1"/>
              <a:t>Concat</a:t>
            </a:r>
            <a:r>
              <a:rPr lang="en-CA" dirty="0"/>
              <a:t> event and item table using the same </a:t>
            </a:r>
            <a:r>
              <a:rPr lang="en-CA" dirty="0" err="1"/>
              <a:t>itemid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32CCA0-7F1D-4C4B-A60B-545B937A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5" y="4568953"/>
            <a:ext cx="4320000" cy="1549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9CBD9B-747A-4009-B9A7-FBDC1AC9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00" y="4559717"/>
            <a:ext cx="1260000" cy="1508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D45FEB-628E-45E9-BAF1-5CC8C4BE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585" y="4547183"/>
            <a:ext cx="1620000" cy="1570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7C14E8-77F1-4C55-9C74-8C0DED0AC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974" y="1446729"/>
            <a:ext cx="5991225" cy="1790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C3D8B7-4ADC-4DA9-A11B-93A0341835C2}"/>
              </a:ext>
            </a:extLst>
          </p:cNvPr>
          <p:cNvSpPr txBox="1"/>
          <p:nvPr/>
        </p:nvSpPr>
        <p:spPr>
          <a:xfrm>
            <a:off x="9476509" y="1077397"/>
            <a:ext cx="177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Rows: 2705278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29BDE3-484C-4091-87D4-42E559174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199" y="3757099"/>
            <a:ext cx="3600000" cy="23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6BFCB-D9F2-4F45-B302-E0A63DBC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9A80A-FFB6-4022-802B-6B359C12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Recommendation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13CD7-C130-49C9-80E7-6371C4480F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Logics for item-item based recommendation system:</a:t>
            </a:r>
          </a:p>
          <a:p>
            <a:r>
              <a:rPr lang="en-CA" sz="1600" dirty="0"/>
              <a:t>Collaborative filtering</a:t>
            </a:r>
          </a:p>
          <a:p>
            <a:pPr lvl="1"/>
            <a:r>
              <a:rPr lang="en-CA" sz="1400" dirty="0"/>
              <a:t>find the customer who made purchase</a:t>
            </a:r>
          </a:p>
          <a:p>
            <a:pPr lvl="1"/>
            <a:r>
              <a:rPr lang="en-CA" sz="1400" dirty="0"/>
              <a:t>find their purchased items</a:t>
            </a:r>
          </a:p>
          <a:p>
            <a:pPr lvl="1"/>
            <a:r>
              <a:rPr lang="en-CA" sz="1400" dirty="0"/>
              <a:t>define a function to return a list of same item in purchase</a:t>
            </a:r>
          </a:p>
          <a:p>
            <a:r>
              <a:rPr lang="en-CA" sz="1600" dirty="0"/>
              <a:t>Content based recommender</a:t>
            </a:r>
          </a:p>
          <a:p>
            <a:pPr lvl="1"/>
            <a:r>
              <a:rPr lang="en-CA" sz="1400" dirty="0"/>
              <a:t>add similar products that in the same category or same </a:t>
            </a:r>
            <a:r>
              <a:rPr lang="en-CA" sz="1400" dirty="0" err="1"/>
              <a:t>parentid</a:t>
            </a:r>
            <a:r>
              <a:rPr lang="en-CA" sz="1400" dirty="0"/>
              <a:t> with top purchase frequency to the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7DE1F-A473-4E10-B9D3-CD3D3628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3194651"/>
            <a:ext cx="5580000" cy="3363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CB1D8-6F9B-405E-8A3E-088FB647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5" y="3269101"/>
            <a:ext cx="10800000" cy="29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07FC51-7746-480A-A3B0-D8B5CED42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5D58D-98D8-4398-B93D-F71CF5B4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2BB28-8B4C-4738-B4C4-2F33589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Recommendation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F90A-9ABD-4C30-84CE-E38B1560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5" y="1213424"/>
            <a:ext cx="5940000" cy="2882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19113-80DC-4493-9FD0-ED842C04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87" y="1229250"/>
            <a:ext cx="5760000" cy="50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B3619-1907-460E-8366-6F942DC1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943DF-962F-429A-AB81-549563EE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5BC77-BE73-4DF9-9152-2C14F0B55F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9A144-B85B-4707-8369-7AED67DA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-1"/>
            <a:ext cx="651955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5E4DE-1530-468E-97B9-1E3F08DA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48" y="341313"/>
            <a:ext cx="3152775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23FAF-DCB6-402C-A02E-2E736578A6A6}"/>
              </a:ext>
            </a:extLst>
          </p:cNvPr>
          <p:cNvSpPr txBox="1"/>
          <p:nvPr/>
        </p:nvSpPr>
        <p:spPr>
          <a:xfrm>
            <a:off x="7467598" y="2724148"/>
            <a:ext cx="3902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Build a RS by searching for matches, instead of using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Initially create a pivot table for </a:t>
            </a:r>
            <a:r>
              <a:rPr lang="en-CA" dirty="0" err="1"/>
              <a:t>customid</a:t>
            </a:r>
            <a:r>
              <a:rPr lang="en-CA" dirty="0"/>
              <a:t> as row, </a:t>
            </a:r>
            <a:r>
              <a:rPr lang="en-CA" dirty="0" err="1"/>
              <a:t>itemid</a:t>
            </a:r>
            <a:r>
              <a:rPr lang="en-CA" dirty="0"/>
              <a:t> as column, and event as the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think about how to build similarity after filtering that event = ‘transaction’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to evaluate the RS model without similarity score?</a:t>
            </a:r>
          </a:p>
        </p:txBody>
      </p:sp>
    </p:spTree>
    <p:extLst>
      <p:ext uri="{BB962C8B-B14F-4D97-AF65-F5344CB8AC3E}">
        <p14:creationId xmlns:p14="http://schemas.microsoft.com/office/powerpoint/2010/main" val="231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4E5854-749A-43D7-BB0B-A62790A9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9129B-AC48-486C-AD2A-2C6D9336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altLang="zh-CN" dirty="0">
                <a:sym typeface="+mn-lt"/>
              </a:rPr>
              <a:t>Regression Model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E9EE-67E1-4084-A5BE-E06A268EEA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Timestamp: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477F7-A250-4F52-87F9-70F4F815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3" y="1532777"/>
            <a:ext cx="9000000" cy="3792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0D6B8-4C91-4D62-9F91-733C052F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3" y="3782970"/>
            <a:ext cx="9000000" cy="27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44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954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829A25"/>
      </a:accent1>
      <a:accent2>
        <a:srgbClr val="353842"/>
      </a:accent2>
      <a:accent3>
        <a:srgbClr val="9AC100"/>
      </a:accent3>
      <a:accent4>
        <a:srgbClr val="47505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29A25"/>
    </a:accent1>
    <a:accent2>
      <a:srgbClr val="353842"/>
    </a:accent2>
    <a:accent3>
      <a:srgbClr val="9AC100"/>
    </a:accent3>
    <a:accent4>
      <a:srgbClr val="47505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29A25"/>
    </a:accent1>
    <a:accent2>
      <a:srgbClr val="353842"/>
    </a:accent2>
    <a:accent3>
      <a:srgbClr val="9AC100"/>
    </a:accent3>
    <a:accent4>
      <a:srgbClr val="47505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829A25"/>
    </a:accent1>
    <a:accent2>
      <a:srgbClr val="353842"/>
    </a:accent2>
    <a:accent3>
      <a:srgbClr val="9AC100"/>
    </a:accent3>
    <a:accent4>
      <a:srgbClr val="47505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1233</TotalTime>
  <Words>1188</Words>
  <Application>Microsoft Office PowerPoint</Application>
  <PresentationFormat>Widescreen</PresentationFormat>
  <Paragraphs>197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Söhne</vt:lpstr>
      <vt:lpstr>宋体</vt:lpstr>
      <vt:lpstr>微软雅黑</vt:lpstr>
      <vt:lpstr>Arial</vt:lpstr>
      <vt:lpstr>Calibri</vt:lpstr>
      <vt:lpstr>主题5</vt:lpstr>
      <vt:lpstr>Retail Rocket eCommerce</vt:lpstr>
      <vt:lpstr>PowerPoint Presentation</vt:lpstr>
      <vt:lpstr>Retail Rocket eCommerce Introduction</vt:lpstr>
      <vt:lpstr>2. Dataset and Objective</vt:lpstr>
      <vt:lpstr>3. Exploratory data analysis</vt:lpstr>
      <vt:lpstr>4. Recommendation Model</vt:lpstr>
      <vt:lpstr>4. Recommendation Model</vt:lpstr>
      <vt:lpstr>PowerPoint Presentation</vt:lpstr>
      <vt:lpstr>5. Regression Model</vt:lpstr>
      <vt:lpstr>5.1 EDA of the original dataset</vt:lpstr>
      <vt:lpstr>5.2 Build new dataset</vt:lpstr>
      <vt:lpstr>5.2 Build new dataset</vt:lpstr>
      <vt:lpstr>5.3 Dataset for modelling</vt:lpstr>
      <vt:lpstr>5.3 Dataset for modelling</vt:lpstr>
      <vt:lpstr>5.4 EDA of modelling dataset</vt:lpstr>
      <vt:lpstr>5.5 Baseline Model</vt:lpstr>
      <vt:lpstr>5.6 Model selection</vt:lpstr>
      <vt:lpstr>5.7 Surrogate and Permutation</vt:lpstr>
      <vt:lpstr>6. Business Insights and Feature Work</vt:lpstr>
      <vt:lpstr>The end.  Thanks for attention.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Mengqi Han</cp:lastModifiedBy>
  <cp:revision>70</cp:revision>
  <cp:lastPrinted>2018-03-27T16:00:00Z</cp:lastPrinted>
  <dcterms:created xsi:type="dcterms:W3CDTF">2018-03-27T16:00:00Z</dcterms:created>
  <dcterms:modified xsi:type="dcterms:W3CDTF">2023-04-22T00:50:06Z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