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Lato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813b9d30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813b9d30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7654a941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7654a941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7654a941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7654a941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813b9d30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813b9d30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7654a941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7654a941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813b9d30b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813b9d30b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SEER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878550" y="3917525"/>
            <a:ext cx="57210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7: Z</a:t>
            </a:r>
            <a:r>
              <a:rPr lang="en"/>
              <a:t>hen(Maggie) Sha, Zhe Yu, Xiaojia(Max) Liu, Danping Liu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07525" y="130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20"/>
              <a:t>Site:</a:t>
            </a:r>
            <a:r>
              <a:rPr lang="en" sz="1520"/>
              <a:t> Salivary Gland</a:t>
            </a:r>
            <a:endParaRPr sz="152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50" y="1873000"/>
            <a:ext cx="2730025" cy="298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975" y="1864925"/>
            <a:ext cx="487025" cy="2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3300" y="1873000"/>
            <a:ext cx="1664925" cy="299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4"/>
          <p:cNvCxnSpPr>
            <a:stCxn id="66" idx="3"/>
            <a:endCxn id="68" idx="1"/>
          </p:cNvCxnSpPr>
          <p:nvPr/>
        </p:nvCxnSpPr>
        <p:spPr>
          <a:xfrm>
            <a:off x="3352375" y="3364263"/>
            <a:ext cx="780900" cy="3900"/>
          </a:xfrm>
          <a:prstGeom prst="straightConnector1">
            <a:avLst/>
          </a:prstGeom>
          <a:noFill/>
          <a:ln cap="flat" cmpd="sng" w="19050">
            <a:solidFill>
              <a:srgbClr val="8E7CC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0" name="Google Shape;70;p14"/>
          <p:cNvCxnSpPr>
            <a:stCxn id="68" idx="3"/>
            <a:endCxn id="67" idx="1"/>
          </p:cNvCxnSpPr>
          <p:nvPr/>
        </p:nvCxnSpPr>
        <p:spPr>
          <a:xfrm flipH="1" rot="10800000">
            <a:off x="5798225" y="3360200"/>
            <a:ext cx="943800" cy="8100"/>
          </a:xfrm>
          <a:prstGeom prst="straightConnector1">
            <a:avLst/>
          </a:prstGeom>
          <a:noFill/>
          <a:ln cap="flat" cmpd="sng" w="19050">
            <a:solidFill>
              <a:srgbClr val="8E7CC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1" name="Google Shape;71;p14"/>
          <p:cNvSpPr/>
          <p:nvPr/>
        </p:nvSpPr>
        <p:spPr>
          <a:xfrm>
            <a:off x="607525" y="1880975"/>
            <a:ext cx="2730000" cy="2982600"/>
          </a:xfrm>
          <a:prstGeom prst="rect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72" name="Google Shape;72;p14"/>
          <p:cNvSpPr/>
          <p:nvPr/>
        </p:nvSpPr>
        <p:spPr>
          <a:xfrm>
            <a:off x="4133275" y="1880975"/>
            <a:ext cx="1665000" cy="2982600"/>
          </a:xfrm>
          <a:prstGeom prst="rect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3" name="Google Shape;73;p14"/>
          <p:cNvSpPr/>
          <p:nvPr/>
        </p:nvSpPr>
        <p:spPr>
          <a:xfrm>
            <a:off x="6742025" y="1864925"/>
            <a:ext cx="486900" cy="2990700"/>
          </a:xfrm>
          <a:prstGeom prst="rect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4" name="Google Shape;74;p14"/>
          <p:cNvSpPr txBox="1"/>
          <p:nvPr/>
        </p:nvSpPr>
        <p:spPr>
          <a:xfrm>
            <a:off x="607525" y="677075"/>
            <a:ext cx="617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Question:</a:t>
            </a:r>
            <a:r>
              <a:rPr b="1" lang="en" sz="15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Is there bias,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in terms of race and gender,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between the therapy in guideline and the therapy actually conducted?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883050" y="186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883050" y="802875"/>
            <a:ext cx="7038900" cy="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response variable is extremely biased in our dataset: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796" y="1301763"/>
            <a:ext cx="2734127" cy="1515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546" y="1235400"/>
            <a:ext cx="2734125" cy="151538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962575" y="1251100"/>
            <a:ext cx="2999700" cy="1616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4636050" y="1251101"/>
            <a:ext cx="2915100" cy="1616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00" y="3018276"/>
            <a:ext cx="3723575" cy="18205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636050" y="3106850"/>
            <a:ext cx="4122000" cy="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some highly correlated features.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1253075" y="245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Modeling-random forest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88"/>
              <a:t>Sex, Race, Year_of_Diagnosis, Age_at_Diagnosis, Insurance2, Lymph_Nodes, Subsite2, AJCC_7_Stage</a:t>
            </a:r>
            <a:endParaRPr sz="2511"/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35372" l="9691" r="11711" t="21568"/>
          <a:stretch/>
        </p:blipFill>
        <p:spPr>
          <a:xfrm>
            <a:off x="2574294" y="2191975"/>
            <a:ext cx="3051446" cy="23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4">
            <a:alphaModFix/>
          </a:blip>
          <a:srcRect b="50704" l="12556" r="11113" t="9386"/>
          <a:stretch/>
        </p:blipFill>
        <p:spPr>
          <a:xfrm>
            <a:off x="5625741" y="2103175"/>
            <a:ext cx="3135709" cy="23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1228150" y="1004150"/>
            <a:ext cx="531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-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Tuned parameters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-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Balanced 0:1 ratio for dataset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mtry = 5; ntree = 3000; 0:1 ratio </a:t>
            </a: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= 60:90 </a:t>
            </a: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= 2:3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00" y="1968925"/>
            <a:ext cx="2599815" cy="23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1068288" y="-170200"/>
            <a:ext cx="904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lang="en" sz="2466"/>
              <a:t>Original model </a:t>
            </a:r>
            <a:r>
              <a:rPr lang="en"/>
              <a:t>                   </a:t>
            </a:r>
            <a:r>
              <a:rPr lang="en" sz="2466"/>
              <a:t>Model without Race and Gender</a:t>
            </a:r>
            <a:endParaRPr sz="2466"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172" y="2571763"/>
            <a:ext cx="3856710" cy="24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738" y="2586050"/>
            <a:ext cx="3804078" cy="24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0" y="1415175"/>
            <a:ext cx="17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Confusion Matrix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0" y="33673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AUC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3450" y="883500"/>
            <a:ext cx="2035478" cy="1731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5125" y="901674"/>
            <a:ext cx="1928500" cy="16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1297500" y="680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Limitations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77"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753400" y="2712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000000"/>
                </a:solidFill>
              </a:rPr>
              <a:t>Treatment guidelines </a:t>
            </a:r>
            <a:r>
              <a:rPr lang="en" sz="1400"/>
              <a:t>         </a:t>
            </a:r>
            <a:r>
              <a:rPr lang="en"/>
              <a:t> </a:t>
            </a:r>
            <a:r>
              <a:rPr lang="en" sz="1400"/>
              <a:t>missing TNM stage</a:t>
            </a:r>
            <a:endParaRPr sz="1400"/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000000"/>
                </a:solidFill>
              </a:rPr>
              <a:t>Imbalanced data </a:t>
            </a:r>
            <a:r>
              <a:rPr lang="en" sz="1400"/>
              <a:t>                 in terms of Race, Gender, Insu</a:t>
            </a:r>
            <a:r>
              <a:rPr lang="en"/>
              <a:t>rance type, ...</a:t>
            </a:r>
            <a:endParaRPr sz="1400"/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>
                <a:solidFill>
                  <a:srgbClr val="000000"/>
                </a:solidFill>
              </a:rPr>
              <a:t>Imbalanced classes</a:t>
            </a:r>
            <a:r>
              <a:rPr lang="en"/>
              <a:t>             </a:t>
            </a:r>
            <a:r>
              <a:rPr lang="en" sz="1400"/>
              <a:t>positive : negative=10 : 1</a:t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1507575" y="1772025"/>
            <a:ext cx="46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1241850" y="1772025"/>
            <a:ext cx="622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Conclusion: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based on the Salivary Gland cancer, we cannot draw the conclusion that there are bias in sex and race.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Limitation: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627200" y="196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Questions?</a:t>
            </a:r>
            <a:endParaRPr sz="28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