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45"/>
    <p:restoredTop sz="58531"/>
  </p:normalViewPr>
  <p:slideViewPr>
    <p:cSldViewPr snapToGrid="0" snapToObjects="1">
      <p:cViewPr varScale="1">
        <p:scale>
          <a:sx n="65" d="100"/>
          <a:sy n="65" d="100"/>
        </p:scale>
        <p:origin x="2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E04E8-FE6C-6245-BAC7-6E97AD55676C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30942-DCFC-C64A-ABCF-5092975F1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4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30942-DCFC-C64A-ABCF-5092975F1E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59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30942-DCFC-C64A-ABCF-5092975F1E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1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30942-DCFC-C64A-ABCF-5092975F1E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46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30942-DCFC-C64A-ABCF-5092975F1E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91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30942-DCFC-C64A-ABCF-5092975F1E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5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30942-DCFC-C64A-ABCF-5092975F1E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68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in R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392209"/>
            <a:ext cx="7766936" cy="109689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Ningrui Zhang</a:t>
            </a:r>
          </a:p>
        </p:txBody>
      </p:sp>
    </p:spTree>
    <p:extLst>
      <p:ext uri="{BB962C8B-B14F-4D97-AF65-F5344CB8AC3E}">
        <p14:creationId xmlns:p14="http://schemas.microsoft.com/office/powerpoint/2010/main" val="48953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0731"/>
            <a:ext cx="8596668" cy="476272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bservations </a:t>
            </a:r>
            <a:r>
              <a:rPr lang="en-US" dirty="0">
                <a:solidFill>
                  <a:schemeClr val="tx1"/>
                </a:solidFill>
              </a:rPr>
              <a:t>collected sequentially over </a:t>
            </a:r>
            <a:r>
              <a:rPr lang="en-US" dirty="0" smtClean="0">
                <a:solidFill>
                  <a:schemeClr val="tx1"/>
                </a:solidFill>
              </a:rPr>
              <a:t>time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Purpose: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Understand stochastic process leading to an observed series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Predict future values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Feature: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Observations are usually not independent</a:t>
            </a:r>
          </a:p>
          <a:p>
            <a:r>
              <a:rPr lang="en-US" dirty="0">
                <a:solidFill>
                  <a:schemeClr val="tx1"/>
                </a:solidFill>
              </a:rPr>
              <a:t>Example:  Time Series Plot of Los Angeles Annual </a:t>
            </a:r>
            <a:r>
              <a:rPr lang="en-US" dirty="0" smtClean="0">
                <a:solidFill>
                  <a:schemeClr val="tx1"/>
                </a:solidFill>
              </a:rPr>
              <a:t>Rainfall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Need models that incorporate dependence!!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287" y="4049485"/>
            <a:ext cx="6144903" cy="207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4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9495366" cy="38807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odel </a:t>
            </a:r>
            <a:r>
              <a:rPr lang="en-US" dirty="0">
                <a:solidFill>
                  <a:schemeClr val="tx1"/>
                </a:solidFill>
              </a:rPr>
              <a:t>specification 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or identification)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Time </a:t>
            </a:r>
            <a:r>
              <a:rPr lang="en-US" dirty="0">
                <a:solidFill>
                  <a:schemeClr val="tx1"/>
                </a:solidFill>
              </a:rPr>
              <a:t>plot of the </a:t>
            </a:r>
            <a:r>
              <a:rPr lang="en-US" dirty="0" smtClean="0">
                <a:solidFill>
                  <a:schemeClr val="tx1"/>
                </a:solidFill>
              </a:rPr>
              <a:t>series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Explorative analysis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Principle </a:t>
            </a:r>
            <a:r>
              <a:rPr lang="en-US" dirty="0">
                <a:solidFill>
                  <a:schemeClr val="tx1"/>
                </a:solidFill>
              </a:rPr>
              <a:t>of parsimony: smallest number of </a:t>
            </a:r>
            <a:r>
              <a:rPr lang="en-US" dirty="0" smtClean="0">
                <a:solidFill>
                  <a:schemeClr val="tx1"/>
                </a:solidFill>
              </a:rPr>
              <a:t>parameters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Model fitting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Find </a:t>
            </a:r>
            <a:r>
              <a:rPr lang="en-US" dirty="0">
                <a:solidFill>
                  <a:schemeClr val="tx1"/>
                </a:solidFill>
              </a:rPr>
              <a:t>the best </a:t>
            </a:r>
            <a:r>
              <a:rPr lang="en-US" dirty="0" smtClean="0">
                <a:solidFill>
                  <a:schemeClr val="tx1"/>
                </a:solidFill>
              </a:rPr>
              <a:t>possible estimates </a:t>
            </a:r>
            <a:r>
              <a:rPr lang="en-US" dirty="0">
                <a:solidFill>
                  <a:schemeClr val="tx1"/>
                </a:solidFill>
              </a:rPr>
              <a:t>of those unknown </a:t>
            </a:r>
            <a:r>
              <a:rPr lang="en-US" dirty="0" smtClean="0">
                <a:solidFill>
                  <a:schemeClr val="tx1"/>
                </a:solidFill>
              </a:rPr>
              <a:t>parameters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Consider least squares, maximum likelihood estimate,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Model diagnostics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Asses the quality of the specified model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Then either use the model to forecast future values, or return to model specification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2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53165"/>
            <a:ext cx="8596668" cy="1320800"/>
          </a:xfrm>
        </p:spPr>
        <p:txBody>
          <a:bodyPr/>
          <a:lstStyle/>
          <a:p>
            <a:r>
              <a:rPr lang="en-US" dirty="0" smtClean="0"/>
              <a:t>Important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7789"/>
            <a:ext cx="9005509" cy="513895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Stochastic process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 The sequence of random variables {</a:t>
            </a:r>
            <a:r>
              <a:rPr lang="en-US" dirty="0" err="1">
                <a:solidFill>
                  <a:schemeClr val="tx1"/>
                </a:solidFill>
              </a:rPr>
              <a:t>Yt</a:t>
            </a:r>
            <a:r>
              <a:rPr lang="en-US" dirty="0">
                <a:solidFill>
                  <a:schemeClr val="tx1"/>
                </a:solidFill>
              </a:rPr>
              <a:t>  : t  = 0, ± 1, ± 2, ± 3,… 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tationarity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Trends, seasonality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Mean function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Autocovariance</a:t>
            </a:r>
            <a:r>
              <a:rPr lang="en-US" dirty="0" smtClean="0">
                <a:solidFill>
                  <a:schemeClr val="tx1"/>
                </a:solidFill>
              </a:rPr>
              <a:t> function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Autocorrelation function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compute </a:t>
            </a:r>
            <a:r>
              <a:rPr lang="en-US" dirty="0" smtClean="0">
                <a:solidFill>
                  <a:schemeClr val="tx1"/>
                </a:solidFill>
              </a:rPr>
              <a:t>the correlation between </a:t>
            </a:r>
            <a:r>
              <a:rPr lang="en-US" dirty="0">
                <a:solidFill>
                  <a:schemeClr val="tx1"/>
                </a:solidFill>
              </a:rPr>
              <a:t>the pairs k units apart in time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where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978" y="3495648"/>
            <a:ext cx="3403600" cy="40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64" y="4259921"/>
            <a:ext cx="4305300" cy="43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28" y="5311310"/>
            <a:ext cx="43307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978" y="5813867"/>
            <a:ext cx="4445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1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arametric </a:t>
            </a:r>
            <a:r>
              <a:rPr lang="en-US" dirty="0"/>
              <a:t>time </a:t>
            </a:r>
            <a:r>
              <a:rPr lang="en-US" dirty="0" smtClean="0"/>
              <a:t>series models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20656"/>
            <a:ext cx="9021837" cy="496178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Autoregressive process: AR(p)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Regression on themselves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Moving average of order q: MA(q)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finite number of the </a:t>
            </a:r>
            <a:r>
              <a:rPr lang="en-US" dirty="0" err="1" smtClean="0">
                <a:solidFill>
                  <a:schemeClr val="tx1"/>
                </a:solidFill>
              </a:rPr>
              <a:t>ψ</a:t>
            </a:r>
            <a:r>
              <a:rPr lang="en-US" dirty="0" smtClean="0">
                <a:solidFill>
                  <a:schemeClr val="tx1"/>
                </a:solidFill>
              </a:rPr>
              <a:t> -weights </a:t>
            </a:r>
            <a:r>
              <a:rPr lang="en-US" dirty="0">
                <a:solidFill>
                  <a:schemeClr val="tx1"/>
                </a:solidFill>
              </a:rPr>
              <a:t>are </a:t>
            </a:r>
            <a:r>
              <a:rPr lang="en-US" dirty="0" smtClean="0">
                <a:solidFill>
                  <a:schemeClr val="tx1"/>
                </a:solidFill>
              </a:rPr>
              <a:t>nonzero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Autoregressive moving </a:t>
            </a:r>
            <a:r>
              <a:rPr lang="en-US" dirty="0" smtClean="0">
                <a:solidFill>
                  <a:schemeClr val="tx1"/>
                </a:solidFill>
              </a:rPr>
              <a:t>average models </a:t>
            </a:r>
            <a:r>
              <a:rPr lang="en-US" dirty="0">
                <a:solidFill>
                  <a:schemeClr val="tx1"/>
                </a:solidFill>
              </a:rPr>
              <a:t>(or Box-Jenkins models</a:t>
            </a:r>
            <a:r>
              <a:rPr lang="en-US" dirty="0" smtClean="0">
                <a:solidFill>
                  <a:schemeClr val="tx1"/>
                </a:solidFill>
              </a:rPr>
              <a:t>): ARMA(</a:t>
            </a:r>
            <a:r>
              <a:rPr lang="en-US" dirty="0" err="1" smtClean="0">
                <a:solidFill>
                  <a:schemeClr val="tx1"/>
                </a:solidFill>
              </a:rPr>
              <a:t>p,q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Integrated </a:t>
            </a:r>
            <a:r>
              <a:rPr lang="en-US" dirty="0">
                <a:solidFill>
                  <a:schemeClr val="tx1"/>
                </a:solidFill>
              </a:rPr>
              <a:t>autoregressive moving </a:t>
            </a:r>
            <a:r>
              <a:rPr lang="en-US" dirty="0" smtClean="0">
                <a:solidFill>
                  <a:schemeClr val="tx1"/>
                </a:solidFill>
              </a:rPr>
              <a:t>average model: ARIMA (</a:t>
            </a:r>
            <a:r>
              <a:rPr lang="en-US" dirty="0" err="1" smtClean="0">
                <a:solidFill>
                  <a:schemeClr val="tx1"/>
                </a:solidFill>
              </a:rPr>
              <a:t>p,d,q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Nonstationary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75" y="3412671"/>
            <a:ext cx="3619500" cy="52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36" y="2235200"/>
            <a:ext cx="36957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75" y="4305299"/>
            <a:ext cx="5232400" cy="66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86" y="5778498"/>
            <a:ext cx="6134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8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9001504" cy="43151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Description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dataset records a time </a:t>
            </a:r>
            <a:r>
              <a:rPr lang="en-US" dirty="0" smtClean="0">
                <a:solidFill>
                  <a:schemeClr val="tx1"/>
                </a:solidFill>
              </a:rPr>
              <a:t>series</a:t>
            </a:r>
            <a:r>
              <a:rPr lang="en-US" dirty="0">
                <a:solidFill>
                  <a:schemeClr val="tx1"/>
                </a:solidFill>
              </a:rPr>
              <a:t>: 668 observations ranging from January 1st 2015 to November </a:t>
            </a:r>
            <a:r>
              <a:rPr lang="en-US" dirty="0" smtClean="0">
                <a:solidFill>
                  <a:schemeClr val="tx1"/>
                </a:solidFill>
              </a:rPr>
              <a:t>6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 2016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Methodology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Exploratory data analysis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transformation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Define best ARIMA models using AIC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Seasonal effects: time-wise analysis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Periodic trends: spectral analysis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Make prediction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fitting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5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023" y="2708694"/>
            <a:ext cx="2570671" cy="655607"/>
          </a:xfrm>
        </p:spPr>
        <p:txBody>
          <a:bodyPr>
            <a:noAutofit/>
          </a:bodyPr>
          <a:lstStyle/>
          <a:p>
            <a:r>
              <a:rPr lang="en-US" sz="6000" dirty="0" smtClean="0"/>
              <a:t>Q &amp; 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6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1846</TotalTime>
  <Words>154</Words>
  <Application>Microsoft Macintosh PowerPoint</Application>
  <PresentationFormat>Widescreen</PresentationFormat>
  <Paragraphs>72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Trebuchet MS</vt:lpstr>
      <vt:lpstr>Wingdings 3</vt:lpstr>
      <vt:lpstr>华文新魏</vt:lpstr>
      <vt:lpstr>Arial</vt:lpstr>
      <vt:lpstr>Facet</vt:lpstr>
      <vt:lpstr>Time series in R overview</vt:lpstr>
      <vt:lpstr>What is time series</vt:lpstr>
      <vt:lpstr>Modeling process</vt:lpstr>
      <vt:lpstr>Important concepts</vt:lpstr>
      <vt:lpstr>Parametric time series models </vt:lpstr>
      <vt:lpstr>Example</vt:lpstr>
      <vt:lpstr>Q &amp; A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in R overview</dc:title>
  <dc:creator>Ningrui Zhang</dc:creator>
  <cp:lastModifiedBy>Ningrui Zhang</cp:lastModifiedBy>
  <cp:revision>23</cp:revision>
  <dcterms:created xsi:type="dcterms:W3CDTF">2017-03-07T01:01:52Z</dcterms:created>
  <dcterms:modified xsi:type="dcterms:W3CDTF">2017-03-08T07:48:00Z</dcterms:modified>
</cp:coreProperties>
</file>