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ployee_data(1)007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employee_data(1)007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[employee_data(1)0074.xlsx]Sheet 2!PivotTable2</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70D-0743-ACF4-04E9BB1B4391}"/>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70D-0743-ACF4-04E9BB1B4391}"/>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970D-0743-ACF4-04E9BB1B4391}"/>
            </c:ext>
          </c:extLst>
        </c:ser>
        <c:ser>
          <c:idx val="3"/>
          <c:order val="3"/>
          <c:tx>
            <c:strRef>
              <c:f>'Sheet 2'!$E$3:$E$4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970D-0743-ACF4-04E9BB1B4391}"/>
            </c:ext>
          </c:extLst>
        </c:ser>
        <c:dLbls>
          <c:showLegendKey val="0"/>
          <c:showVal val="0"/>
          <c:showCatName val="0"/>
          <c:showSerName val="0"/>
          <c:showPercent val="0"/>
          <c:showBubbleSize val="0"/>
        </c:dLbls>
        <c:gapWidth val="219"/>
        <c:overlap val="-27"/>
        <c:axId val="1498323119"/>
        <c:axId val="1624202255"/>
      </c:barChart>
      <c:catAx>
        <c:axId val="14983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202255"/>
        <c:crosses val="autoZero"/>
        <c:auto val="1"/>
        <c:lblAlgn val="ctr"/>
        <c:lblOffset val="100"/>
        <c:noMultiLvlLbl val="0"/>
      </c:catAx>
      <c:valAx>
        <c:axId val="1624202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83231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[employee_data(1)0074.xlsx]Sheet 2!PivotTable2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 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949-9942-B7CE-45328AA5ADE8}"/>
            </c:ext>
          </c:extLst>
        </c:ser>
        <c:ser>
          <c:idx val="1"/>
          <c:order val="1"/>
          <c:tx>
            <c:strRef>
              <c:f>'Sheet 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F949-9942-B7CE-45328AA5ADE8}"/>
            </c:ext>
          </c:extLst>
        </c:ser>
        <c:ser>
          <c:idx val="2"/>
          <c:order val="2"/>
          <c:tx>
            <c:strRef>
              <c:f>'Sheet 2'!$D$3:$D$4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F949-9942-B7CE-45328AA5ADE8}"/>
            </c:ext>
          </c:extLst>
        </c:ser>
        <c:ser>
          <c:idx val="3"/>
          <c:order val="3"/>
          <c:tx>
            <c:strRef>
              <c:f>'Sheet 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F949-9942-B7CE-45328AA5ADE8}"/>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i="0" u="sng" dirty="0">
                <a:solidFill>
                  <a:srgbClr val="0F0F0F"/>
                </a:solidFill>
                <a:effectLst/>
                <a:latin typeface="Times New Roman" panose="02020603050405020304" pitchFamily="18" charset="0"/>
                <a:cs typeface="Times New Roman" panose="02020603050405020304" pitchFamily="18" charset="0"/>
              </a:rPr>
              <a:t> </a:t>
            </a:r>
            <a:br>
              <a:rPr lang="en-US" b="1" i="0" u="sng" dirty="0">
                <a:solidFill>
                  <a:srgbClr val="0F0F0F"/>
                </a:solidFill>
                <a:effectLst/>
                <a:latin typeface="Roboto" panose="020F0502020204030204" pitchFamily="2" charset="0"/>
              </a:rPr>
            </a:br>
            <a:endParaRPr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Mahalakshmi LR </a:t>
            </a:r>
          </a:p>
          <a:p>
            <a:r>
              <a:rPr lang="en-US" sz="2400" dirty="0"/>
              <a:t>REGISTER NO: 312208964 (F128690EA141E96A911478EEFE3F2C42)</a:t>
            </a:r>
          </a:p>
          <a:p>
            <a:r>
              <a:rPr lang="en-US" sz="2400" dirty="0"/>
              <a:t>DEPARTMENT: B.com (General) A</a:t>
            </a:r>
          </a:p>
          <a:p>
            <a:r>
              <a:rPr lang="en-US" sz="2400" dirty="0"/>
              <a:t>COLLEGE : Chevalier T Thomas Elizabeth college for woman's Chennai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B10068B-D1DC-AAB1-02A9-3E34B76140C7}"/>
              </a:ext>
            </a:extLst>
          </p:cNvPr>
          <p:cNvSpPr txBox="1"/>
          <p:nvPr/>
        </p:nvSpPr>
        <p:spPr>
          <a:xfrm>
            <a:off x="896470" y="1120676"/>
            <a:ext cx="7028330" cy="5632311"/>
          </a:xfrm>
          <a:prstGeom prst="rect">
            <a:avLst/>
          </a:prstGeom>
          <a:noFill/>
        </p:spPr>
        <p:txBody>
          <a:bodyPr wrap="square" rtlCol="0">
            <a:spAutoFit/>
          </a:bodyPr>
          <a:lstStyle/>
          <a:p>
            <a:pPr algn="l"/>
            <a:r>
              <a:rPr lang="en-US" dirty="0"/>
              <a:t>DATA COLLECTION :</a:t>
            </a:r>
          </a:p>
          <a:p>
            <a:pPr marL="342900" indent="-342900" algn="l">
              <a:buAutoNum type="arabicParenR"/>
            </a:pPr>
            <a:r>
              <a:rPr lang="en-US" dirty="0"/>
              <a:t>Edunet drash board </a:t>
            </a:r>
          </a:p>
          <a:p>
            <a:pPr marL="342900" indent="-342900" algn="l">
              <a:buAutoNum type="arabicParenR"/>
            </a:pPr>
            <a:r>
              <a:rPr lang="en-US" dirty="0"/>
              <a:t> Excel</a:t>
            </a:r>
          </a:p>
          <a:p>
            <a:pPr marL="342900" indent="-342900" algn="l">
              <a:buAutoNum type="arabicParenR"/>
            </a:pPr>
            <a:r>
              <a:rPr lang="en-US" dirty="0"/>
              <a:t> Analysis </a:t>
            </a:r>
          </a:p>
          <a:p>
            <a:pPr algn="l"/>
            <a:r>
              <a:rPr lang="en-US" dirty="0"/>
              <a:t>FEATURES</a:t>
            </a:r>
          </a:p>
          <a:p>
            <a:pPr marL="342900" indent="-342900" algn="l">
              <a:buAutoNum type="arabicParenR"/>
            </a:pPr>
            <a:r>
              <a:rPr lang="en-US" dirty="0"/>
              <a:t> IDENTIFYING </a:t>
            </a:r>
          </a:p>
          <a:p>
            <a:pPr marL="342900" indent="-342900" algn="l">
              <a:buAutoNum type="arabicParenR"/>
            </a:pPr>
            <a:r>
              <a:rPr lang="en-US" dirty="0"/>
              <a:t>FILL COLORS ( EMPLOYEE ID,JOB, GENDER CODES )</a:t>
            </a:r>
          </a:p>
          <a:p>
            <a:pPr marL="342900" indent="-342900" algn="l">
              <a:buAutoNum type="arabicParenR"/>
            </a:pPr>
            <a:r>
              <a:rPr lang="en-US" dirty="0"/>
              <a:t> current employee </a:t>
            </a:r>
          </a:p>
          <a:p>
            <a:pPr algn="l"/>
            <a:r>
              <a:rPr lang="en-US" dirty="0"/>
              <a:t>DATA CLEANING </a:t>
            </a:r>
          </a:p>
          <a:p>
            <a:pPr marL="342900" indent="-342900" algn="l">
              <a:buAutoNum type="arabicParenR"/>
            </a:pPr>
            <a:r>
              <a:rPr lang="en-US" dirty="0"/>
              <a:t>CURRENT RATING INTO TEXT</a:t>
            </a:r>
          </a:p>
          <a:p>
            <a:pPr marL="342900" indent="-342900" algn="l">
              <a:buAutoNum type="arabicParenR"/>
            </a:pPr>
            <a:r>
              <a:rPr lang="en-US" dirty="0"/>
              <a:t> FILLING TO NO BLANK FILL</a:t>
            </a:r>
          </a:p>
          <a:p>
            <a:pPr marL="342900" indent="-342900" algn="l">
              <a:buAutoNum type="arabicParenR"/>
            </a:pPr>
            <a:r>
              <a:rPr lang="en-US" dirty="0"/>
              <a:t> EXITING DATA</a:t>
            </a:r>
          </a:p>
          <a:p>
            <a:pPr algn="l"/>
            <a:r>
              <a:rPr lang="en-US" dirty="0"/>
              <a:t>PERFORMANCE LEVEL </a:t>
            </a:r>
          </a:p>
          <a:p>
            <a:pPr marL="342900" indent="-342900" algn="l">
              <a:buAutoNum type="arabicParenR"/>
            </a:pPr>
            <a:r>
              <a:rPr lang="en-US" dirty="0"/>
              <a:t>EXECUTE TEST </a:t>
            </a:r>
          </a:p>
          <a:p>
            <a:pPr marL="342900" indent="-342900" algn="l">
              <a:buAutoNum type="arabicParenR"/>
            </a:pPr>
            <a:r>
              <a:rPr lang="en-US" dirty="0"/>
              <a:t>CATEGORY </a:t>
            </a:r>
          </a:p>
          <a:p>
            <a:pPr marL="342900" indent="-342900" algn="l">
              <a:buAutoNum type="arabicParenR"/>
            </a:pPr>
            <a:r>
              <a:rPr lang="en-US" dirty="0"/>
              <a:t>5- VERY HIGH </a:t>
            </a:r>
          </a:p>
          <a:p>
            <a:pPr marL="342900" indent="-342900" algn="l">
              <a:buAutoNum type="arabicParenR"/>
            </a:pPr>
            <a:r>
              <a:rPr lang="en-US" dirty="0"/>
              <a:t> 4- HIGH</a:t>
            </a:r>
          </a:p>
          <a:p>
            <a:pPr marL="342900" indent="-342900" algn="l">
              <a:buAutoNum type="arabicParenR"/>
            </a:pPr>
            <a:r>
              <a:rPr lang="en-US" dirty="0"/>
              <a:t> 3- MEDIUM </a:t>
            </a:r>
          </a:p>
          <a:p>
            <a:pPr algn="l"/>
            <a:r>
              <a:rPr lang="en-US" dirty="0"/>
              <a:t>Summary </a:t>
            </a:r>
          </a:p>
          <a:p>
            <a:pPr algn="l"/>
            <a:r>
              <a:rPr lang="en-US" dirty="0"/>
              <a:t>1)  pivot table, graphics and pie chart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9B1F335E-EF25-DF22-EDA2-62059AFC41CD}"/>
              </a:ext>
            </a:extLst>
          </p:cNvPr>
          <p:cNvGraphicFramePr>
            <a:graphicFrameLocks/>
          </p:cNvGraphicFramePr>
          <p:nvPr>
            <p:extLst>
              <p:ext uri="{D42A27DB-BD31-4B8C-83A1-F6EECF244321}">
                <p14:modId xmlns:p14="http://schemas.microsoft.com/office/powerpoint/2010/main" val="1402408523"/>
              </p:ext>
            </p:extLst>
          </p:nvPr>
        </p:nvGraphicFramePr>
        <p:xfrm>
          <a:off x="307097" y="1365555"/>
          <a:ext cx="5049315" cy="36889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E36E29A1-609F-FB22-CBA0-EDF272B121CE}"/>
              </a:ext>
            </a:extLst>
          </p:cNvPr>
          <p:cNvGraphicFramePr>
            <a:graphicFrameLocks/>
          </p:cNvGraphicFramePr>
          <p:nvPr>
            <p:extLst>
              <p:ext uri="{D42A27DB-BD31-4B8C-83A1-F6EECF244321}">
                <p14:modId xmlns:p14="http://schemas.microsoft.com/office/powerpoint/2010/main" val="2173751567"/>
              </p:ext>
            </p:extLst>
          </p:nvPr>
        </p:nvGraphicFramePr>
        <p:xfrm>
          <a:off x="5821322" y="1804150"/>
          <a:ext cx="4864608" cy="281178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DE885E-9E14-042B-32E0-FCD81BDB466C}"/>
              </a:ext>
            </a:extLst>
          </p:cNvPr>
          <p:cNvSpPr txBox="1"/>
          <p:nvPr/>
        </p:nvSpPr>
        <p:spPr>
          <a:xfrm>
            <a:off x="755332" y="1640559"/>
            <a:ext cx="6104964" cy="2031325"/>
          </a:xfrm>
          <a:prstGeom prst="rect">
            <a:avLst/>
          </a:prstGeom>
          <a:noFill/>
        </p:spPr>
        <p:txBody>
          <a:bodyPr wrap="square">
            <a:spAutoFit/>
          </a:bodyPr>
          <a:lstStyle/>
          <a:p>
            <a:r>
              <a:rPr lang="en-US" b="0" i="0" dirty="0">
                <a:solidFill>
                  <a:srgbClr val="040C28"/>
                </a:solidFill>
                <a:effectLst/>
                <a:highlight>
                  <a:srgbClr val="D3E3FD"/>
                </a:highlight>
                <a:latin typeface="Google Sans"/>
              </a:rPr>
              <a:t>It helps ensure that data entered into your worksheet meets certain criteria, thus improving the accuracy and reliability of your data</a:t>
            </a:r>
          </a:p>
          <a:p>
            <a:r>
              <a:rPr lang="en-US" dirty="0">
                <a:solidFill>
                  <a:srgbClr val="040C28"/>
                </a:solidFill>
                <a:highlight>
                  <a:srgbClr val="D3E3FD"/>
                </a:highlight>
                <a:latin typeface="Google Sans"/>
              </a:rPr>
              <a:t>Excel, outdo, surpass imply being better than others or being superior in achievement. To excel is to be superior in some quality, attainment, or performance: to excel opponents at playing chess.</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39FD0D7-1BBB-03A8-0D3A-238D6E82CC36}"/>
              </a:ext>
            </a:extLst>
          </p:cNvPr>
          <p:cNvSpPr txBox="1"/>
          <p:nvPr/>
        </p:nvSpPr>
        <p:spPr>
          <a:xfrm>
            <a:off x="600037" y="1857375"/>
            <a:ext cx="6104964" cy="2677656"/>
          </a:xfrm>
          <a:prstGeom prst="rect">
            <a:avLst/>
          </a:prstGeom>
          <a:noFill/>
        </p:spPr>
        <p:txBody>
          <a:bodyPr wrap="square">
            <a:spAutoFit/>
          </a:bodyPr>
          <a:lstStyle/>
          <a:p>
            <a:r>
              <a:rPr lang="en-US" sz="2400" dirty="0"/>
              <a:t>Performance appraisal (PA) is an important HR process,spread use in customer feedback and employee satisfaction particularly for organizations that crucially depend on the surveys and in management fields such as marketing and skills and expertise of their workforce.</a:t>
            </a:r>
          </a:p>
        </p:txBody>
      </p:sp>
      <p:sp>
        <p:nvSpPr>
          <p:cNvPr id="15" name="TextBox 14">
            <a:extLst>
              <a:ext uri="{FF2B5EF4-FFF2-40B4-BE49-F238E27FC236}">
                <a16:creationId xmlns:a16="http://schemas.microsoft.com/office/drawing/2014/main" id="{B283CD2D-8FDA-2E8D-8EA5-043411999AA1}"/>
              </a:ext>
            </a:extLst>
          </p:cNvPr>
          <p:cNvSpPr txBox="1"/>
          <p:nvPr/>
        </p:nvSpPr>
        <p:spPr>
          <a:xfrm>
            <a:off x="492500" y="4627182"/>
            <a:ext cx="6104964" cy="1200329"/>
          </a:xfrm>
          <a:prstGeom prst="rect">
            <a:avLst/>
          </a:prstGeom>
          <a:noFill/>
        </p:spPr>
        <p:txBody>
          <a:bodyPr wrap="square">
            <a:spAutoFit/>
          </a:bodyPr>
          <a:lstStyle/>
          <a:p>
            <a:r>
              <a:rPr lang="en-US" sz="2400" dirty="0"/>
              <a:t>The PA process enables an organization to periodically measure and evaluate every employee's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168717"/>
            <a:ext cx="7924800" cy="2677656"/>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Data Pre-processing:
The analysis journey began with data preprocessing, where I meticulously cleaned the ‘Uncleaned_employees_final_dataset’. Duplicate rows were eliminated, and irrelevant data types in numeric columns were filtered out using Excel.</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D893BE1-BE00-4FEF-E7F3-92E49FC3D2E7}"/>
              </a:ext>
            </a:extLst>
          </p:cNvPr>
          <p:cNvSpPr txBox="1"/>
          <p:nvPr/>
        </p:nvSpPr>
        <p:spPr>
          <a:xfrm>
            <a:off x="767043" y="4040237"/>
            <a:ext cx="6104964" cy="1200329"/>
          </a:xfrm>
          <a:prstGeom prst="rect">
            <a:avLst/>
          </a:prstGeom>
          <a:noFill/>
        </p:spPr>
        <p:txBody>
          <a:bodyPr wrap="square">
            <a:spAutoFit/>
          </a:bodyPr>
          <a:lstStyle/>
          <a:p>
            <a:pPr algn="l"/>
            <a:r>
              <a:rPr lang="en-US" b="1" i="0" dirty="0">
                <a:solidFill>
                  <a:srgbClr val="1F2328"/>
                </a:solidFill>
                <a:effectLst/>
                <a:highlight>
                  <a:srgbClr val="FFFFFF"/>
                </a:highlight>
                <a:latin typeface="-apple-system"/>
              </a:rPr>
              <a:t>Exporting Cleaned Dataset:</a:t>
            </a:r>
          </a:p>
          <a:p>
            <a:pPr algn="l"/>
            <a:r>
              <a:rPr lang="en-US" b="0" i="0" dirty="0">
                <a:solidFill>
                  <a:srgbClr val="1F2328"/>
                </a:solidFill>
                <a:effectLst/>
                <a:highlight>
                  <a:srgbClr val="FFFFFF"/>
                </a:highlight>
                <a:latin typeface="-apple-system"/>
              </a:rPr>
              <a:t>The cleaned dataset was exported as a CSV file with UTF-8 encoding, facilitating seamless analysis. This refined dataset was saved separately for further exploration.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a:extLst>
              <a:ext uri="{FF2B5EF4-FFF2-40B4-BE49-F238E27FC236}">
                <a16:creationId xmlns:a16="http://schemas.microsoft.com/office/drawing/2014/main" id="{F03319A9-C050-C7B3-81B8-2C809584E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955" y="559807"/>
            <a:ext cx="5202946" cy="4334921"/>
          </a:xfrm>
          <a:prstGeom prst="rect">
            <a:avLst/>
          </a:prstGeom>
        </p:spPr>
      </p:pic>
      <p:sp>
        <p:nvSpPr>
          <p:cNvPr id="10" name="TextBox 9">
            <a:extLst>
              <a:ext uri="{FF2B5EF4-FFF2-40B4-BE49-F238E27FC236}">
                <a16:creationId xmlns:a16="http://schemas.microsoft.com/office/drawing/2014/main" id="{C049DF95-3155-C4EF-DD87-5AE624E3A53E}"/>
              </a:ext>
            </a:extLst>
          </p:cNvPr>
          <p:cNvSpPr txBox="1"/>
          <p:nvPr/>
        </p:nvSpPr>
        <p:spPr>
          <a:xfrm>
            <a:off x="2905125" y="1857375"/>
            <a:ext cx="2670529" cy="4524315"/>
          </a:xfrm>
          <a:prstGeom prst="rect">
            <a:avLst/>
          </a:prstGeom>
          <a:noFill/>
        </p:spPr>
        <p:txBody>
          <a:bodyPr wrap="square">
            <a:spAutoFit/>
          </a:bodyPr>
          <a:lstStyle/>
          <a:p>
            <a:pPr algn="l">
              <a:buFont typeface="Arial" panose="020B0604020202020204" pitchFamily="34" charset="0"/>
              <a:buChar char="•"/>
            </a:pPr>
            <a:r>
              <a:rPr lang="en-US" sz="2400" b="1" i="1" dirty="0">
                <a:solidFill>
                  <a:srgbClr val="1F1F1F"/>
                </a:solidFill>
                <a:effectLst/>
                <a:highlight>
                  <a:srgbClr val="FFFFFF"/>
                </a:highlight>
                <a:latin typeface="Google Sans"/>
              </a:rPr>
              <a:t>Response Rate. ...</a:t>
            </a:r>
          </a:p>
          <a:p>
            <a:pPr algn="l">
              <a:buFont typeface="Arial" panose="020B0604020202020204" pitchFamily="34" charset="0"/>
              <a:buChar char="•"/>
            </a:pPr>
            <a:r>
              <a:rPr lang="en-US" sz="2400" b="1" i="1" dirty="0">
                <a:solidFill>
                  <a:srgbClr val="1F1F1F"/>
                </a:solidFill>
                <a:effectLst/>
                <a:highlight>
                  <a:srgbClr val="FFFFFF"/>
                </a:highlight>
                <a:latin typeface="Google Sans"/>
              </a:rPr>
              <a:t>Page Load Time. ...</a:t>
            </a:r>
          </a:p>
          <a:p>
            <a:pPr algn="l">
              <a:buFont typeface="Arial" panose="020B0604020202020204" pitchFamily="34" charset="0"/>
              <a:buChar char="•"/>
            </a:pPr>
            <a:r>
              <a:rPr lang="en-US" sz="2400" b="1" i="1" dirty="0">
                <a:solidFill>
                  <a:srgbClr val="1F1F1F"/>
                </a:solidFill>
                <a:effectLst/>
                <a:highlight>
                  <a:srgbClr val="FFFFFF"/>
                </a:highlight>
                <a:latin typeface="Google Sans"/>
              </a:rPr>
              <a:t>Bounce Rate. ...</a:t>
            </a:r>
          </a:p>
          <a:p>
            <a:pPr algn="l">
              <a:buFont typeface="Arial" panose="020B0604020202020204" pitchFamily="34" charset="0"/>
              <a:buChar char="•"/>
            </a:pPr>
            <a:r>
              <a:rPr lang="en-US" sz="2400" b="1" i="1" dirty="0">
                <a:solidFill>
                  <a:srgbClr val="1F1F1F"/>
                </a:solidFill>
                <a:effectLst/>
                <a:highlight>
                  <a:srgbClr val="FFFFFF"/>
                </a:highlight>
                <a:latin typeface="Google Sans"/>
              </a:rPr>
              <a:t>Network Latency. ...</a:t>
            </a:r>
          </a:p>
          <a:p>
            <a:pPr algn="l">
              <a:buFont typeface="Arial" panose="020B0604020202020204" pitchFamily="34" charset="0"/>
              <a:buChar char="•"/>
            </a:pPr>
            <a:r>
              <a:rPr lang="en-US" sz="2400" b="1" i="1" dirty="0">
                <a:solidFill>
                  <a:srgbClr val="1F1F1F"/>
                </a:solidFill>
                <a:effectLst/>
                <a:highlight>
                  <a:srgbClr val="FFFFFF"/>
                </a:highlight>
                <a:latin typeface="Google Sans"/>
              </a:rPr>
              <a:t>Gateway Performance. ...</a:t>
            </a:r>
          </a:p>
          <a:p>
            <a:pPr algn="l">
              <a:buFont typeface="Arial" panose="020B0604020202020204" pitchFamily="34" charset="0"/>
              <a:buChar char="•"/>
            </a:pPr>
            <a:r>
              <a:rPr lang="en-US" sz="2400" b="1" i="1" dirty="0">
                <a:solidFill>
                  <a:srgbClr val="1F1F1F"/>
                </a:solidFill>
                <a:effectLst/>
                <a:highlight>
                  <a:srgbClr val="FFFFFF"/>
                </a:highlight>
                <a:latin typeface="Google Sans"/>
              </a:rPr>
              <a:t>Web Application Data. ...</a:t>
            </a:r>
          </a:p>
          <a:p>
            <a:pPr algn="l">
              <a:buFont typeface="Arial" panose="020B0604020202020204" pitchFamily="34" charset="0"/>
              <a:buChar char="•"/>
            </a:pPr>
            <a:r>
              <a:rPr lang="en-US" sz="2400" b="1" i="1" dirty="0">
                <a:solidFill>
                  <a:srgbClr val="1F1F1F"/>
                </a:solidFill>
                <a:effectLst/>
                <a:highlight>
                  <a:srgbClr val="FFFFFF"/>
                </a:highlight>
                <a:latin typeface="Google Sans"/>
              </a:rPr>
              <a:t>Regional Data. ...</a:t>
            </a:r>
          </a:p>
          <a:p>
            <a:pPr algn="l">
              <a:buFont typeface="Arial" panose="020B0604020202020204" pitchFamily="34" charset="0"/>
              <a:buChar char="•"/>
            </a:pPr>
            <a:r>
              <a:rPr lang="en-US" sz="2400" b="1" i="1" dirty="0">
                <a:solidFill>
                  <a:srgbClr val="1F1F1F"/>
                </a:solidFill>
                <a:effectLst/>
                <a:highlight>
                  <a:srgbClr val="FFFFFF"/>
                </a:highlight>
                <a:latin typeface="Google Sans"/>
              </a:rPr>
              <a:t>Device Type.</a:t>
            </a:r>
          </a:p>
        </p:txBody>
      </p:sp>
      <p:pic>
        <p:nvPicPr>
          <p:cNvPr id="11" name="Picture 10">
            <a:extLst>
              <a:ext uri="{FF2B5EF4-FFF2-40B4-BE49-F238E27FC236}">
                <a16:creationId xmlns:a16="http://schemas.microsoft.com/office/drawing/2014/main" id="{EF537573-63C0-4CC5-2F80-7CEC7BCF16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70" y="1680238"/>
            <a:ext cx="2110837" cy="21108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A371629C-44E3-CC47-4B16-6667E5A09720}"/>
              </a:ext>
            </a:extLst>
          </p:cNvPr>
          <p:cNvSpPr txBox="1"/>
          <p:nvPr/>
        </p:nvSpPr>
        <p:spPr>
          <a:xfrm>
            <a:off x="3043518" y="1695450"/>
            <a:ext cx="6104964" cy="646331"/>
          </a:xfrm>
          <a:prstGeom prst="rect">
            <a:avLst/>
          </a:prstGeom>
          <a:noFill/>
        </p:spPr>
        <p:txBody>
          <a:bodyPr wrap="square">
            <a:spAutoFit/>
          </a:bodyPr>
          <a:lstStyle/>
          <a:p>
            <a:r>
              <a:rPr lang="en-US" b="0" i="0" dirty="0">
                <a:solidFill>
                  <a:srgbClr val="001D35"/>
                </a:solidFill>
                <a:effectLst/>
                <a:highlight>
                  <a:srgbClr val="E8EAED"/>
                </a:highlight>
                <a:latin typeface="Google Sans"/>
              </a:rPr>
              <a:t>Conditional formatting in Excel </a:t>
            </a:r>
            <a:r>
              <a:rPr lang="en-US" dirty="0"/>
              <a:t>lets you highlight information and make data stand out by applying custom rules to cells</a:t>
            </a:r>
            <a:r>
              <a:rPr lang="en-US" b="0" i="0" dirty="0">
                <a:solidFill>
                  <a:srgbClr val="001D35"/>
                </a:solidFill>
                <a:effectLst/>
                <a:highlight>
                  <a:srgbClr val="E8EAED"/>
                </a:highlight>
                <a:latin typeface="Google Sans"/>
              </a:rPr>
              <a:t>.</a:t>
            </a:r>
            <a:endParaRPr lang="en-US" dirty="0"/>
          </a:p>
        </p:txBody>
      </p:sp>
      <p:sp>
        <p:nvSpPr>
          <p:cNvPr id="14" name="TextBox 13">
            <a:extLst>
              <a:ext uri="{FF2B5EF4-FFF2-40B4-BE49-F238E27FC236}">
                <a16:creationId xmlns:a16="http://schemas.microsoft.com/office/drawing/2014/main" id="{55C75E4C-A369-607B-742B-305118DF1AA4}"/>
              </a:ext>
            </a:extLst>
          </p:cNvPr>
          <p:cNvSpPr txBox="1"/>
          <p:nvPr/>
        </p:nvSpPr>
        <p:spPr>
          <a:xfrm>
            <a:off x="3043518" y="2422680"/>
            <a:ext cx="6104964" cy="646331"/>
          </a:xfrm>
          <a:prstGeom prst="rect">
            <a:avLst/>
          </a:prstGeom>
          <a:noFill/>
        </p:spPr>
        <p:txBody>
          <a:bodyPr wrap="square">
            <a:spAutoFit/>
          </a:bodyPr>
          <a:lstStyle/>
          <a:p>
            <a:r>
              <a:rPr lang="en-US" b="0" i="0" dirty="0">
                <a:solidFill>
                  <a:srgbClr val="474747"/>
                </a:solidFill>
                <a:effectLst/>
                <a:highlight>
                  <a:srgbClr val="FFFFFF"/>
                </a:highlight>
                <a:latin typeface="Google Sans"/>
              </a:rPr>
              <a:t>The FILTER function </a:t>
            </a:r>
            <a:r>
              <a:rPr lang="en-US" b="0" i="0" dirty="0">
                <a:solidFill>
                  <a:srgbClr val="040C28"/>
                </a:solidFill>
                <a:effectLst/>
                <a:highlight>
                  <a:srgbClr val="D3E3FD"/>
                </a:highlight>
                <a:latin typeface="Google Sans"/>
              </a:rPr>
              <a:t>allows you to filter a range of data based on criteria you define</a:t>
            </a:r>
            <a:r>
              <a:rPr lang="en-US" b="0" i="0" dirty="0">
                <a:solidFill>
                  <a:srgbClr val="474747"/>
                </a:solidFill>
                <a:effectLst/>
                <a:highlight>
                  <a:srgbClr val="FFFFFF"/>
                </a:highlight>
                <a:latin typeface="Google Sans"/>
              </a:rPr>
              <a:t>. </a:t>
            </a:r>
            <a:endParaRPr lang="en-US" dirty="0"/>
          </a:p>
        </p:txBody>
      </p:sp>
      <p:sp>
        <p:nvSpPr>
          <p:cNvPr id="16" name="TextBox 15">
            <a:extLst>
              <a:ext uri="{FF2B5EF4-FFF2-40B4-BE49-F238E27FC236}">
                <a16:creationId xmlns:a16="http://schemas.microsoft.com/office/drawing/2014/main" id="{BC84C45B-93B5-85EF-8A1C-62F318064FAC}"/>
              </a:ext>
            </a:extLst>
          </p:cNvPr>
          <p:cNvSpPr txBox="1"/>
          <p:nvPr/>
        </p:nvSpPr>
        <p:spPr>
          <a:xfrm>
            <a:off x="3043518" y="3244334"/>
            <a:ext cx="6104964" cy="369332"/>
          </a:xfrm>
          <a:prstGeom prst="rect">
            <a:avLst/>
          </a:prstGeom>
          <a:noFill/>
        </p:spPr>
        <p:txBody>
          <a:bodyPr wrap="square">
            <a:spAutoFit/>
          </a:bodyPr>
          <a:lstStyle/>
          <a:p>
            <a:r>
              <a:rPr lang="en-US" b="0" i="0" dirty="0">
                <a:solidFill>
                  <a:srgbClr val="1F1F1F"/>
                </a:solidFill>
                <a:effectLst/>
                <a:highlight>
                  <a:srgbClr val="FFFFFF"/>
                </a:highlight>
                <a:latin typeface="Google Sans"/>
              </a:rPr>
              <a:t>Formula – performance analysis </a:t>
            </a:r>
            <a:endParaRPr lang="en-US" dirty="0"/>
          </a:p>
        </p:txBody>
      </p:sp>
      <p:sp>
        <p:nvSpPr>
          <p:cNvPr id="18" name="TextBox 17">
            <a:extLst>
              <a:ext uri="{FF2B5EF4-FFF2-40B4-BE49-F238E27FC236}">
                <a16:creationId xmlns:a16="http://schemas.microsoft.com/office/drawing/2014/main" id="{A0251485-75AB-A299-2A3F-5B3553CEE57E}"/>
              </a:ext>
            </a:extLst>
          </p:cNvPr>
          <p:cNvSpPr txBox="1"/>
          <p:nvPr/>
        </p:nvSpPr>
        <p:spPr>
          <a:xfrm>
            <a:off x="3043518" y="3677308"/>
            <a:ext cx="6104964" cy="1754326"/>
          </a:xfrm>
          <a:prstGeom prst="rect">
            <a:avLst/>
          </a:prstGeom>
          <a:noFill/>
        </p:spPr>
        <p:txBody>
          <a:bodyPr wrap="square">
            <a:spAutoFit/>
          </a:bodyPr>
          <a:lstStyle/>
          <a:p>
            <a:r>
              <a:rPr lang="en-US" dirty="0"/>
              <a:t>graph - data visualization</a:t>
            </a:r>
          </a:p>
          <a:p>
            <a:r>
              <a:rPr lang="en-US" dirty="0"/>
              <a:t>Pivot chart</a:t>
            </a:r>
          </a:p>
          <a:p>
            <a:r>
              <a:rPr lang="en-US" dirty="0"/>
              <a:t>Slicers</a:t>
            </a:r>
          </a:p>
          <a:p>
            <a:r>
              <a:rPr lang="en-US" dirty="0"/>
              <a:t>Different values </a:t>
            </a:r>
          </a:p>
          <a:p>
            <a:r>
              <a:rPr lang="en-US"/>
              <a:t>Gender codes </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8B8843A-5C98-E708-F683-84460D094CC9}"/>
              </a:ext>
            </a:extLst>
          </p:cNvPr>
          <p:cNvSpPr txBox="1"/>
          <p:nvPr/>
        </p:nvSpPr>
        <p:spPr>
          <a:xfrm>
            <a:off x="755332" y="1380565"/>
            <a:ext cx="6840070" cy="3416320"/>
          </a:xfrm>
          <a:prstGeom prst="rect">
            <a:avLst/>
          </a:prstGeom>
          <a:noFill/>
        </p:spPr>
        <p:txBody>
          <a:bodyPr wrap="square" rtlCol="0">
            <a:spAutoFit/>
          </a:bodyPr>
          <a:lstStyle/>
          <a:p>
            <a:pPr algn="l"/>
            <a:r>
              <a:rPr lang="en-US" dirty="0"/>
              <a:t>Employee data – edunet</a:t>
            </a:r>
          </a:p>
          <a:p>
            <a:pPr algn="l"/>
            <a:r>
              <a:rPr lang="en-US" dirty="0"/>
              <a:t>26 features</a:t>
            </a:r>
          </a:p>
          <a:p>
            <a:pPr algn="l"/>
            <a:r>
              <a:rPr lang="en-US" dirty="0"/>
              <a:t>9 featured </a:t>
            </a:r>
          </a:p>
          <a:p>
            <a:pPr algn="l"/>
            <a:r>
              <a:rPr lang="en-US" dirty="0"/>
              <a:t>Employee ID – numerical value </a:t>
            </a:r>
          </a:p>
          <a:p>
            <a:pPr algn="l"/>
            <a:r>
              <a:rPr lang="en-US" dirty="0"/>
              <a:t>Name</a:t>
            </a:r>
          </a:p>
          <a:p>
            <a:pPr algn="l"/>
            <a:r>
              <a:rPr lang="en-US" dirty="0"/>
              <a:t>First name and last name in text</a:t>
            </a:r>
          </a:p>
          <a:p>
            <a:pPr algn="l"/>
            <a:r>
              <a:rPr lang="en-US" dirty="0"/>
              <a:t>Employee type </a:t>
            </a:r>
          </a:p>
          <a:p>
            <a:pPr algn="l"/>
            <a:r>
              <a:rPr lang="en-US" dirty="0"/>
              <a:t>Performance level </a:t>
            </a:r>
          </a:p>
          <a:p>
            <a:pPr algn="l"/>
            <a:r>
              <a:rPr lang="en-US" dirty="0"/>
              <a:t>Gender – male and female </a:t>
            </a:r>
          </a:p>
          <a:p>
            <a:pPr algn="l"/>
            <a:r>
              <a:rPr lang="en-US" dirty="0"/>
              <a:t>Employee rating in numeric</a:t>
            </a:r>
          </a:p>
          <a:p>
            <a:pPr algn="l"/>
            <a:endParaRPr lang="en-US" dirty="0"/>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15671" y="1695450"/>
            <a:ext cx="8534018" cy="2677656"/>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Employee data- employee names,job title, departments, and location </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Salary data and employment performance level analysis </a:t>
            </a:r>
          </a:p>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Data organization – create sheets, calculation, and summary reports</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Maha Kamatchi</cp:lastModifiedBy>
  <cp:revision>20</cp:revision>
  <dcterms:created xsi:type="dcterms:W3CDTF">2024-03-29T15:07:22Z</dcterms:created>
  <dcterms:modified xsi:type="dcterms:W3CDTF">2024-09-02T15:50:27Z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