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4.jpeg" ContentType="image/jpeg"/>
  <Override PartName="/ppt/media/image1.png" ContentType="image/png"/>
  <Override PartName="/ppt/media/image3.jpeg" ContentType="image/jpeg"/>
  <Override PartName="/ppt/media/image2.jpeg" ContentType="image/jpeg"/>
  <Override PartName="/ppt/media/image4.jpeg" ContentType="image/jpeg"/>
  <Override PartName="/ppt/media/image5.jpeg" ContentType="image/jpeg"/>
  <Override PartName="/ppt/media/image7.jpeg" ContentType="image/jpeg"/>
  <Override PartName="/ppt/media/image12.jpeg" ContentType="image/jpeg"/>
  <Override PartName="/ppt/media/image13.png" ContentType="image/png"/>
  <Override PartName="/ppt/media/image9.jpeg" ContentType="image/jpeg"/>
  <Override PartName="/ppt/media/image11.jpeg" ContentType="image/jpeg"/>
  <Override PartName="/ppt/media/image10.png" ContentType="image/png"/>
  <Override PartName="/ppt/media/image6.jpeg" ContentType="image/jpeg"/>
  <Override PartName="/ppt/media/image8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9453AED-410F-4AD0-A5C1-A9F45EB2FD45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11760" y="2834280"/>
            <a:ext cx="852012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11760" y="3248280"/>
            <a:ext cx="852012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56696E0-8D4B-4EF0-B9AA-00761BE7FD6C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11760" y="2834280"/>
            <a:ext cx="415764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7840" y="2834280"/>
            <a:ext cx="415764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311760" y="3248280"/>
            <a:ext cx="415764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7840" y="3248280"/>
            <a:ext cx="415764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02B98D0-DC9B-46F7-A1F1-A0F0D1F83350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11760" y="2834280"/>
            <a:ext cx="274320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192480" y="2834280"/>
            <a:ext cx="274320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73200" y="2834280"/>
            <a:ext cx="274320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311760" y="3248280"/>
            <a:ext cx="274320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192480" y="3248280"/>
            <a:ext cx="274320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73200" y="3248280"/>
            <a:ext cx="274320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F0FA17B-493F-4D69-A675-51E97907DE07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5A41457-5033-418B-B2F9-64C0FD5C9FD4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98F7BD3-AC34-4B4A-9C1B-B58360E1B037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382BE6-E7BF-4B09-BA2C-1D38A689DBCB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11760" y="2834280"/>
            <a:ext cx="4157640" cy="79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7840" y="2834280"/>
            <a:ext cx="4157640" cy="79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B1DA91C-6DC9-4AA6-8462-26B1A8D1D041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BE742E3-940E-4E95-BD02-431013A48522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D8C1B30-CB59-4B66-AE98-48ED97B9059D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11760" y="2834280"/>
            <a:ext cx="415764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7840" y="2834280"/>
            <a:ext cx="4157640" cy="79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311760" y="3248280"/>
            <a:ext cx="415764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D970B34-060D-48E4-ABD4-9F26D79205A8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C646E39-03CA-4A6B-9DC0-ED5618E14ED0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11760" y="2834280"/>
            <a:ext cx="4157640" cy="79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7840" y="2834280"/>
            <a:ext cx="415764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7840" y="3248280"/>
            <a:ext cx="415764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D122C26-E0F5-4C5C-BF17-0717535BD065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11760" y="2834280"/>
            <a:ext cx="415764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7840" y="2834280"/>
            <a:ext cx="415764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311760" y="3248280"/>
            <a:ext cx="852012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1CD8967-3773-4092-825D-4C5080737AB9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11760" y="2834280"/>
            <a:ext cx="852012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311760" y="3248280"/>
            <a:ext cx="852012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7A30EE3-7D50-4D71-9B27-4670BA8DB717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11760" y="2834280"/>
            <a:ext cx="415764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7840" y="2834280"/>
            <a:ext cx="415764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11760" y="3248280"/>
            <a:ext cx="415764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7840" y="3248280"/>
            <a:ext cx="415764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7A43CE-8CF1-41D2-AC33-B22F69FF3418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11760" y="2834280"/>
            <a:ext cx="274320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192480" y="2834280"/>
            <a:ext cx="274320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73200" y="2834280"/>
            <a:ext cx="274320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311760" y="3248280"/>
            <a:ext cx="274320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192480" y="3248280"/>
            <a:ext cx="274320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73200" y="3248280"/>
            <a:ext cx="274320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0C38DE0-7FAE-4BB4-BD4C-A634DC65FA8A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EDA8198-5DE7-4B4F-AA9C-40BBA0CC5934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11760" y="2834280"/>
            <a:ext cx="4157640" cy="79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7840" y="2834280"/>
            <a:ext cx="4157640" cy="79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B882443-ED8C-455F-8512-FE2A23652286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9259D3E-4619-498C-BE34-AD44D186969E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EC15A7A-02CB-438A-87A0-7108BB5CE89D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11760" y="2834280"/>
            <a:ext cx="415764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7840" y="2834280"/>
            <a:ext cx="4157640" cy="79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311760" y="3248280"/>
            <a:ext cx="415764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4D4DDB5-954F-4802-8E34-9DF2EB2E79DA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11760" y="2834280"/>
            <a:ext cx="4157640" cy="79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7840" y="2834280"/>
            <a:ext cx="415764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7840" y="3248280"/>
            <a:ext cx="415764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E2061DA-CCE7-413E-88A2-2824037503D4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11760" y="2834280"/>
            <a:ext cx="415764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7840" y="2834280"/>
            <a:ext cx="415764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11760" y="3248280"/>
            <a:ext cx="8520120" cy="3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5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EEB7637-6729-42B5-BB6B-6BC2E8B2E613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1260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5200" spc="-1" strike="noStrike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 w="12600">
            <a:noFill/>
          </a:ln>
        </p:spPr>
        <p:txBody>
          <a:bodyPr tIns="91440" bIns="91440" anchor="t">
            <a:noAutofit/>
          </a:bodyPr>
          <a:p>
            <a:pPr marL="343080" indent="-22860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585858"/>
                </a:solidFill>
                <a:latin typeface="Arial"/>
                <a:ea typeface="Arial"/>
              </a:rPr>
              <a:t>Body Level One</a:t>
            </a:r>
            <a:endParaRPr b="0" lang="en-US" sz="2800" spc="-1" strike="noStrike">
              <a:solidFill>
                <a:srgbClr val="585858"/>
              </a:solidFill>
              <a:latin typeface="Arial"/>
            </a:endParaRPr>
          </a:p>
          <a:p>
            <a:pPr marL="343080" indent="25416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585858"/>
                </a:solidFill>
                <a:latin typeface="Arial"/>
                <a:ea typeface="Arial"/>
              </a:rPr>
              <a:t>Body Level Two</a:t>
            </a:r>
            <a:endParaRPr b="0" lang="en-US" sz="2800" spc="-1" strike="noStrike">
              <a:solidFill>
                <a:srgbClr val="585858"/>
              </a:solidFill>
              <a:latin typeface="Arial"/>
            </a:endParaRPr>
          </a:p>
          <a:p>
            <a:pPr marL="343080" indent="71136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585858"/>
                </a:solidFill>
                <a:latin typeface="Arial"/>
                <a:ea typeface="Arial"/>
              </a:rPr>
              <a:t>Body Level Three</a:t>
            </a:r>
            <a:endParaRPr b="0" lang="en-US" sz="2800" spc="-1" strike="noStrike">
              <a:solidFill>
                <a:srgbClr val="585858"/>
              </a:solidFill>
              <a:latin typeface="Arial"/>
            </a:endParaRPr>
          </a:p>
          <a:p>
            <a:pPr marL="343080" indent="116856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585858"/>
                </a:solidFill>
                <a:latin typeface="Arial"/>
                <a:ea typeface="Arial"/>
              </a:rPr>
              <a:t>Body Level Four</a:t>
            </a:r>
            <a:endParaRPr b="0" lang="en-US" sz="2800" spc="-1" strike="noStrike">
              <a:solidFill>
                <a:srgbClr val="585858"/>
              </a:solidFill>
              <a:latin typeface="Arial"/>
            </a:endParaRPr>
          </a:p>
          <a:p>
            <a:pPr marL="343080" indent="162576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585858"/>
                </a:solidFill>
                <a:latin typeface="Arial"/>
                <a:ea typeface="Arial"/>
              </a:rPr>
              <a:t>Body Level Five</a:t>
            </a:r>
            <a:endParaRPr b="0" lang="en-US" sz="2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1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 w="12600">
            <a:noFill/>
          </a:ln>
        </p:spPr>
        <p:txBody>
          <a:bodyPr tIns="91440" bIns="91440" anchor="ctr">
            <a:noAutofit/>
          </a:bodyPr>
          <a:lstStyle>
            <a:lvl1pPr>
              <a:defRPr b="0" lang="en-US" sz="2400" spc="-1" strike="noStrike">
                <a:latin typeface="Times New Roman"/>
              </a:defRPr>
            </a:lvl1pPr>
          </a:lstStyle>
          <a:p>
            <a:endParaRPr b="0" lang="en-US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12600">
            <a:noFill/>
          </a:ln>
        </p:spPr>
        <p:txBody>
          <a:bodyPr tIns="91440" bIns="91440" anchor="t">
            <a:noAutofit/>
          </a:bodyPr>
          <a:p>
            <a:pPr marL="457200" indent="-343080"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85858"/>
                </a:solidFill>
                <a:latin typeface="Arial"/>
                <a:ea typeface="Arial"/>
              </a:rPr>
              <a:t>Body Level One</a:t>
            </a: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  <a:p>
            <a:pPr lvl="1" marL="1005120" indent="-408240">
              <a:lnSpc>
                <a:spcPct val="115000"/>
              </a:lnSpc>
              <a:buClr>
                <a:srgbClr val="585858"/>
              </a:buClr>
              <a:buFont typeface="Arial"/>
              <a:buChar char="○"/>
            </a:pPr>
            <a:r>
              <a:rPr b="0" lang="en-US" sz="1800" spc="-1" strike="noStrike">
                <a:solidFill>
                  <a:srgbClr val="585858"/>
                </a:solidFill>
                <a:latin typeface="Arial"/>
                <a:ea typeface="Arial"/>
              </a:rPr>
              <a:t>Body Level Two</a:t>
            </a: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  <a:p>
            <a:pPr lvl="2" marL="1462320" indent="-408240">
              <a:lnSpc>
                <a:spcPct val="115000"/>
              </a:lnSpc>
              <a:buClr>
                <a:srgbClr val="585858"/>
              </a:buClr>
              <a:buFont typeface="Arial"/>
              <a:buChar char="■"/>
            </a:pPr>
            <a:r>
              <a:rPr b="0" lang="en-US" sz="1800" spc="-1" strike="noStrike">
                <a:solidFill>
                  <a:srgbClr val="585858"/>
                </a:solidFill>
                <a:latin typeface="Arial"/>
                <a:ea typeface="Arial"/>
              </a:rPr>
              <a:t>Body Level Three</a:t>
            </a: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  <a:p>
            <a:pPr lvl="3" marL="1919520" indent="-408240"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85858"/>
                </a:solidFill>
                <a:latin typeface="Arial"/>
                <a:ea typeface="Arial"/>
              </a:rPr>
              <a:t>Body Level Four</a:t>
            </a: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  <a:p>
            <a:pPr lvl="4" marL="2376720" indent="-408240">
              <a:lnSpc>
                <a:spcPct val="115000"/>
              </a:lnSpc>
              <a:buClr>
                <a:srgbClr val="585858"/>
              </a:buClr>
              <a:buFont typeface="Arial"/>
              <a:buChar char="○"/>
            </a:pPr>
            <a:r>
              <a:rPr b="0" lang="en-US" sz="1800" spc="-1" strike="noStrike">
                <a:solidFill>
                  <a:srgbClr val="585858"/>
                </a:solidFill>
                <a:latin typeface="Arial"/>
                <a:ea typeface="Arial"/>
              </a:rPr>
              <a:t>Body Level Five</a:t>
            </a: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 idx="2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 w="12600">
            <a:noFill/>
          </a:ln>
        </p:spPr>
        <p:txBody>
          <a:bodyPr tIns="91440" bIns="91440" anchor="ctr">
            <a:noAutofit/>
          </a:bodyPr>
          <a:lstStyle>
            <a:lvl1pPr>
              <a:defRPr b="0" lang="en-US" sz="2400" spc="-1" strike="noStrike">
                <a:latin typeface="Times New Roman"/>
              </a:defRPr>
            </a:lvl1pPr>
          </a:lstStyle>
          <a:p>
            <a:endParaRPr b="0" lang="en-US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jpe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54"/>
          <p:cNvSpPr/>
          <p:nvPr/>
        </p:nvSpPr>
        <p:spPr>
          <a:xfrm flipH="1" rot="10800000">
            <a:off x="6480" y="-6120"/>
            <a:ext cx="9162720" cy="514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959400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Shape 55"/>
          <p:cNvSpPr/>
          <p:nvPr/>
        </p:nvSpPr>
        <p:spPr>
          <a:xfrm>
            <a:off x="619200" y="1493640"/>
            <a:ext cx="3952800" cy="12495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500" spc="-1" strike="noStrike">
                <a:solidFill>
                  <a:srgbClr val="ffffff"/>
                </a:solidFill>
                <a:latin typeface="Open Sans Extrabold"/>
                <a:ea typeface="Open Sans Extrabold"/>
              </a:rPr>
              <a:t>Sprocket Central Pty Ltd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80" name="Shape 56"/>
          <p:cNvSpPr/>
          <p:nvPr/>
        </p:nvSpPr>
        <p:spPr>
          <a:xfrm>
            <a:off x="537840" y="3315600"/>
            <a:ext cx="5550120" cy="4874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Open Sans Light"/>
                <a:ea typeface="Open Sans Light"/>
              </a:rPr>
              <a:t>KPMG data analytics approach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81" name="Shape 57" descr="Shape 57"/>
          <p:cNvPicPr/>
          <p:nvPr/>
        </p:nvPicPr>
        <p:blipFill>
          <a:blip r:embed="rId1"/>
          <a:stretch/>
        </p:blipFill>
        <p:spPr>
          <a:xfrm>
            <a:off x="685800" y="904680"/>
            <a:ext cx="1981800" cy="238320"/>
          </a:xfrm>
          <a:prstGeom prst="rect">
            <a:avLst/>
          </a:prstGeom>
          <a:ln w="12700">
            <a:noFill/>
          </a:ln>
        </p:spPr>
      </p:pic>
      <p:sp>
        <p:nvSpPr>
          <p:cNvPr id="82" name="Shape 58"/>
          <p:cNvSpPr/>
          <p:nvPr/>
        </p:nvSpPr>
        <p:spPr>
          <a:xfrm>
            <a:off x="537840" y="3666600"/>
            <a:ext cx="6249240" cy="7308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Open Sans Light"/>
                <a:ea typeface="Open Sans Light"/>
              </a:rPr>
              <a:t>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1200" spc="-1" strike="noStrike">
                <a:solidFill>
                  <a:srgbClr val="ffffff"/>
                </a:solidFill>
                <a:latin typeface="Open Sans Light"/>
                <a:ea typeface="Open Sans Light"/>
              </a:rPr>
              <a:t>Engagement Manager – Sifa Maridadi, Senior Consultant – Mckinley Obucho, Junior Consultant – Elizabeth Kihungi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120" y="-6480"/>
            <a:ext cx="9175320" cy="238320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b="1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b="0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b="0" lang="en-US" sz="500" spc="-1" strike="noStrike"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8458200" y="231840"/>
            <a:ext cx="704520" cy="68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63"/>
          <p:cNvSpPr/>
          <p:nvPr/>
        </p:nvSpPr>
        <p:spPr>
          <a:xfrm>
            <a:off x="-15480" y="-19440"/>
            <a:ext cx="915948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Shape 64"/>
          <p:cNvSpPr/>
          <p:nvPr/>
        </p:nvSpPr>
        <p:spPr>
          <a:xfrm>
            <a:off x="205200" y="263880"/>
            <a:ext cx="8565120" cy="4874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Agenda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7" name="Shape 65"/>
          <p:cNvSpPr/>
          <p:nvPr/>
        </p:nvSpPr>
        <p:spPr>
          <a:xfrm>
            <a:off x="343800" y="1211040"/>
            <a:ext cx="5459040" cy="15850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457200" indent="-355680">
              <a:lnSpc>
                <a:spcPct val="115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Introduction</a:t>
            </a:r>
            <a:endParaRPr b="0" lang="en-US" sz="2000" spc="-1" strike="noStrike">
              <a:latin typeface="Arial"/>
            </a:endParaRPr>
          </a:p>
          <a:p>
            <a:pPr marL="457200" indent="-355680">
              <a:lnSpc>
                <a:spcPct val="115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Data Exploration</a:t>
            </a:r>
            <a:endParaRPr b="0" lang="en-US" sz="2000" spc="-1" strike="noStrike">
              <a:latin typeface="Arial"/>
            </a:endParaRPr>
          </a:p>
          <a:p>
            <a:pPr marL="457200" indent="-355680">
              <a:lnSpc>
                <a:spcPct val="115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Model Development</a:t>
            </a:r>
            <a:endParaRPr b="0" lang="en-US" sz="2000" spc="-1" strike="noStrike">
              <a:latin typeface="Arial"/>
            </a:endParaRPr>
          </a:p>
          <a:p>
            <a:pPr marL="457200" indent="-355680">
              <a:lnSpc>
                <a:spcPct val="115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Interpretation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120" y="-6480"/>
            <a:ext cx="9175320" cy="238320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b="1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b="0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b="0" lang="en-US" sz="5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 rot="19200">
            <a:off x="8454600" y="219600"/>
            <a:ext cx="714960" cy="598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70"/>
          <p:cNvSpPr/>
          <p:nvPr/>
        </p:nvSpPr>
        <p:spPr>
          <a:xfrm>
            <a:off x="-15480" y="-19440"/>
            <a:ext cx="915948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Shape 71"/>
          <p:cNvSpPr/>
          <p:nvPr/>
        </p:nvSpPr>
        <p:spPr>
          <a:xfrm>
            <a:off x="205200" y="263880"/>
            <a:ext cx="8565120" cy="4874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Introduction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2" name="Shape 72"/>
          <p:cNvSpPr/>
          <p:nvPr/>
        </p:nvSpPr>
        <p:spPr>
          <a:xfrm>
            <a:off x="205200" y="1083240"/>
            <a:ext cx="8565120" cy="5338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Our Goal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3" name="Shape 73"/>
          <p:cNvSpPr/>
          <p:nvPr/>
        </p:nvSpPr>
        <p:spPr>
          <a:xfrm>
            <a:off x="205200" y="2164680"/>
            <a:ext cx="4134240" cy="4456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Place any information about this point here.</a:t>
            </a:r>
            <a:endParaRPr b="0" lang="en-US" sz="1500" spc="-1" strike="noStrike">
              <a:latin typeface="Arial"/>
            </a:endParaRPr>
          </a:p>
        </p:txBody>
      </p:sp>
      <p:grpSp>
        <p:nvGrpSpPr>
          <p:cNvPr id="94" name="Shape 74"/>
          <p:cNvGrpSpPr/>
          <p:nvPr/>
        </p:nvGrpSpPr>
        <p:grpSpPr>
          <a:xfrm>
            <a:off x="4969800" y="1828800"/>
            <a:ext cx="3800520" cy="2648880"/>
            <a:chOff x="4969800" y="1828800"/>
            <a:chExt cx="3800520" cy="2648880"/>
          </a:xfrm>
        </p:grpSpPr>
        <p:sp>
          <p:nvSpPr>
            <p:cNvPr id="95" name="Rectangle"/>
            <p:cNvSpPr/>
            <p:nvPr/>
          </p:nvSpPr>
          <p:spPr>
            <a:xfrm>
              <a:off x="4969800" y="1828800"/>
              <a:ext cx="3800520" cy="2648880"/>
            </a:xfrm>
            <a:prstGeom prst="rect">
              <a:avLst/>
            </a:prstGeom>
            <a:solidFill>
              <a:srgbClr val="eeeeee"/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Place any supporting images, graphs, data or extra text here."/>
            <p:cNvSpPr/>
            <p:nvPr/>
          </p:nvSpPr>
          <p:spPr>
            <a:xfrm>
              <a:off x="4969800" y="2849040"/>
              <a:ext cx="3800520" cy="6084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91440" bIns="91440" anchor="ctr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400" spc="-1" strike="noStrike">
                  <a:solidFill>
                    <a:srgbClr val="666666"/>
                  </a:solidFill>
                  <a:latin typeface="Arial"/>
                  <a:ea typeface="Arial"/>
                </a:rPr>
                <a:t>Place any supporting images, graphs, data or extra text here.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9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120" y="-6480"/>
            <a:ext cx="9175320" cy="238320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b="1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b="0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98" name="Shape 1"/>
          <p:cNvSpPr/>
          <p:nvPr/>
        </p:nvSpPr>
        <p:spPr>
          <a:xfrm>
            <a:off x="205200" y="2164680"/>
            <a:ext cx="4134240" cy="9698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We need intend to transform the given data into insights to attain business growth and expansion.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4992840" y="1853640"/>
            <a:ext cx="3777480" cy="2489760"/>
          </a:xfrm>
          <a:prstGeom prst="rect">
            <a:avLst/>
          </a:prstGeom>
          <a:ln w="0">
            <a:noFill/>
          </a:ln>
        </p:spPr>
      </p:pic>
      <p:pic>
        <p:nvPicPr>
          <p:cNvPr id="100" name="" descr=""/>
          <p:cNvPicPr/>
          <p:nvPr/>
        </p:nvPicPr>
        <p:blipFill>
          <a:blip r:embed="rId2"/>
          <a:stretch/>
        </p:blipFill>
        <p:spPr>
          <a:xfrm rot="19200">
            <a:off x="8420400" y="219960"/>
            <a:ext cx="714960" cy="598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79"/>
          <p:cNvSpPr/>
          <p:nvPr/>
        </p:nvSpPr>
        <p:spPr>
          <a:xfrm>
            <a:off x="-15480" y="-19440"/>
            <a:ext cx="915948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Shape 80"/>
          <p:cNvSpPr/>
          <p:nvPr/>
        </p:nvSpPr>
        <p:spPr>
          <a:xfrm>
            <a:off x="205200" y="263880"/>
            <a:ext cx="8565120" cy="4874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Data Exploration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3" name="Shape 81"/>
          <p:cNvSpPr/>
          <p:nvPr/>
        </p:nvSpPr>
        <p:spPr>
          <a:xfrm>
            <a:off x="205200" y="1083240"/>
            <a:ext cx="8565120" cy="5338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Exploratory Data Analysis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4" name="Shape 82"/>
          <p:cNvSpPr/>
          <p:nvPr/>
        </p:nvSpPr>
        <p:spPr>
          <a:xfrm>
            <a:off x="205200" y="2164680"/>
            <a:ext cx="4134240" cy="22820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Univariate Analysis to determine feature representation in the data.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5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Bivariate Analysis to determine how features relate to one another.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5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Multivariate Analysis to determine feature importance.</a:t>
            </a:r>
            <a:endParaRPr b="0" lang="en-US" sz="1500" spc="-1" strike="noStrike">
              <a:latin typeface="Arial"/>
            </a:endParaRPr>
          </a:p>
        </p:txBody>
      </p:sp>
      <p:grpSp>
        <p:nvGrpSpPr>
          <p:cNvPr id="105" name="Shape 83"/>
          <p:cNvGrpSpPr/>
          <p:nvPr/>
        </p:nvGrpSpPr>
        <p:grpSpPr>
          <a:xfrm>
            <a:off x="4969800" y="1923120"/>
            <a:ext cx="3800520" cy="2648880"/>
            <a:chOff x="4969800" y="1923120"/>
            <a:chExt cx="3800520" cy="2648880"/>
          </a:xfrm>
        </p:grpSpPr>
        <p:sp>
          <p:nvSpPr>
            <p:cNvPr id="106" name="Rectangle"/>
            <p:cNvSpPr/>
            <p:nvPr/>
          </p:nvSpPr>
          <p:spPr>
            <a:xfrm>
              <a:off x="4969800" y="1923120"/>
              <a:ext cx="3800520" cy="2648880"/>
            </a:xfrm>
            <a:prstGeom prst="rect">
              <a:avLst/>
            </a:prstGeom>
            <a:solidFill>
              <a:srgbClr val="eeeeee"/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" name="Place any supporting images, graphs, data or extra text here."/>
            <p:cNvSpPr/>
            <p:nvPr/>
          </p:nvSpPr>
          <p:spPr>
            <a:xfrm>
              <a:off x="4969800" y="2943360"/>
              <a:ext cx="3800520" cy="6084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91440" bIns="91440" anchor="ctr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400" spc="-1" strike="noStrike">
                  <a:solidFill>
                    <a:srgbClr val="666666"/>
                  </a:solidFill>
                  <a:latin typeface="Arial"/>
                  <a:ea typeface="Arial"/>
                </a:rPr>
                <a:t>Place any supporting images, graphs, data or extra text here.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10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120" y="-6480"/>
            <a:ext cx="9175320" cy="238320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b="1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b="0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b="0" lang="en-US" sz="500" spc="-1" strike="noStrike"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4969800" y="1951920"/>
            <a:ext cx="3717000" cy="2620080"/>
          </a:xfrm>
          <a:prstGeom prst="rect">
            <a:avLst/>
          </a:prstGeom>
          <a:ln w="0">
            <a:noFill/>
          </a:ln>
        </p:spPr>
      </p:pic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 rot="19200">
            <a:off x="8420760" y="220320"/>
            <a:ext cx="714960" cy="598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2"/>
          <p:cNvSpPr/>
          <p:nvPr/>
        </p:nvSpPr>
        <p:spPr>
          <a:xfrm>
            <a:off x="-15480" y="-19440"/>
            <a:ext cx="915948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Shape 3"/>
          <p:cNvSpPr/>
          <p:nvPr/>
        </p:nvSpPr>
        <p:spPr>
          <a:xfrm>
            <a:off x="205200" y="263880"/>
            <a:ext cx="8565120" cy="4874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Model Development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3" name="Shape 5"/>
          <p:cNvSpPr/>
          <p:nvPr/>
        </p:nvSpPr>
        <p:spPr>
          <a:xfrm>
            <a:off x="205200" y="1083240"/>
            <a:ext cx="8565120" cy="5338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Predictive Analysis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4" name="Shape 6"/>
          <p:cNvSpPr/>
          <p:nvPr/>
        </p:nvSpPr>
        <p:spPr>
          <a:xfrm>
            <a:off x="205200" y="1828800"/>
            <a:ext cx="4134240" cy="7081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Target Variable:-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Number of bike related purchases.</a:t>
            </a:r>
            <a:endParaRPr b="0" lang="en-US" sz="1500" spc="-1" strike="noStrike">
              <a:latin typeface="Arial"/>
            </a:endParaRPr>
          </a:p>
        </p:txBody>
      </p:sp>
      <p:grpSp>
        <p:nvGrpSpPr>
          <p:cNvPr id="115" name="Shape 7"/>
          <p:cNvGrpSpPr/>
          <p:nvPr/>
        </p:nvGrpSpPr>
        <p:grpSpPr>
          <a:xfrm>
            <a:off x="4969800" y="1923120"/>
            <a:ext cx="3800520" cy="2648880"/>
            <a:chOff x="4969800" y="1923120"/>
            <a:chExt cx="3800520" cy="2648880"/>
          </a:xfrm>
        </p:grpSpPr>
        <p:sp>
          <p:nvSpPr>
            <p:cNvPr id="116" name="Rectangle 1"/>
            <p:cNvSpPr/>
            <p:nvPr/>
          </p:nvSpPr>
          <p:spPr>
            <a:xfrm>
              <a:off x="4969800" y="1923120"/>
              <a:ext cx="3800520" cy="2648880"/>
            </a:xfrm>
            <a:prstGeom prst="rect">
              <a:avLst/>
            </a:prstGeom>
            <a:solidFill>
              <a:srgbClr val="eeeeee"/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Place any supporting images, graphs, data or extra text here. 1"/>
            <p:cNvSpPr/>
            <p:nvPr/>
          </p:nvSpPr>
          <p:spPr>
            <a:xfrm>
              <a:off x="4969800" y="2943360"/>
              <a:ext cx="3800520" cy="6084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91440" bIns="91440" anchor="ctr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400" spc="-1" strike="noStrike">
                  <a:solidFill>
                    <a:srgbClr val="666666"/>
                  </a:solidFill>
                  <a:latin typeface="Arial"/>
                  <a:ea typeface="Arial"/>
                </a:rPr>
                <a:t>Place any supporting images, graphs, data or extra text here.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118" name="Note: The data and information in this document is reflective of a hypothetical situation and client. This document is to be used for KPMG Virtual Internship purposes only. 1"/>
          <p:cNvSpPr/>
          <p:nvPr/>
        </p:nvSpPr>
        <p:spPr>
          <a:xfrm>
            <a:off x="-6120" y="-6480"/>
            <a:ext cx="9175320" cy="238320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b="1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b="0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119" name="Shape 8"/>
          <p:cNvSpPr/>
          <p:nvPr/>
        </p:nvSpPr>
        <p:spPr>
          <a:xfrm>
            <a:off x="228600" y="3406680"/>
            <a:ext cx="4134240" cy="7081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Build a suitable regression model to predict number of bike related purchases 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20" name="Shape 4"/>
          <p:cNvSpPr/>
          <p:nvPr/>
        </p:nvSpPr>
        <p:spPr>
          <a:xfrm>
            <a:off x="228600" y="2699280"/>
            <a:ext cx="4134240" cy="7074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Split data into train, test and validation data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21" name="Shape 12"/>
          <p:cNvSpPr/>
          <p:nvPr/>
        </p:nvSpPr>
        <p:spPr>
          <a:xfrm>
            <a:off x="209160" y="4114800"/>
            <a:ext cx="4134240" cy="4456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Predict values for the testing data.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4572000" y="1923120"/>
            <a:ext cx="4198320" cy="2648880"/>
          </a:xfrm>
          <a:prstGeom prst="rect">
            <a:avLst/>
          </a:prstGeom>
          <a:ln w="0">
            <a:noFill/>
          </a:ln>
        </p:spPr>
      </p:pic>
      <p:pic>
        <p:nvPicPr>
          <p:cNvPr id="123" name="" descr=""/>
          <p:cNvPicPr/>
          <p:nvPr/>
        </p:nvPicPr>
        <p:blipFill>
          <a:blip r:embed="rId2"/>
          <a:stretch/>
        </p:blipFill>
        <p:spPr>
          <a:xfrm rot="19200">
            <a:off x="8420760" y="220320"/>
            <a:ext cx="714960" cy="598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97"/>
          <p:cNvSpPr/>
          <p:nvPr/>
        </p:nvSpPr>
        <p:spPr>
          <a:xfrm>
            <a:off x="-15480" y="-19440"/>
            <a:ext cx="915948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Shape 98"/>
          <p:cNvSpPr/>
          <p:nvPr/>
        </p:nvSpPr>
        <p:spPr>
          <a:xfrm>
            <a:off x="205200" y="263880"/>
            <a:ext cx="8565120" cy="4874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Interpretation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6" name="Shape 99"/>
          <p:cNvSpPr/>
          <p:nvPr/>
        </p:nvSpPr>
        <p:spPr>
          <a:xfrm>
            <a:off x="205200" y="1083240"/>
            <a:ext cx="8565120" cy="5338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Place headline insight or information here. This should be the most important point for this slide.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7" name="Shape 100"/>
          <p:cNvSpPr/>
          <p:nvPr/>
        </p:nvSpPr>
        <p:spPr>
          <a:xfrm>
            <a:off x="205200" y="2164680"/>
            <a:ext cx="4134240" cy="4456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TUNNBFIGBNIF   JGJTUJGUJUTUGJU   FNNNTNG  FBNITMIFMBMT  MBFNIDIGTR                    GHRHTTTRRTEWQRT QWERTY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500" spc="-1" strike="noStrike">
              <a:latin typeface="Arial"/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120" y="-6480"/>
            <a:ext cx="9175320" cy="238320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b="1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b="0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129" name="Shape 10"/>
          <p:cNvSpPr/>
          <p:nvPr/>
        </p:nvSpPr>
        <p:spPr>
          <a:xfrm>
            <a:off x="205200" y="1083240"/>
            <a:ext cx="8565120" cy="5338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Results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0" name="Shape 11"/>
          <p:cNvSpPr/>
          <p:nvPr/>
        </p:nvSpPr>
        <p:spPr>
          <a:xfrm>
            <a:off x="209160" y="1902960"/>
            <a:ext cx="4134240" cy="7074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Define metric values to determine level of accuracy of our model  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31" name="Shape 13"/>
          <p:cNvSpPr/>
          <p:nvPr/>
        </p:nvSpPr>
        <p:spPr>
          <a:xfrm>
            <a:off x="228600" y="2527200"/>
            <a:ext cx="4134240" cy="7074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Tweak model variables to optimize the model.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32" name="Shape 14"/>
          <p:cNvSpPr/>
          <p:nvPr/>
        </p:nvSpPr>
        <p:spPr>
          <a:xfrm>
            <a:off x="209160" y="3234600"/>
            <a:ext cx="4134240" cy="7074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Enter new customer data information for prediction. 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33" name="Shape 15"/>
          <p:cNvSpPr/>
          <p:nvPr/>
        </p:nvSpPr>
        <p:spPr>
          <a:xfrm>
            <a:off x="209160" y="4059360"/>
            <a:ext cx="4134240" cy="9698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Formulate a marketing plan for customers according to the prediction results. 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4800600" y="1371600"/>
            <a:ext cx="3886200" cy="3657600"/>
          </a:xfrm>
          <a:prstGeom prst="rect">
            <a:avLst/>
          </a:prstGeom>
          <a:ln w="0">
            <a:noFill/>
          </a:ln>
        </p:spPr>
      </p:pic>
      <p:pic>
        <p:nvPicPr>
          <p:cNvPr id="135" name="" descr=""/>
          <p:cNvPicPr/>
          <p:nvPr/>
        </p:nvPicPr>
        <p:blipFill>
          <a:blip r:embed="rId2"/>
          <a:stretch/>
        </p:blipFill>
        <p:spPr>
          <a:xfrm rot="19200">
            <a:off x="8420760" y="220320"/>
            <a:ext cx="714960" cy="598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06"/>
          <p:cNvSpPr/>
          <p:nvPr/>
        </p:nvSpPr>
        <p:spPr>
          <a:xfrm flipH="1" rot="10800000">
            <a:off x="-18720" y="-6120"/>
            <a:ext cx="9162720" cy="514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959400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Shape 107"/>
          <p:cNvSpPr/>
          <p:nvPr/>
        </p:nvSpPr>
        <p:spPr>
          <a:xfrm>
            <a:off x="1371600" y="2514600"/>
            <a:ext cx="5943600" cy="7927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ffffff"/>
                </a:solidFill>
                <a:latin typeface="Open Sans Extrabold"/>
                <a:ea typeface="Open Sans Extrabold"/>
              </a:rPr>
              <a:t>Questions?</a:t>
            </a:r>
            <a:endParaRPr b="1" lang="en-US" sz="4000" spc="-1" strike="noStrike">
              <a:latin typeface="Arial"/>
            </a:endParaRPr>
          </a:p>
        </p:txBody>
      </p:sp>
      <p:sp>
        <p:nvSpPr>
          <p:cNvPr id="13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120" y="-6480"/>
            <a:ext cx="9175320" cy="238320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b="1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b="0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b="0" lang="en-US" sz="500" spc="-1" strike="noStrike"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 rot="21547200">
            <a:off x="3440520" y="1161000"/>
            <a:ext cx="1872360" cy="136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6"/>
          <p:cNvSpPr/>
          <p:nvPr/>
        </p:nvSpPr>
        <p:spPr>
          <a:xfrm flipH="1" rot="10800000">
            <a:off x="-18720" y="360"/>
            <a:ext cx="9162720" cy="514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960000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Note: The data and information in this document is reflective of a hypothetical situation and client. This document is to be used for KPMG Virtual Internship purposes only. 2"/>
          <p:cNvSpPr/>
          <p:nvPr/>
        </p:nvSpPr>
        <p:spPr>
          <a:xfrm>
            <a:off x="-6120" y="-6480"/>
            <a:ext cx="9175320" cy="238320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b="1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b="0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b="0" lang="en-US" sz="500" spc="-1" strike="noStrike"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1828800" y="685800"/>
            <a:ext cx="4572000" cy="3657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2023-11-11T19:54:41Z</dcterms:modified>
  <cp:revision>6</cp:revision>
  <dc:subject/>
  <dc:title/>
</cp:coreProperties>
</file>