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7" r:id="rId2"/>
    <p:sldId id="274" r:id="rId3"/>
    <p:sldId id="281" r:id="rId4"/>
    <p:sldId id="285" r:id="rId5"/>
    <p:sldId id="286" r:id="rId6"/>
    <p:sldId id="287" r:id="rId7"/>
    <p:sldId id="282" r:id="rId8"/>
    <p:sldId id="283" r:id="rId9"/>
    <p:sldId id="284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3" r:id="rId23"/>
    <p:sldId id="300" r:id="rId24"/>
    <p:sldId id="301" r:id="rId25"/>
    <p:sldId id="302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6/1/2018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6/1/2018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6/1/2018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6/1/2018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6/1/2018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6/1/2018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mmon/NgClas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forms/NgMode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animations/styl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mmon/NgForO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Subramanian Murugan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55" y="0"/>
            <a:ext cx="3133846" cy="352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binding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Interpolation  {﻿{...}} </a:t>
            </a:r>
          </a:p>
          <a:p>
            <a:r>
              <a:rPr lang="en-IN" dirty="0"/>
              <a:t>Property Binding []</a:t>
            </a:r>
          </a:p>
          <a:p>
            <a:r>
              <a:rPr lang="en-IN" dirty="0"/>
              <a:t>Event Binding  (click)</a:t>
            </a:r>
          </a:p>
          <a:p>
            <a:r>
              <a:rPr lang="en-IN" dirty="0"/>
              <a:t>Two way data Binding [()]</a:t>
            </a:r>
          </a:p>
          <a:p>
            <a:r>
              <a:rPr lang="en-IN" dirty="0"/>
              <a:t>class Binding []</a:t>
            </a:r>
          </a:p>
          <a:p>
            <a:r>
              <a:rPr lang="en-IN" dirty="0"/>
              <a:t>style binding []</a:t>
            </a:r>
          </a:p>
          <a:p>
            <a:r>
              <a:rPr lang="en-IN" dirty="0"/>
              <a:t>Attribute binding []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06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673994"/>
          </a:xfrm>
        </p:spPr>
        <p:txBody>
          <a:bodyPr/>
          <a:lstStyle/>
          <a:p>
            <a:r>
              <a:rPr lang="en-IN" dirty="0" smtClean="0"/>
              <a:t>Binding targets-Property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152574"/>
              </p:ext>
            </p:extLst>
          </p:nvPr>
        </p:nvGraphicFramePr>
        <p:xfrm>
          <a:off x="907445" y="1764406"/>
          <a:ext cx="9794898" cy="356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966"/>
                <a:gridCol w="3264966"/>
                <a:gridCol w="3264966"/>
              </a:tblGrid>
              <a:tr h="81664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smtClean="0">
                          <a:effectLst/>
                        </a:rPr>
                        <a:t>Type</a:t>
                      </a:r>
                      <a:endParaRPr lang="en-IN" b="1" dirty="0">
                        <a:effectLst/>
                      </a:endParaRP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Target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Examples</a:t>
                      </a:r>
                    </a:p>
                  </a:txBody>
                  <a:tcPr marL="152400" marR="152400" marT="152400" marB="152400"/>
                </a:tc>
              </a:tr>
              <a:tr h="2750803">
                <a:tc>
                  <a:txBody>
                    <a:bodyPr/>
                    <a:lstStyle/>
                    <a:p>
                      <a:pPr algn="l" fontAlgn="t"/>
                      <a:r>
                        <a:rPr lang="en-IN" b="0" dirty="0">
                          <a:effectLst/>
                        </a:rPr>
                        <a:t>Property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effectLst/>
                        </a:rPr>
                        <a:t>Element property</a:t>
                      </a:r>
                      <a:br>
                        <a:rPr lang="en-IN" b="0">
                          <a:effectLst/>
                        </a:rPr>
                      </a:br>
                      <a:r>
                        <a:rPr lang="en-IN" b="0">
                          <a:effectLst/>
                        </a:rPr>
                        <a:t>Component property</a:t>
                      </a:r>
                      <a:br>
                        <a:rPr lang="en-IN" b="0">
                          <a:effectLst/>
                        </a:rPr>
                      </a:br>
                      <a:r>
                        <a:rPr lang="en-IN" b="0">
                          <a:effectLst/>
                        </a:rPr>
                        <a:t>Directive property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0" dirty="0" smtClean="0">
                          <a:solidFill>
                            <a:srgbClr val="000088"/>
                          </a:solidFill>
                          <a:effectLst/>
                        </a:rPr>
                        <a:t>&lt;</a:t>
                      </a:r>
                      <a:r>
                        <a:rPr lang="en-IN" b="0" dirty="0" err="1" smtClean="0">
                          <a:solidFill>
                            <a:srgbClr val="000088"/>
                          </a:solidFill>
                          <a:effectLst/>
                        </a:rPr>
                        <a:t>img</a:t>
                      </a:r>
                      <a:r>
                        <a:rPr lang="en-IN" b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</a:rPr>
                        <a:t>[</a:t>
                      </a:r>
                      <a:r>
                        <a:rPr lang="en-IN" b="0" dirty="0" err="1">
                          <a:solidFill>
                            <a:srgbClr val="660066"/>
                          </a:solidFill>
                          <a:effectLst/>
                        </a:rPr>
                        <a:t>src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</a:rPr>
                        <a:t>]</a:t>
                      </a:r>
                      <a:r>
                        <a:rPr lang="en-IN" b="0" dirty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IN" b="0" dirty="0">
                          <a:solidFill>
                            <a:srgbClr val="880000"/>
                          </a:solidFill>
                          <a:effectLst/>
                        </a:rPr>
                        <a:t>"</a:t>
                      </a:r>
                      <a:r>
                        <a:rPr lang="en-IN" b="0" dirty="0" err="1">
                          <a:solidFill>
                            <a:srgbClr val="880000"/>
                          </a:solidFill>
                          <a:effectLst/>
                        </a:rPr>
                        <a:t>heroImageUrl</a:t>
                      </a:r>
                      <a:r>
                        <a:rPr lang="en-IN" b="0" dirty="0">
                          <a:solidFill>
                            <a:srgbClr val="880000"/>
                          </a:solidFill>
                          <a:effectLst/>
                        </a:rPr>
                        <a:t>"</a:t>
                      </a:r>
                      <a:r>
                        <a:rPr lang="en-IN" b="0" dirty="0">
                          <a:solidFill>
                            <a:srgbClr val="000088"/>
                          </a:solidFill>
                          <a:effectLst/>
                        </a:rPr>
                        <a:t>&gt;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IN" b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endParaRPr lang="en-IN" b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IN" b="0" dirty="0" smtClean="0">
                          <a:solidFill>
                            <a:srgbClr val="000088"/>
                          </a:solidFill>
                          <a:effectLst/>
                        </a:rPr>
                        <a:t>&lt;</a:t>
                      </a:r>
                      <a:r>
                        <a:rPr lang="en-IN" b="0" dirty="0">
                          <a:solidFill>
                            <a:srgbClr val="000088"/>
                          </a:solidFill>
                          <a:effectLst/>
                        </a:rPr>
                        <a:t>app-hero-detail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</a:rPr>
                        <a:t> [</a:t>
                      </a:r>
                      <a:r>
                        <a:rPr lang="en-IN" b="0" dirty="0">
                          <a:solidFill>
                            <a:srgbClr val="660066"/>
                          </a:solidFill>
                          <a:effectLst/>
                        </a:rPr>
                        <a:t>hero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</a:rPr>
                        <a:t>]</a:t>
                      </a:r>
                      <a:r>
                        <a:rPr lang="en-IN" b="0" dirty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IN" b="0" dirty="0">
                          <a:solidFill>
                            <a:srgbClr val="880000"/>
                          </a:solidFill>
                          <a:effectLst/>
                        </a:rPr>
                        <a:t>"</a:t>
                      </a:r>
                      <a:r>
                        <a:rPr lang="en-IN" b="0" dirty="0" err="1">
                          <a:solidFill>
                            <a:srgbClr val="880000"/>
                          </a:solidFill>
                          <a:effectLst/>
                        </a:rPr>
                        <a:t>currentHero</a:t>
                      </a:r>
                      <a:r>
                        <a:rPr lang="en-IN" b="0" dirty="0">
                          <a:solidFill>
                            <a:srgbClr val="880000"/>
                          </a:solidFill>
                          <a:effectLst/>
                        </a:rPr>
                        <a:t>"</a:t>
                      </a:r>
                      <a:r>
                        <a:rPr lang="en-IN" b="0" dirty="0">
                          <a:solidFill>
                            <a:srgbClr val="000088"/>
                          </a:solidFill>
                          <a:effectLst/>
                        </a:rPr>
                        <a:t>&gt;&lt;/app-hero-detail</a:t>
                      </a:r>
                      <a:r>
                        <a:rPr lang="en-IN" b="0" dirty="0" smtClean="0">
                          <a:solidFill>
                            <a:srgbClr val="000088"/>
                          </a:solidFill>
                          <a:effectLst/>
                        </a:rPr>
                        <a:t>&gt;</a:t>
                      </a:r>
                    </a:p>
                    <a:p>
                      <a:pPr algn="l" fontAlgn="t"/>
                      <a:endParaRPr lang="en-IN" b="0" dirty="0" smtClean="0">
                        <a:solidFill>
                          <a:srgbClr val="000088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IN" b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N" b="0" dirty="0">
                          <a:solidFill>
                            <a:srgbClr val="000088"/>
                          </a:solidFill>
                          <a:effectLst/>
                        </a:rPr>
                        <a:t>&lt;div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</a:rPr>
                        <a:t> [</a:t>
                      </a:r>
                      <a:r>
                        <a:rPr lang="en-IN" b="0" u="none" strike="noStrike" dirty="0" err="1">
                          <a:solidFill>
                            <a:srgbClr val="660066"/>
                          </a:solidFill>
                          <a:effectLst/>
                          <a:hlinkClick r:id="rId2"/>
                        </a:rPr>
                        <a:t>ngClass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</a:rPr>
                        <a:t>]</a:t>
                      </a:r>
                      <a:r>
                        <a:rPr lang="en-IN" b="0" dirty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IN" b="0" dirty="0">
                          <a:solidFill>
                            <a:srgbClr val="880000"/>
                          </a:solidFill>
                          <a:effectLst/>
                        </a:rPr>
                        <a:t>"{'special': </a:t>
                      </a:r>
                      <a:r>
                        <a:rPr lang="en-IN" b="0" dirty="0" err="1">
                          <a:solidFill>
                            <a:srgbClr val="880000"/>
                          </a:solidFill>
                          <a:effectLst/>
                        </a:rPr>
                        <a:t>isSpecial</a:t>
                      </a:r>
                      <a:r>
                        <a:rPr lang="en-IN" b="0" dirty="0">
                          <a:solidFill>
                            <a:srgbClr val="880000"/>
                          </a:solidFill>
                          <a:effectLst/>
                        </a:rPr>
                        <a:t>}"</a:t>
                      </a:r>
                      <a:r>
                        <a:rPr lang="en-IN" b="0" dirty="0">
                          <a:solidFill>
                            <a:srgbClr val="000088"/>
                          </a:solidFill>
                          <a:effectLst/>
                        </a:rPr>
                        <a:t>&gt;&lt;/div&gt;</a:t>
                      </a:r>
                      <a:endParaRPr lang="en-IN" b="0" dirty="0">
                        <a:effectLst/>
                      </a:endParaRPr>
                    </a:p>
                  </a:txBody>
                  <a:tcPr marL="152400" marR="152400" marT="152400" marB="1524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45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673994"/>
          </a:xfrm>
        </p:spPr>
        <p:txBody>
          <a:bodyPr/>
          <a:lstStyle/>
          <a:p>
            <a:r>
              <a:rPr lang="en-IN" dirty="0" smtClean="0"/>
              <a:t>Binding targets - Event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626781"/>
              </p:ext>
            </p:extLst>
          </p:nvPr>
        </p:nvGraphicFramePr>
        <p:xfrm>
          <a:off x="907443" y="1764406"/>
          <a:ext cx="10567632" cy="3590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544"/>
                <a:gridCol w="3522544"/>
                <a:gridCol w="3522544"/>
              </a:tblGrid>
              <a:tr h="81664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smtClean="0">
                          <a:effectLst/>
                        </a:rPr>
                        <a:t>Type</a:t>
                      </a:r>
                      <a:endParaRPr lang="en-IN" b="1" dirty="0">
                        <a:effectLst/>
                      </a:endParaRP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Target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Examples</a:t>
                      </a:r>
                    </a:p>
                  </a:txBody>
                  <a:tcPr marL="152400" marR="152400" marT="152400" marB="152400"/>
                </a:tc>
              </a:tr>
              <a:tr h="2750803">
                <a:tc>
                  <a:txBody>
                    <a:bodyPr/>
                    <a:lstStyle/>
                    <a:p>
                      <a:pPr algn="l" fontAlgn="t"/>
                      <a:r>
                        <a:rPr lang="en-IN" b="0" dirty="0">
                          <a:effectLst/>
                        </a:rPr>
                        <a:t>Event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0" dirty="0">
                          <a:effectLst/>
                        </a:rPr>
                        <a:t>Element event</a:t>
                      </a:r>
                      <a:br>
                        <a:rPr lang="en-IN" b="0" dirty="0">
                          <a:effectLst/>
                        </a:rPr>
                      </a:br>
                      <a:r>
                        <a:rPr lang="en-IN" b="0" dirty="0">
                          <a:effectLst/>
                        </a:rPr>
                        <a:t>Component event</a:t>
                      </a:r>
                      <a:br>
                        <a:rPr lang="en-IN" b="0" dirty="0">
                          <a:effectLst/>
                        </a:rPr>
                      </a:br>
                      <a:r>
                        <a:rPr lang="en-IN" b="0" dirty="0">
                          <a:effectLst/>
                        </a:rPr>
                        <a:t>Directive event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0" dirty="0" smtClean="0">
                          <a:solidFill>
                            <a:srgbClr val="000088"/>
                          </a:solidFill>
                          <a:effectLst/>
                        </a:rPr>
                        <a:t>&lt;</a:t>
                      </a:r>
                      <a:r>
                        <a:rPr lang="en-IN" b="0" dirty="0">
                          <a:solidFill>
                            <a:srgbClr val="000088"/>
                          </a:solidFill>
                          <a:effectLst/>
                        </a:rPr>
                        <a:t>button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</a:rPr>
                        <a:t> (</a:t>
                      </a:r>
                      <a:r>
                        <a:rPr lang="en-IN" b="0" dirty="0">
                          <a:solidFill>
                            <a:srgbClr val="660066"/>
                          </a:solidFill>
                          <a:effectLst/>
                        </a:rPr>
                        <a:t>click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r>
                        <a:rPr lang="en-IN" b="0" dirty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IN" b="0" dirty="0">
                          <a:solidFill>
                            <a:srgbClr val="880000"/>
                          </a:solidFill>
                          <a:effectLst/>
                        </a:rPr>
                        <a:t>"</a:t>
                      </a:r>
                      <a:r>
                        <a:rPr lang="en-IN" b="0" dirty="0" err="1">
                          <a:solidFill>
                            <a:srgbClr val="880000"/>
                          </a:solidFill>
                          <a:effectLst/>
                        </a:rPr>
                        <a:t>onSave</a:t>
                      </a:r>
                      <a:r>
                        <a:rPr lang="en-IN" b="0" dirty="0">
                          <a:solidFill>
                            <a:srgbClr val="880000"/>
                          </a:solidFill>
                          <a:effectLst/>
                        </a:rPr>
                        <a:t>()"</a:t>
                      </a:r>
                      <a:r>
                        <a:rPr lang="en-IN" b="0" dirty="0">
                          <a:solidFill>
                            <a:srgbClr val="000088"/>
                          </a:solidFill>
                          <a:effectLst/>
                        </a:rPr>
                        <a:t>&gt;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</a:rPr>
                        <a:t>Save</a:t>
                      </a:r>
                      <a:r>
                        <a:rPr lang="en-IN" b="0" dirty="0">
                          <a:solidFill>
                            <a:srgbClr val="000088"/>
                          </a:solidFill>
                          <a:effectLst/>
                        </a:rPr>
                        <a:t>&lt;/button&gt;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IN" b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endParaRPr lang="en-IN" b="0" dirty="0" smtClean="0">
                        <a:solidFill>
                          <a:srgbClr val="000088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IN" b="0" dirty="0" smtClean="0">
                          <a:solidFill>
                            <a:srgbClr val="000088"/>
                          </a:solidFill>
                          <a:effectLst/>
                        </a:rPr>
                        <a:t>&lt;</a:t>
                      </a:r>
                      <a:r>
                        <a:rPr lang="en-IN" b="0" dirty="0">
                          <a:solidFill>
                            <a:srgbClr val="000088"/>
                          </a:solidFill>
                          <a:effectLst/>
                        </a:rPr>
                        <a:t>app-hero-detail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</a:rPr>
                        <a:t> (</a:t>
                      </a:r>
                      <a:r>
                        <a:rPr lang="en-IN" b="0" dirty="0" err="1">
                          <a:solidFill>
                            <a:srgbClr val="660066"/>
                          </a:solidFill>
                          <a:effectLst/>
                        </a:rPr>
                        <a:t>deleteRequest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r>
                        <a:rPr lang="en-IN" b="0" dirty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IN" b="0" dirty="0">
                          <a:solidFill>
                            <a:srgbClr val="880000"/>
                          </a:solidFill>
                          <a:effectLst/>
                        </a:rPr>
                        <a:t>"</a:t>
                      </a:r>
                      <a:r>
                        <a:rPr lang="en-IN" b="0" dirty="0" err="1">
                          <a:solidFill>
                            <a:srgbClr val="880000"/>
                          </a:solidFill>
                          <a:effectLst/>
                        </a:rPr>
                        <a:t>deleteHero</a:t>
                      </a:r>
                      <a:r>
                        <a:rPr lang="en-IN" b="0" dirty="0" smtClean="0">
                          <a:solidFill>
                            <a:srgbClr val="880000"/>
                          </a:solidFill>
                          <a:effectLst/>
                        </a:rPr>
                        <a:t>()"</a:t>
                      </a:r>
                      <a:r>
                        <a:rPr lang="en-IN" b="0" dirty="0" smtClean="0">
                          <a:solidFill>
                            <a:srgbClr val="000088"/>
                          </a:solidFill>
                          <a:effectLst/>
                        </a:rPr>
                        <a:t>&gt;</a:t>
                      </a:r>
                    </a:p>
                    <a:p>
                      <a:pPr algn="l" fontAlgn="t"/>
                      <a:r>
                        <a:rPr lang="en-IN" b="0" dirty="0" smtClean="0">
                          <a:solidFill>
                            <a:srgbClr val="000088"/>
                          </a:solidFill>
                          <a:effectLst/>
                        </a:rPr>
                        <a:t>&lt;/</a:t>
                      </a:r>
                      <a:r>
                        <a:rPr lang="en-IN" b="0" dirty="0">
                          <a:solidFill>
                            <a:srgbClr val="000088"/>
                          </a:solidFill>
                          <a:effectLst/>
                        </a:rPr>
                        <a:t>app-hero-detail&gt;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IN" b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endParaRPr lang="en-IN" b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IN" b="0" dirty="0" smtClean="0">
                          <a:solidFill>
                            <a:srgbClr val="000088"/>
                          </a:solidFill>
                          <a:effectLst/>
                        </a:rPr>
                        <a:t>&lt;</a:t>
                      </a:r>
                      <a:r>
                        <a:rPr lang="en-IN" b="0" dirty="0">
                          <a:solidFill>
                            <a:srgbClr val="000088"/>
                          </a:solidFill>
                          <a:effectLst/>
                        </a:rPr>
                        <a:t>div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</a:rPr>
                        <a:t> (</a:t>
                      </a:r>
                      <a:r>
                        <a:rPr lang="en-IN" b="0" dirty="0" err="1">
                          <a:solidFill>
                            <a:srgbClr val="660066"/>
                          </a:solidFill>
                          <a:effectLst/>
                        </a:rPr>
                        <a:t>myClick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r>
                        <a:rPr lang="en-IN" b="0" dirty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IN" b="0" dirty="0">
                          <a:solidFill>
                            <a:srgbClr val="880000"/>
                          </a:solidFill>
                          <a:effectLst/>
                        </a:rPr>
                        <a:t>"clicked=$event"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N" b="0" dirty="0">
                          <a:solidFill>
                            <a:srgbClr val="660066"/>
                          </a:solidFill>
                          <a:effectLst/>
                        </a:rPr>
                        <a:t>clickable</a:t>
                      </a:r>
                      <a:r>
                        <a:rPr lang="en-IN" b="0" dirty="0">
                          <a:solidFill>
                            <a:srgbClr val="000088"/>
                          </a:solidFill>
                          <a:effectLst/>
                        </a:rPr>
                        <a:t>&gt;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</a:rPr>
                        <a:t>click me</a:t>
                      </a:r>
                      <a:r>
                        <a:rPr lang="en-IN" b="0" dirty="0">
                          <a:solidFill>
                            <a:srgbClr val="000088"/>
                          </a:solidFill>
                          <a:effectLst/>
                        </a:rPr>
                        <a:t>&lt;/div&gt;</a:t>
                      </a:r>
                      <a:endParaRPr lang="en-IN" b="0" dirty="0">
                        <a:effectLst/>
                      </a:endParaRPr>
                    </a:p>
                  </a:txBody>
                  <a:tcPr marL="152400" marR="152400" marT="152400" marB="1524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36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673994"/>
          </a:xfrm>
        </p:spPr>
        <p:txBody>
          <a:bodyPr/>
          <a:lstStyle/>
          <a:p>
            <a:r>
              <a:rPr lang="en-IN" dirty="0" smtClean="0"/>
              <a:t>Binding targets – Two way data binding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984206"/>
              </p:ext>
            </p:extLst>
          </p:nvPr>
        </p:nvGraphicFramePr>
        <p:xfrm>
          <a:off x="907443" y="1764406"/>
          <a:ext cx="10567632" cy="356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544"/>
                <a:gridCol w="3522544"/>
                <a:gridCol w="3522544"/>
              </a:tblGrid>
              <a:tr h="81664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smtClean="0">
                          <a:effectLst/>
                        </a:rPr>
                        <a:t>Type</a:t>
                      </a:r>
                      <a:endParaRPr lang="en-IN" b="1" dirty="0">
                        <a:effectLst/>
                      </a:endParaRP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Target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Examples</a:t>
                      </a:r>
                    </a:p>
                  </a:txBody>
                  <a:tcPr marL="152400" marR="152400" marT="152400" marB="152400"/>
                </a:tc>
              </a:tr>
              <a:tr h="2750803">
                <a:tc>
                  <a:txBody>
                    <a:bodyPr/>
                    <a:lstStyle/>
                    <a:p>
                      <a:pPr algn="l" fontAlgn="t"/>
                      <a:r>
                        <a:rPr lang="en-IN" b="0" dirty="0">
                          <a:effectLst/>
                        </a:rPr>
                        <a:t>Two-way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effectLst/>
                        </a:rPr>
                        <a:t>Event and property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0" dirty="0" smtClean="0">
                          <a:solidFill>
                            <a:srgbClr val="000088"/>
                          </a:solidFill>
                          <a:effectLst/>
                        </a:rPr>
                        <a:t>&lt;</a:t>
                      </a:r>
                      <a:r>
                        <a:rPr lang="en-IN" b="0" dirty="0">
                          <a:solidFill>
                            <a:srgbClr val="000088"/>
                          </a:solidFill>
                          <a:effectLst/>
                        </a:rPr>
                        <a:t>input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</a:rPr>
                        <a:t> [(</a:t>
                      </a:r>
                      <a:r>
                        <a:rPr lang="en-IN" b="0" u="none" strike="noStrike" dirty="0" err="1">
                          <a:solidFill>
                            <a:srgbClr val="660066"/>
                          </a:solidFill>
                          <a:effectLst/>
                          <a:hlinkClick r:id="rId2"/>
                        </a:rPr>
                        <a:t>ngModel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</a:rPr>
                        <a:t>)]</a:t>
                      </a:r>
                      <a:r>
                        <a:rPr lang="en-IN" b="0" dirty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IN" b="0" dirty="0">
                          <a:solidFill>
                            <a:srgbClr val="880000"/>
                          </a:solidFill>
                          <a:effectLst/>
                        </a:rPr>
                        <a:t>"name"</a:t>
                      </a:r>
                      <a:r>
                        <a:rPr lang="en-IN" b="0" dirty="0">
                          <a:solidFill>
                            <a:srgbClr val="000088"/>
                          </a:solidFill>
                          <a:effectLst/>
                        </a:rPr>
                        <a:t>&gt;</a:t>
                      </a:r>
                      <a:endParaRPr lang="en-IN" b="0" dirty="0">
                        <a:effectLst/>
                      </a:endParaRPr>
                    </a:p>
                  </a:txBody>
                  <a:tcPr marL="152400" marR="152400" marT="152400" marB="1524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1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673994"/>
          </a:xfrm>
        </p:spPr>
        <p:txBody>
          <a:bodyPr/>
          <a:lstStyle/>
          <a:p>
            <a:r>
              <a:rPr lang="en-IN" dirty="0" smtClean="0"/>
              <a:t>Binding targets – Attribute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984206"/>
              </p:ext>
            </p:extLst>
          </p:nvPr>
        </p:nvGraphicFramePr>
        <p:xfrm>
          <a:off x="907443" y="1764406"/>
          <a:ext cx="10567632" cy="356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544"/>
                <a:gridCol w="3522544"/>
                <a:gridCol w="3522544"/>
              </a:tblGrid>
              <a:tr h="81664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smtClean="0">
                          <a:effectLst/>
                        </a:rPr>
                        <a:t>Type</a:t>
                      </a:r>
                      <a:endParaRPr lang="en-IN" b="1" dirty="0">
                        <a:effectLst/>
                      </a:endParaRP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Target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Examples</a:t>
                      </a:r>
                    </a:p>
                  </a:txBody>
                  <a:tcPr marL="152400" marR="152400" marT="152400" marB="152400"/>
                </a:tc>
              </a:tr>
              <a:tr h="2750803"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effectLst/>
                        </a:rPr>
                        <a:t>Attribute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effectLst/>
                        </a:rPr>
                        <a:t>Attribute (the exception)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0" dirty="0" smtClean="0">
                          <a:solidFill>
                            <a:srgbClr val="000088"/>
                          </a:solidFill>
                          <a:effectLst/>
                        </a:rPr>
                        <a:t>&lt;</a:t>
                      </a:r>
                      <a:r>
                        <a:rPr lang="en-IN" b="0" dirty="0">
                          <a:solidFill>
                            <a:srgbClr val="000088"/>
                          </a:solidFill>
                          <a:effectLst/>
                        </a:rPr>
                        <a:t>button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</a:rPr>
                        <a:t> [</a:t>
                      </a:r>
                      <a:r>
                        <a:rPr lang="en-IN" b="0" dirty="0" err="1">
                          <a:solidFill>
                            <a:srgbClr val="660066"/>
                          </a:solidFill>
                          <a:effectLst/>
                        </a:rPr>
                        <a:t>attr</a:t>
                      </a:r>
                      <a:r>
                        <a:rPr lang="en-IN" b="0" dirty="0" err="1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IN" b="0" dirty="0" err="1">
                          <a:solidFill>
                            <a:srgbClr val="660066"/>
                          </a:solidFill>
                          <a:effectLst/>
                        </a:rPr>
                        <a:t>aria</a:t>
                      </a:r>
                      <a:r>
                        <a:rPr lang="en-IN" b="0" dirty="0">
                          <a:solidFill>
                            <a:srgbClr val="660066"/>
                          </a:solidFill>
                          <a:effectLst/>
                        </a:rPr>
                        <a:t>-label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</a:rPr>
                        <a:t>]</a:t>
                      </a:r>
                      <a:r>
                        <a:rPr lang="en-IN" b="0" dirty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IN" b="0" dirty="0">
                          <a:solidFill>
                            <a:srgbClr val="880000"/>
                          </a:solidFill>
                          <a:effectLst/>
                        </a:rPr>
                        <a:t>"help"</a:t>
                      </a:r>
                      <a:r>
                        <a:rPr lang="en-IN" b="0" dirty="0">
                          <a:solidFill>
                            <a:srgbClr val="000088"/>
                          </a:solidFill>
                          <a:effectLst/>
                        </a:rPr>
                        <a:t>&gt;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</a:rPr>
                        <a:t>help</a:t>
                      </a:r>
                      <a:r>
                        <a:rPr lang="en-IN" b="0" dirty="0">
                          <a:solidFill>
                            <a:srgbClr val="000088"/>
                          </a:solidFill>
                          <a:effectLst/>
                        </a:rPr>
                        <a:t>&lt;/button&gt;</a:t>
                      </a:r>
                      <a:endParaRPr lang="en-IN" b="0" dirty="0">
                        <a:effectLst/>
                      </a:endParaRPr>
                    </a:p>
                  </a:txBody>
                  <a:tcPr marL="152400" marR="152400" marT="152400" marB="1524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23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673994"/>
          </a:xfrm>
        </p:spPr>
        <p:txBody>
          <a:bodyPr/>
          <a:lstStyle/>
          <a:p>
            <a:r>
              <a:rPr lang="en-IN" dirty="0" smtClean="0"/>
              <a:t>Binding targets – Class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864720"/>
              </p:ext>
            </p:extLst>
          </p:nvPr>
        </p:nvGraphicFramePr>
        <p:xfrm>
          <a:off x="907443" y="1764406"/>
          <a:ext cx="10567632" cy="356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544"/>
                <a:gridCol w="3522544"/>
                <a:gridCol w="3522544"/>
              </a:tblGrid>
              <a:tr h="81664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smtClean="0">
                          <a:effectLst/>
                        </a:rPr>
                        <a:t>Type</a:t>
                      </a:r>
                      <a:endParaRPr lang="en-IN" b="1" dirty="0">
                        <a:effectLst/>
                      </a:endParaRP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Target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Examples</a:t>
                      </a:r>
                    </a:p>
                  </a:txBody>
                  <a:tcPr marL="152400" marR="152400" marT="152400" marB="152400"/>
                </a:tc>
              </a:tr>
              <a:tr h="2750803"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effectLst/>
                        </a:rPr>
                        <a:t>Class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effectLst/>
                        </a:rPr>
                        <a:t>class property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0" dirty="0" smtClean="0">
                          <a:solidFill>
                            <a:srgbClr val="000088"/>
                          </a:solidFill>
                          <a:effectLst/>
                        </a:rPr>
                        <a:t>&lt;</a:t>
                      </a:r>
                      <a:r>
                        <a:rPr lang="en-IN" b="0" dirty="0">
                          <a:solidFill>
                            <a:srgbClr val="000088"/>
                          </a:solidFill>
                          <a:effectLst/>
                        </a:rPr>
                        <a:t>div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</a:rPr>
                        <a:t> [</a:t>
                      </a:r>
                      <a:r>
                        <a:rPr lang="en-IN" b="0" dirty="0" err="1">
                          <a:solidFill>
                            <a:srgbClr val="660066"/>
                          </a:solidFill>
                          <a:effectLst/>
                        </a:rPr>
                        <a:t>class</a:t>
                      </a:r>
                      <a:r>
                        <a:rPr lang="en-IN" b="0" dirty="0" err="1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IN" b="0" dirty="0" err="1">
                          <a:solidFill>
                            <a:srgbClr val="660066"/>
                          </a:solidFill>
                          <a:effectLst/>
                        </a:rPr>
                        <a:t>special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</a:rPr>
                        <a:t>]</a:t>
                      </a:r>
                      <a:r>
                        <a:rPr lang="en-IN" b="0" dirty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IN" b="0" dirty="0">
                          <a:solidFill>
                            <a:srgbClr val="880000"/>
                          </a:solidFill>
                          <a:effectLst/>
                        </a:rPr>
                        <a:t>"</a:t>
                      </a:r>
                      <a:r>
                        <a:rPr lang="en-IN" b="0" dirty="0" err="1">
                          <a:solidFill>
                            <a:srgbClr val="880000"/>
                          </a:solidFill>
                          <a:effectLst/>
                        </a:rPr>
                        <a:t>isSpecial</a:t>
                      </a:r>
                      <a:r>
                        <a:rPr lang="en-IN" b="0" dirty="0">
                          <a:solidFill>
                            <a:srgbClr val="880000"/>
                          </a:solidFill>
                          <a:effectLst/>
                        </a:rPr>
                        <a:t>"</a:t>
                      </a:r>
                      <a:r>
                        <a:rPr lang="en-IN" b="0" dirty="0">
                          <a:solidFill>
                            <a:srgbClr val="000088"/>
                          </a:solidFill>
                          <a:effectLst/>
                        </a:rPr>
                        <a:t>&gt;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</a:rPr>
                        <a:t>Special</a:t>
                      </a:r>
                      <a:r>
                        <a:rPr lang="en-IN" b="0" dirty="0">
                          <a:solidFill>
                            <a:srgbClr val="000088"/>
                          </a:solidFill>
                          <a:effectLst/>
                        </a:rPr>
                        <a:t>&lt;/div&gt;</a:t>
                      </a:r>
                      <a:endParaRPr lang="en-IN" b="0" dirty="0">
                        <a:effectLst/>
                      </a:endParaRPr>
                    </a:p>
                  </a:txBody>
                  <a:tcPr marL="152400" marR="152400" marT="152400" marB="1524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3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673994"/>
          </a:xfrm>
        </p:spPr>
        <p:txBody>
          <a:bodyPr/>
          <a:lstStyle/>
          <a:p>
            <a:r>
              <a:rPr lang="en-IN" dirty="0" smtClean="0"/>
              <a:t>Binding targets – Style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411853"/>
              </p:ext>
            </p:extLst>
          </p:nvPr>
        </p:nvGraphicFramePr>
        <p:xfrm>
          <a:off x="907443" y="1764406"/>
          <a:ext cx="10567632" cy="356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544"/>
                <a:gridCol w="3522544"/>
                <a:gridCol w="3522544"/>
              </a:tblGrid>
              <a:tr h="81664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smtClean="0">
                          <a:effectLst/>
                        </a:rPr>
                        <a:t>Type</a:t>
                      </a:r>
                      <a:endParaRPr lang="en-IN" b="1" dirty="0">
                        <a:effectLst/>
                      </a:endParaRP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Target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Examples</a:t>
                      </a:r>
                    </a:p>
                  </a:txBody>
                  <a:tcPr marL="152400" marR="152400" marT="152400" marB="152400"/>
                </a:tc>
              </a:tr>
              <a:tr h="2750803"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effectLst/>
                        </a:rPr>
                        <a:t>tyle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0" u="none" strike="noStrike">
                          <a:effectLst/>
                          <a:hlinkClick r:id="rId2"/>
                        </a:rPr>
                        <a:t>style</a:t>
                      </a:r>
                      <a:r>
                        <a:rPr lang="en-IN" b="0">
                          <a:effectLst/>
                        </a:rPr>
                        <a:t> property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0" dirty="0" smtClean="0">
                          <a:solidFill>
                            <a:srgbClr val="000088"/>
                          </a:solidFill>
                          <a:effectLst/>
                        </a:rPr>
                        <a:t>&lt;</a:t>
                      </a:r>
                      <a:r>
                        <a:rPr lang="en-IN" b="0" dirty="0">
                          <a:solidFill>
                            <a:srgbClr val="000088"/>
                          </a:solidFill>
                          <a:effectLst/>
                        </a:rPr>
                        <a:t>button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</a:rPr>
                        <a:t> [</a:t>
                      </a:r>
                      <a:r>
                        <a:rPr lang="en-IN" b="0" dirty="0" err="1">
                          <a:solidFill>
                            <a:srgbClr val="660066"/>
                          </a:solidFill>
                          <a:effectLst/>
                        </a:rPr>
                        <a:t>style</a:t>
                      </a:r>
                      <a:r>
                        <a:rPr lang="en-IN" b="0" dirty="0" err="1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IN" b="0" dirty="0" err="1">
                          <a:solidFill>
                            <a:srgbClr val="660066"/>
                          </a:solidFill>
                          <a:effectLst/>
                        </a:rPr>
                        <a:t>color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</a:rPr>
                        <a:t>]</a:t>
                      </a:r>
                      <a:r>
                        <a:rPr lang="en-IN" b="0" dirty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IN" b="0" dirty="0">
                          <a:solidFill>
                            <a:srgbClr val="880000"/>
                          </a:solidFill>
                          <a:effectLst/>
                        </a:rPr>
                        <a:t>"</a:t>
                      </a:r>
                      <a:r>
                        <a:rPr lang="en-IN" b="0" dirty="0" err="1">
                          <a:solidFill>
                            <a:srgbClr val="880000"/>
                          </a:solidFill>
                          <a:effectLst/>
                        </a:rPr>
                        <a:t>isSpecial</a:t>
                      </a:r>
                      <a:r>
                        <a:rPr lang="en-IN" b="0" dirty="0">
                          <a:solidFill>
                            <a:srgbClr val="880000"/>
                          </a:solidFill>
                          <a:effectLst/>
                        </a:rPr>
                        <a:t> ? 'red' : 'green'"</a:t>
                      </a:r>
                      <a:r>
                        <a:rPr lang="en-IN" b="0" dirty="0">
                          <a:solidFill>
                            <a:srgbClr val="000088"/>
                          </a:solidFill>
                          <a:effectLst/>
                        </a:rPr>
                        <a:t>&gt;</a:t>
                      </a:r>
                      <a:endParaRPr lang="en-IN" b="0" dirty="0">
                        <a:effectLst/>
                      </a:endParaRPr>
                    </a:p>
                  </a:txBody>
                  <a:tcPr marL="152400" marR="152400" marT="152400" marB="1524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38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906" y="2867696"/>
            <a:ext cx="9601200" cy="1219200"/>
          </a:xfrm>
        </p:spPr>
        <p:txBody>
          <a:bodyPr/>
          <a:lstStyle/>
          <a:p>
            <a:pPr algn="ctr"/>
            <a:r>
              <a:rPr lang="en-IN" dirty="0" smtClean="0"/>
              <a:t>Directives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75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Angular Apps-Directives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Directives?</a:t>
            </a:r>
          </a:p>
          <a:p>
            <a:r>
              <a:rPr lang="en-US" dirty="0" smtClean="0"/>
              <a:t>Types of Directives</a:t>
            </a:r>
          </a:p>
          <a:p>
            <a:r>
              <a:rPr lang="en-US" dirty="0" smtClean="0"/>
              <a:t>How to use and write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0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Directives are What?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Directives are just custom elements or custom attributes.</a:t>
            </a:r>
          </a:p>
          <a:p>
            <a:r>
              <a:rPr lang="en-IN" dirty="0" smtClean="0"/>
              <a:t>Directives will give gate way to create custom elements, attributes in html.</a:t>
            </a:r>
          </a:p>
          <a:p>
            <a:r>
              <a:rPr lang="en-IN" dirty="0" smtClean="0"/>
              <a:t>Custom elements features introduced by HTML 5 Spec in 2008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72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Angular Apps-Core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Understanding </a:t>
            </a:r>
            <a:r>
              <a:rPr lang="en-IN" dirty="0" smtClean="0"/>
              <a:t>Component</a:t>
            </a:r>
          </a:p>
          <a:p>
            <a:r>
              <a:rPr lang="en-IN" dirty="0" smtClean="0"/>
              <a:t>Understanding meta Objects &amp;&amp; Decorators</a:t>
            </a:r>
          </a:p>
          <a:p>
            <a:r>
              <a:rPr lang="en-IN" dirty="0" smtClean="0"/>
              <a:t>Angular lib</a:t>
            </a:r>
            <a:endParaRPr lang="en-IN" dirty="0"/>
          </a:p>
          <a:p>
            <a:r>
              <a:rPr lang="en-IN" dirty="0"/>
              <a:t>Templates &amp;&amp; View</a:t>
            </a:r>
          </a:p>
          <a:p>
            <a:r>
              <a:rPr lang="en-IN" dirty="0"/>
              <a:t>Data/Models</a:t>
            </a:r>
          </a:p>
          <a:p>
            <a:r>
              <a:rPr lang="en-IN" dirty="0" smtClean="0"/>
              <a:t>Data </a:t>
            </a:r>
            <a:r>
              <a:rPr lang="en-IN" dirty="0"/>
              <a:t>Binding &amp;&amp;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Directives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Component Directive</a:t>
            </a:r>
          </a:p>
          <a:p>
            <a:pPr lvl="1"/>
            <a:r>
              <a:rPr lang="en-IN" b="1" i="1" dirty="0">
                <a:solidFill>
                  <a:srgbClr val="C00000"/>
                </a:solidFill>
              </a:rPr>
              <a:t>Directives with template</a:t>
            </a:r>
            <a:endParaRPr lang="en-IN" b="1" i="1" dirty="0" smtClean="0">
              <a:solidFill>
                <a:srgbClr val="C00000"/>
              </a:solidFill>
            </a:endParaRPr>
          </a:p>
          <a:p>
            <a:r>
              <a:rPr lang="en-IN" b="1" dirty="0" smtClean="0">
                <a:solidFill>
                  <a:srgbClr val="0070C0"/>
                </a:solidFill>
              </a:rPr>
              <a:t>Structural Directive</a:t>
            </a:r>
          </a:p>
          <a:p>
            <a:pPr lvl="1"/>
            <a:r>
              <a:rPr lang="en-IN" b="1" i="1" dirty="0">
                <a:solidFill>
                  <a:srgbClr val="C00000"/>
                </a:solidFill>
              </a:rPr>
              <a:t>Change the </a:t>
            </a:r>
            <a:r>
              <a:rPr lang="en-IN" b="1" i="1" dirty="0" smtClean="0">
                <a:solidFill>
                  <a:srgbClr val="C00000"/>
                </a:solidFill>
              </a:rPr>
              <a:t>Dom </a:t>
            </a:r>
            <a:r>
              <a:rPr lang="en-IN" b="1" i="1" dirty="0">
                <a:solidFill>
                  <a:srgbClr val="C00000"/>
                </a:solidFill>
              </a:rPr>
              <a:t>layout by adding or removing DOM </a:t>
            </a:r>
            <a:r>
              <a:rPr lang="en-IN" b="1" i="1" dirty="0" smtClean="0">
                <a:solidFill>
                  <a:srgbClr val="C00000"/>
                </a:solidFill>
              </a:rPr>
              <a:t>Elements   </a:t>
            </a:r>
            <a:r>
              <a:rPr lang="en-IN" b="1" i="1" dirty="0">
                <a:solidFill>
                  <a:srgbClr val="C00000"/>
                </a:solidFill>
              </a:rPr>
              <a:t>ngFor,ngIf,ngSwitch </a:t>
            </a:r>
            <a:endParaRPr lang="en-IN" b="1" i="1" dirty="0" smtClean="0">
              <a:solidFill>
                <a:srgbClr val="C00000"/>
              </a:solidFill>
            </a:endParaRPr>
          </a:p>
          <a:p>
            <a:pPr lvl="1"/>
            <a:r>
              <a:rPr lang="en-IN" b="1" i="1" dirty="0">
                <a:solidFill>
                  <a:srgbClr val="C00000"/>
                </a:solidFill>
              </a:rPr>
              <a:t>Generally structural directives start with * </a:t>
            </a:r>
            <a:r>
              <a:rPr lang="en-IN" b="1" i="1" dirty="0" smtClean="0">
                <a:solidFill>
                  <a:srgbClr val="C00000"/>
                </a:solidFill>
              </a:rPr>
              <a:t>symbol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Attribute Directive</a:t>
            </a:r>
          </a:p>
          <a:p>
            <a:pPr lvl="1"/>
            <a:r>
              <a:rPr lang="en-IN" b="1" i="1" dirty="0">
                <a:solidFill>
                  <a:srgbClr val="C00000"/>
                </a:solidFill>
              </a:rPr>
              <a:t>Change the </a:t>
            </a:r>
            <a:r>
              <a:rPr lang="en-IN" b="1" i="1" dirty="0" smtClean="0">
                <a:solidFill>
                  <a:srgbClr val="C00000"/>
                </a:solidFill>
              </a:rPr>
              <a:t>appearance </a:t>
            </a:r>
            <a:r>
              <a:rPr lang="en-IN" b="1" i="1" dirty="0">
                <a:solidFill>
                  <a:srgbClr val="C00000"/>
                </a:solidFill>
              </a:rPr>
              <a:t>or behaviour of elements</a:t>
            </a:r>
          </a:p>
        </p:txBody>
      </p:sp>
    </p:spTree>
    <p:extLst>
      <p:ext uri="{BB962C8B-B14F-4D97-AF65-F5344CB8AC3E}">
        <p14:creationId xmlns:p14="http://schemas.microsoft.com/office/powerpoint/2010/main" val="18076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Structural Directive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*ngFor</a:t>
            </a:r>
          </a:p>
          <a:p>
            <a:r>
              <a:rPr lang="en-US" dirty="0" smtClean="0"/>
              <a:t>*ngSwitch</a:t>
            </a:r>
          </a:p>
          <a:p>
            <a:r>
              <a:rPr lang="en-US" dirty="0" smtClean="0"/>
              <a:t>*ngIf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80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*ngFor- Template Iteration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dirty="0">
                <a:solidFill>
                  <a:schemeClr val="bg1"/>
                </a:solidFill>
              </a:rPr>
              <a:t>&lt;</a:t>
            </a:r>
            <a:r>
              <a:rPr lang="en-IN" dirty="0" err="1">
                <a:solidFill>
                  <a:schemeClr val="bg1"/>
                </a:solidFill>
              </a:rPr>
              <a:t>ul</a:t>
            </a:r>
            <a:r>
              <a:rPr lang="en-IN" dirty="0">
                <a:solidFill>
                  <a:schemeClr val="bg1"/>
                </a:solidFill>
              </a:rPr>
              <a:t> class="heroes"&gt;</a:t>
            </a:r>
          </a:p>
          <a:p>
            <a:pPr marL="45720" indent="0">
              <a:buNone/>
            </a:pPr>
            <a:r>
              <a:rPr lang="en-IN" dirty="0">
                <a:solidFill>
                  <a:schemeClr val="bg1"/>
                </a:solidFill>
              </a:rPr>
              <a:t>&lt;li *</a:t>
            </a:r>
            <a:r>
              <a:rPr lang="en-IN" dirty="0">
                <a:solidFill>
                  <a:schemeClr val="bg1"/>
                </a:solidFill>
                <a:hlinkClick r:id="rId2"/>
              </a:rPr>
              <a:t>ngFor</a:t>
            </a:r>
            <a:r>
              <a:rPr lang="en-IN" dirty="0">
                <a:solidFill>
                  <a:schemeClr val="bg1"/>
                </a:solidFill>
              </a:rPr>
              <a:t>="let hero of heroes"</a:t>
            </a:r>
          </a:p>
          <a:p>
            <a:pPr marL="4572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&lt;</a:t>
            </a:r>
            <a:r>
              <a:rPr lang="en-IN" dirty="0">
                <a:solidFill>
                  <a:schemeClr val="bg1"/>
                </a:solidFill>
              </a:rPr>
              <a:t>span class="badge"&gt;{{hero.id}}&lt;/span&gt; {{hero.name}}</a:t>
            </a:r>
          </a:p>
          <a:p>
            <a:pPr marL="45720" indent="0">
              <a:buNone/>
            </a:pPr>
            <a:r>
              <a:rPr lang="en-IN" dirty="0">
                <a:solidFill>
                  <a:schemeClr val="bg1"/>
                </a:solidFill>
              </a:rPr>
              <a:t>&lt;/li&gt;</a:t>
            </a:r>
          </a:p>
          <a:p>
            <a:pPr marL="45720" indent="0">
              <a:buNone/>
            </a:pPr>
            <a:r>
              <a:rPr lang="en-IN" dirty="0">
                <a:solidFill>
                  <a:schemeClr val="bg1"/>
                </a:solidFill>
              </a:rPr>
              <a:t>&lt;/</a:t>
            </a:r>
            <a:r>
              <a:rPr lang="en-IN" dirty="0" err="1">
                <a:solidFill>
                  <a:schemeClr val="bg1"/>
                </a:solidFill>
              </a:rPr>
              <a:t>ul</a:t>
            </a:r>
            <a:r>
              <a:rPr lang="en-IN" dirty="0">
                <a:solidFill>
                  <a:schemeClr val="bg1"/>
                </a:solidFill>
              </a:rPr>
              <a:t>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00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*ngIf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NgIf directive is used when you want to display or remove an element based on a condition</a:t>
            </a:r>
            <a:r>
              <a:rPr lang="en-IN" dirty="0" smtClean="0"/>
              <a:t>.</a:t>
            </a:r>
          </a:p>
          <a:p>
            <a:r>
              <a:rPr lang="en-IN" dirty="0"/>
              <a:t>If the condition is false the element the directive is </a:t>
            </a:r>
            <a:r>
              <a:rPr lang="en-IN" i="1" dirty="0"/>
              <a:t>attached to </a:t>
            </a:r>
            <a:r>
              <a:rPr lang="en-IN" dirty="0"/>
              <a:t>will be </a:t>
            </a:r>
            <a:r>
              <a:rPr lang="en-IN" i="1" dirty="0"/>
              <a:t>removed </a:t>
            </a:r>
            <a:r>
              <a:rPr lang="en-IN" dirty="0"/>
              <a:t>from the DOM.</a:t>
            </a:r>
          </a:p>
        </p:txBody>
      </p:sp>
    </p:spTree>
    <p:extLst>
      <p:ext uri="{BB962C8B-B14F-4D97-AF65-F5344CB8AC3E}">
        <p14:creationId xmlns:p14="http://schemas.microsoft.com/office/powerpoint/2010/main" val="212331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*ngIf </a:t>
            </a:r>
            <a:r>
              <a:rPr lang="en-US" dirty="0" err="1" smtClean="0"/>
              <a:t>vs</a:t>
            </a:r>
            <a:r>
              <a:rPr lang="en-US" dirty="0" smtClean="0"/>
              <a:t> hidden ,style=</a:t>
            </a:r>
            <a:r>
              <a:rPr lang="en-US" dirty="0" err="1" smtClean="0"/>
              <a:t>display:none,block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1"/>
            <a:ext cx="9601198" cy="1970467"/>
          </a:xfrm>
        </p:spPr>
        <p:txBody>
          <a:bodyPr/>
          <a:lstStyle/>
          <a:p>
            <a:r>
              <a:rPr lang="en-IN" dirty="0"/>
              <a:t>The difference between [hidden]='false' and *ngIf='false' is that the first </a:t>
            </a:r>
            <a:r>
              <a:rPr lang="en-IN" dirty="0" smtClean="0"/>
              <a:t>method  simply </a:t>
            </a:r>
            <a:r>
              <a:rPr lang="en-IN" i="1" dirty="0"/>
              <a:t>hides </a:t>
            </a:r>
            <a:r>
              <a:rPr lang="en-IN" dirty="0"/>
              <a:t>the element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The second method with ngIf </a:t>
            </a:r>
            <a:r>
              <a:rPr lang="en-IN" i="1" dirty="0"/>
              <a:t>removes </a:t>
            </a:r>
            <a:r>
              <a:rPr lang="en-IN" dirty="0"/>
              <a:t>the </a:t>
            </a:r>
            <a:r>
              <a:rPr lang="en-IN" dirty="0" smtClean="0"/>
              <a:t>element completely </a:t>
            </a:r>
            <a:r>
              <a:rPr lang="en-IN" dirty="0"/>
              <a:t>from the DOM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28293" y="3799268"/>
            <a:ext cx="10371786" cy="2308324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&lt;p [</a:t>
            </a:r>
            <a:r>
              <a:rPr lang="en-IN" dirty="0" err="1">
                <a:solidFill>
                  <a:schemeClr val="bg1"/>
                </a:solidFill>
              </a:rPr>
              <a:t>style.display</a:t>
            </a:r>
            <a:r>
              <a:rPr lang="en-IN" dirty="0">
                <a:solidFill>
                  <a:schemeClr val="bg1"/>
                </a:solidFill>
              </a:rPr>
              <a:t>]="'block'"&gt;</a:t>
            </a:r>
          </a:p>
          <a:p>
            <a:r>
              <a:rPr lang="en-IN" dirty="0">
                <a:solidFill>
                  <a:schemeClr val="bg1"/>
                </a:solidFill>
              </a:rPr>
              <a:t>  Expression sets display to "block".</a:t>
            </a:r>
          </a:p>
          <a:p>
            <a:r>
              <a:rPr lang="en-IN" dirty="0">
                <a:solidFill>
                  <a:schemeClr val="bg1"/>
                </a:solidFill>
              </a:rPr>
              <a:t>  This paragraph is visible.</a:t>
            </a:r>
          </a:p>
          <a:p>
            <a:r>
              <a:rPr lang="en-IN" dirty="0">
                <a:solidFill>
                  <a:schemeClr val="bg1"/>
                </a:solidFill>
              </a:rPr>
              <a:t>&lt;/p&gt;</a:t>
            </a:r>
          </a:p>
          <a:p>
            <a:r>
              <a:rPr lang="en-IN" dirty="0">
                <a:solidFill>
                  <a:schemeClr val="bg1"/>
                </a:solidFill>
              </a:rPr>
              <a:t>&lt;p [</a:t>
            </a:r>
            <a:r>
              <a:rPr lang="en-IN" dirty="0" err="1">
                <a:solidFill>
                  <a:schemeClr val="bg1"/>
                </a:solidFill>
              </a:rPr>
              <a:t>style.display</a:t>
            </a:r>
            <a:r>
              <a:rPr lang="en-IN" dirty="0">
                <a:solidFill>
                  <a:schemeClr val="bg1"/>
                </a:solidFill>
              </a:rPr>
              <a:t>]="'none'"&gt;</a:t>
            </a:r>
          </a:p>
          <a:p>
            <a:r>
              <a:rPr lang="en-IN" dirty="0">
                <a:solidFill>
                  <a:schemeClr val="bg1"/>
                </a:solidFill>
              </a:rPr>
              <a:t>  Expression sets display to "none".</a:t>
            </a:r>
          </a:p>
          <a:p>
            <a:r>
              <a:rPr lang="en-IN" dirty="0">
                <a:solidFill>
                  <a:schemeClr val="bg1"/>
                </a:solidFill>
              </a:rPr>
              <a:t>  This paragraph is hidden but still in the DOM.</a:t>
            </a:r>
          </a:p>
          <a:p>
            <a:r>
              <a:rPr lang="en-IN" dirty="0">
                <a:solidFill>
                  <a:schemeClr val="bg1"/>
                </a:solidFill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17793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*ngSwitch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1"/>
            <a:ext cx="9601198" cy="643943"/>
          </a:xfrm>
        </p:spPr>
        <p:txBody>
          <a:bodyPr/>
          <a:lstStyle/>
          <a:p>
            <a:r>
              <a:rPr lang="en-US" dirty="0" smtClean="0"/>
              <a:t>To avoid Complex nested if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293813" y="2886687"/>
            <a:ext cx="10629364" cy="304698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dirty="0" smtClean="0">
                <a:solidFill>
                  <a:schemeClr val="bg1"/>
                </a:solidFill>
              </a:rPr>
              <a:t>&lt;</a:t>
            </a:r>
            <a:r>
              <a:rPr lang="en-IN" sz="3200" dirty="0" smtClean="0">
                <a:solidFill>
                  <a:srgbClr val="00B0F0"/>
                </a:solidFill>
              </a:rPr>
              <a:t>div</a:t>
            </a:r>
            <a:r>
              <a:rPr lang="en-IN" sz="3200" dirty="0" smtClean="0">
                <a:solidFill>
                  <a:schemeClr val="bg1"/>
                </a:solidFill>
              </a:rPr>
              <a:t> </a:t>
            </a:r>
            <a:r>
              <a:rPr lang="en-IN" sz="3200" dirty="0">
                <a:solidFill>
                  <a:schemeClr val="bg1"/>
                </a:solidFill>
              </a:rPr>
              <a:t>[ngSwitch]="</a:t>
            </a:r>
            <a:r>
              <a:rPr lang="en-IN" sz="3200" dirty="0" err="1">
                <a:solidFill>
                  <a:schemeClr val="bg1"/>
                </a:solidFill>
              </a:rPr>
              <a:t>hero?.emotion</a:t>
            </a:r>
            <a:r>
              <a:rPr lang="en-IN" sz="3200" dirty="0">
                <a:solidFill>
                  <a:schemeClr val="bg1"/>
                </a:solidFill>
              </a:rPr>
              <a:t>"&gt;</a:t>
            </a:r>
          </a:p>
          <a:p>
            <a:r>
              <a:rPr lang="en-IN" sz="3200" dirty="0">
                <a:solidFill>
                  <a:schemeClr val="bg1"/>
                </a:solidFill>
              </a:rPr>
              <a:t>  &lt;h1 *</a:t>
            </a:r>
            <a:r>
              <a:rPr lang="en-IN" sz="3200" dirty="0" err="1">
                <a:solidFill>
                  <a:schemeClr val="bg1"/>
                </a:solidFill>
              </a:rPr>
              <a:t>ngSwitchCase</a:t>
            </a:r>
            <a:r>
              <a:rPr lang="en-IN" sz="3200" dirty="0">
                <a:solidFill>
                  <a:schemeClr val="bg1"/>
                </a:solidFill>
              </a:rPr>
              <a:t>="'happy'"&gt;Happy&lt;/h1&gt;</a:t>
            </a:r>
          </a:p>
          <a:p>
            <a:r>
              <a:rPr lang="en-IN" sz="3200" dirty="0">
                <a:solidFill>
                  <a:schemeClr val="bg1"/>
                </a:solidFill>
              </a:rPr>
              <a:t>  &lt;h1 *</a:t>
            </a:r>
            <a:r>
              <a:rPr lang="en-IN" sz="3200" dirty="0" err="1">
                <a:solidFill>
                  <a:schemeClr val="bg1"/>
                </a:solidFill>
              </a:rPr>
              <a:t>ngSwitchCase</a:t>
            </a:r>
            <a:r>
              <a:rPr lang="en-IN" sz="3200" dirty="0">
                <a:solidFill>
                  <a:schemeClr val="bg1"/>
                </a:solidFill>
              </a:rPr>
              <a:t>="'sad'"&gt;Sad&lt;/h1&gt;</a:t>
            </a:r>
          </a:p>
          <a:p>
            <a:r>
              <a:rPr lang="en-IN" sz="3200" dirty="0">
                <a:solidFill>
                  <a:schemeClr val="bg1"/>
                </a:solidFill>
              </a:rPr>
              <a:t>  &lt;h1 *</a:t>
            </a:r>
            <a:r>
              <a:rPr lang="en-IN" sz="3200" dirty="0" err="1">
                <a:solidFill>
                  <a:schemeClr val="bg1"/>
                </a:solidFill>
              </a:rPr>
              <a:t>ngSwitchCase</a:t>
            </a:r>
            <a:r>
              <a:rPr lang="en-IN" sz="3200" dirty="0">
                <a:solidFill>
                  <a:schemeClr val="bg1"/>
                </a:solidFill>
              </a:rPr>
              <a:t>="'app-confused'"&gt;Confused&lt;/h1&gt;</a:t>
            </a:r>
          </a:p>
          <a:p>
            <a:r>
              <a:rPr lang="en-IN" sz="3200" dirty="0">
                <a:solidFill>
                  <a:schemeClr val="bg1"/>
                </a:solidFill>
              </a:rPr>
              <a:t>  &lt;h1 *</a:t>
            </a:r>
            <a:r>
              <a:rPr lang="en-IN" sz="3200" dirty="0" err="1">
                <a:solidFill>
                  <a:schemeClr val="bg1"/>
                </a:solidFill>
              </a:rPr>
              <a:t>ngSwitchDefault</a:t>
            </a:r>
            <a:r>
              <a:rPr lang="en-IN" sz="3200" dirty="0">
                <a:solidFill>
                  <a:schemeClr val="bg1"/>
                </a:solidFill>
              </a:rPr>
              <a:t>&gt;Default&lt;/h1&gt;</a:t>
            </a:r>
          </a:p>
          <a:p>
            <a:r>
              <a:rPr lang="en-IN" sz="3200" dirty="0">
                <a:solidFill>
                  <a:schemeClr val="bg1"/>
                </a:solidFill>
              </a:rPr>
              <a:t>&lt;/</a:t>
            </a:r>
            <a:r>
              <a:rPr lang="en-IN" sz="3200" dirty="0">
                <a:solidFill>
                  <a:srgbClr val="00B0F0"/>
                </a:solidFill>
              </a:rPr>
              <a:t>div</a:t>
            </a:r>
            <a:r>
              <a:rPr lang="en-IN" sz="3200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0277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Placeholder 4" descr="A toddler and a young girl holding hands on beach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>
            <a:fillRect/>
          </a:stretch>
        </p:blipFill>
        <p:spPr>
          <a:xfrm>
            <a:off x="0" y="2"/>
            <a:ext cx="6553318" cy="6857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Subramanian Murugan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 is  Object, Created by angular DI Framework</a:t>
            </a:r>
          </a:p>
          <a:p>
            <a:r>
              <a:rPr lang="en-IN" dirty="0" smtClean="0"/>
              <a:t>Component represents View /User Interface</a:t>
            </a:r>
          </a:p>
          <a:p>
            <a:r>
              <a:rPr lang="en-IN" dirty="0" smtClean="0"/>
              <a:t>The Term Component Coined by Micro Soft </a:t>
            </a:r>
          </a:p>
          <a:p>
            <a:r>
              <a:rPr lang="en-IN" dirty="0" smtClean="0"/>
              <a:t>Every Angular  App must have one component called “App Component”.</a:t>
            </a:r>
          </a:p>
          <a:p>
            <a:r>
              <a:rPr lang="en-IN" dirty="0" smtClean="0"/>
              <a:t>Components are Composable like html elements hierarchy.</a:t>
            </a:r>
          </a:p>
          <a:p>
            <a:r>
              <a:rPr lang="en-IN" dirty="0" smtClean="0"/>
              <a:t>Components Act as Controller in Angular  MVC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39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Meta Objects &amp;&amp; Decorators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Meta objects are objects used to decorate our Object as Component,Module,Directive,Pipe etc..</a:t>
            </a:r>
          </a:p>
          <a:p>
            <a:r>
              <a:rPr lang="en-IN" dirty="0" smtClean="0"/>
              <a:t>Meta objects are passed  as parameter to our objects via decorator Functions.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99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Decorators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@Component({}) </a:t>
            </a:r>
          </a:p>
          <a:p>
            <a:r>
              <a:rPr lang="en-IN" dirty="0" smtClean="0"/>
              <a:t>@ngModules({})</a:t>
            </a:r>
          </a:p>
          <a:p>
            <a:r>
              <a:rPr lang="en-IN" dirty="0" smtClean="0"/>
              <a:t>@inject()</a:t>
            </a:r>
          </a:p>
          <a:p>
            <a:r>
              <a:rPr lang="en-IN" dirty="0" smtClean="0"/>
              <a:t>@Directive({})</a:t>
            </a:r>
          </a:p>
          <a:p>
            <a:r>
              <a:rPr lang="en-IN" dirty="0" smtClean="0"/>
              <a:t>@Pipe({})</a:t>
            </a:r>
          </a:p>
          <a:p>
            <a:r>
              <a:rPr lang="en-IN" dirty="0" smtClean="0"/>
              <a:t>@Input</a:t>
            </a:r>
          </a:p>
          <a:p>
            <a:r>
              <a:rPr lang="en-IN" dirty="0" smtClean="0"/>
              <a:t>@output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02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Angular lib / API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Angular api has distributed as npm modules</a:t>
            </a:r>
          </a:p>
          <a:p>
            <a:r>
              <a:rPr lang="en-IN" dirty="0" smtClean="0"/>
              <a:t>Angular api modules are private npm modules identified by @ Symbol - @angular.</a:t>
            </a:r>
          </a:p>
          <a:p>
            <a:r>
              <a:rPr lang="en-IN" dirty="0" smtClean="0"/>
              <a:t>Angular apis are organized  as individual projects and integrated via angular cli. -  core, forms, common, </a:t>
            </a:r>
            <a:r>
              <a:rPr lang="en-IN" dirty="0" err="1" smtClean="0"/>
              <a:t>http,rx</a:t>
            </a:r>
            <a:r>
              <a:rPr lang="en-IN" dirty="0" smtClean="0"/>
              <a:t>, animations etc…</a:t>
            </a:r>
          </a:p>
          <a:p>
            <a:r>
              <a:rPr lang="en-IN" dirty="0" smtClean="0"/>
              <a:t>Angular api  starts with @angular/</a:t>
            </a:r>
            <a:r>
              <a:rPr lang="en-IN" dirty="0" err="1" smtClean="0"/>
              <a:t>xxxx</a:t>
            </a:r>
            <a:r>
              <a:rPr lang="en-IN" dirty="0" smtClean="0"/>
              <a:t>   - @angular is root folder.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866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Templates &amp;&amp; Views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Template is collection of html and angular instructions.</a:t>
            </a:r>
          </a:p>
          <a:p>
            <a:r>
              <a:rPr lang="en-IN" dirty="0" smtClean="0"/>
              <a:t>Template is passive instruction</a:t>
            </a:r>
          </a:p>
          <a:p>
            <a:r>
              <a:rPr lang="en-IN" dirty="0" smtClean="0"/>
              <a:t>Templates  are design Portion of Component, Where Component having models and its logic.</a:t>
            </a:r>
          </a:p>
          <a:p>
            <a:r>
              <a:rPr lang="en-IN" dirty="0" smtClean="0"/>
              <a:t>Components are linked with one another via Templates.</a:t>
            </a:r>
          </a:p>
          <a:p>
            <a:r>
              <a:rPr lang="en-IN" dirty="0" smtClean="0"/>
              <a:t>Templates are parsed , converted as </a:t>
            </a:r>
            <a:r>
              <a:rPr lang="en-IN" dirty="0"/>
              <a:t>D</a:t>
            </a:r>
            <a:r>
              <a:rPr lang="en-IN" dirty="0" smtClean="0"/>
              <a:t>om elements</a:t>
            </a:r>
          </a:p>
          <a:p>
            <a:r>
              <a:rPr lang="en-IN" dirty="0" smtClean="0"/>
              <a:t>Views are Active representation.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15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 State-Models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/Model Represents Component State.</a:t>
            </a:r>
          </a:p>
          <a:p>
            <a:r>
              <a:rPr lang="en-IN" dirty="0" smtClean="0"/>
              <a:t>Models are transferred from and to Component.</a:t>
            </a:r>
          </a:p>
          <a:p>
            <a:r>
              <a:rPr lang="en-IN" dirty="0" smtClean="0"/>
              <a:t>Data can be primitive</a:t>
            </a:r>
          </a:p>
          <a:p>
            <a:r>
              <a:rPr lang="en-IN" dirty="0" smtClean="0"/>
              <a:t>Data Can be literal</a:t>
            </a:r>
          </a:p>
          <a:p>
            <a:r>
              <a:rPr lang="en-IN" dirty="0" smtClean="0"/>
              <a:t>Data can be arrays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39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Binding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5" y="3000778"/>
            <a:ext cx="9601198" cy="515154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en-IN" sz="3200" b="1" dirty="0" smtClean="0">
                <a:solidFill>
                  <a:srgbClr val="C00000"/>
                </a:solidFill>
              </a:rPr>
              <a:t>Transferring Data from  and to Component and View</a:t>
            </a:r>
            <a:endParaRPr lang="en-IN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7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925</TotalTime>
  <Words>791</Words>
  <Application>Microsoft Office PowerPoint</Application>
  <PresentationFormat>Widescreen</PresentationFormat>
  <Paragraphs>157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Corbel</vt:lpstr>
      <vt:lpstr>Seashells 16x9</vt:lpstr>
      <vt:lpstr>Angular </vt:lpstr>
      <vt:lpstr>Writing Angular Apps-Core</vt:lpstr>
      <vt:lpstr>Component</vt:lpstr>
      <vt:lpstr>Meta Objects &amp;&amp; Decorators</vt:lpstr>
      <vt:lpstr>Common Decorators</vt:lpstr>
      <vt:lpstr>Angular lib / API</vt:lpstr>
      <vt:lpstr>Templates &amp;&amp; Views</vt:lpstr>
      <vt:lpstr>Component State-Models</vt:lpstr>
      <vt:lpstr>Data Binding</vt:lpstr>
      <vt:lpstr>Data binding types</vt:lpstr>
      <vt:lpstr>Binding targets-Property</vt:lpstr>
      <vt:lpstr>Binding targets - Event</vt:lpstr>
      <vt:lpstr>Binding targets – Two way data binding</vt:lpstr>
      <vt:lpstr>Binding targets – Attribute</vt:lpstr>
      <vt:lpstr>Binding targets – Class</vt:lpstr>
      <vt:lpstr>Binding targets – Style</vt:lpstr>
      <vt:lpstr>Directives</vt:lpstr>
      <vt:lpstr>Writing Angular Apps-Directives</vt:lpstr>
      <vt:lpstr>Directives are What?</vt:lpstr>
      <vt:lpstr>Types of Directives</vt:lpstr>
      <vt:lpstr>Structural Directive</vt:lpstr>
      <vt:lpstr>*ngFor- Template Iteration</vt:lpstr>
      <vt:lpstr>*ngIf</vt:lpstr>
      <vt:lpstr>*ngIf vs hidden ,style=display:none,block</vt:lpstr>
      <vt:lpstr>*ngSwitch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</dc:title>
  <dc:creator>Subramanian M</dc:creator>
  <cp:lastModifiedBy>Subramanian M</cp:lastModifiedBy>
  <cp:revision>53</cp:revision>
  <dcterms:created xsi:type="dcterms:W3CDTF">2018-05-31T17:15:29Z</dcterms:created>
  <dcterms:modified xsi:type="dcterms:W3CDTF">2018-06-01T15:24:09Z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