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2"/>
  </p:notesMasterIdLst>
  <p:sldIdLst>
    <p:sldId id="256" r:id="rId2"/>
    <p:sldId id="257" r:id="rId3"/>
    <p:sldId id="259" r:id="rId4"/>
    <p:sldId id="260" r:id="rId5"/>
    <p:sldId id="261" r:id="rId6"/>
    <p:sldId id="262" r:id="rId7"/>
    <p:sldId id="263" r:id="rId8"/>
    <p:sldId id="265" r:id="rId9"/>
    <p:sldId id="266" r:id="rId10"/>
    <p:sldId id="267" r:id="rId11"/>
  </p:sldIdLst>
  <p:sldSz cx="18288000" cy="10287000"/>
  <p:notesSz cx="6858000" cy="9144000"/>
  <p:embeddedFontLst>
    <p:embeddedFont>
      <p:font typeface="Times New Roman" panose="02020603050405020304" pitchFamily="18" charset="0"/>
      <p:regular r:id="rId13"/>
    </p:embeddedFont>
    <p:embeddedFont>
      <p:font typeface="Times New Roman Bold" panose="02030802070405020303"/>
      <p:regular r:id="rId14"/>
    </p:embeddedFont>
    <p:embeddedFont>
      <p:font typeface="Trebuchet MS" panose="020B0603020202020204" pitchFamily="34" charset="0"/>
      <p:regular r:id="rId15"/>
    </p:embeddedFont>
    <p:embeddedFont>
      <p:font typeface="Trebuchet MS Bold" panose="020B0703020202020204"/>
      <p:regular r:id="rId16"/>
    </p:embeddedFont>
    <p:embeddedFont>
      <p:font typeface="TT Rounds Condensed" panose="02000506030000020003" pitchFamily="2"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font" Target="fonts/font5.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0863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0168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6764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5411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9266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30378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9892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0434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7867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3464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040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8680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772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827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2703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8330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720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8/26/2024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803820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6.png" /><Relationship Id="rId4" Type="http://schemas.openxmlformats.org/officeDocument/2006/relationships/image" Target="../media/image5.sv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Layout" Target="../slideLayouts/slideLayout7.xml" /><Relationship Id="rId5" Type="http://schemas.openxmlformats.org/officeDocument/2006/relationships/image" Target="../media/image9.png" /><Relationship Id="rId4" Type="http://schemas.openxmlformats.org/officeDocument/2006/relationships/image" Target="../media/image6.png"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7.xml" /><Relationship Id="rId4" Type="http://schemas.openxmlformats.org/officeDocument/2006/relationships/image" Target="../media/image16.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566315" y="620338"/>
            <a:ext cx="14973300" cy="1581074"/>
          </a:xfrm>
          <a:prstGeom prst="rect">
            <a:avLst/>
          </a:prstGeom>
        </p:spPr>
        <p:txBody>
          <a:bodyPr lIns="0" tIns="0" rIns="0" bIns="0" rtlCol="0" anchor="t">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endParaRPr lang="en-US" sz="4800">
              <a:solidFill>
                <a:srgbClr val="0F0F0F"/>
              </a:solidFill>
              <a:latin typeface="Times New Roman Bold"/>
              <a:ea typeface="Times New Roman Bold"/>
              <a:cs typeface="Times New Roman Bold"/>
              <a:sym typeface="Times New Roman Bold"/>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30" name="TextBox 30"/>
          <p:cNvSpPr txBox="1"/>
          <p:nvPr/>
        </p:nvSpPr>
        <p:spPr>
          <a:xfrm>
            <a:off x="3211830" y="4201702"/>
            <a:ext cx="12733020" cy="2817048"/>
          </a:xfrm>
          <a:prstGeom prst="rect">
            <a:avLst/>
          </a:prstGeom>
        </p:spPr>
        <p:txBody>
          <a:bodyPr lIns="0" tIns="0" rIns="0" bIns="0" rtlCol="0" anchor="t">
            <a:spAutoFit/>
          </a:bodyPr>
          <a:lstStyle/>
          <a:p>
            <a:pPr algn="l">
              <a:lnSpc>
                <a:spcPts val="4320"/>
              </a:lnSpc>
            </a:pPr>
            <a:r>
              <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STUDENT NAME</a:t>
            </a:r>
            <a:r>
              <a:rPr lang="en-IN"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 </a:t>
            </a:r>
            <a:r>
              <a:rPr lang="en-IN" sz="3600" b="1" spc="33" dirty="0" err="1">
                <a:solidFill>
                  <a:srgbClr val="000000"/>
                </a:solidFill>
                <a:latin typeface="Times New Roman" panose="02020603050405020304" pitchFamily="18" charset="0"/>
                <a:ea typeface="TT Rounds Condensed"/>
                <a:cs typeface="Times New Roman" panose="02020603050405020304" pitchFamily="18" charset="0"/>
                <a:sym typeface="TT Rounds Condensed"/>
              </a:rPr>
              <a:t>Maghalakshmi</a:t>
            </a:r>
            <a:r>
              <a:rPr lang="en-IN"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 N </a:t>
            </a:r>
            <a:endPar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endParaRPr>
          </a:p>
          <a:p>
            <a:pPr algn="l">
              <a:lnSpc>
                <a:spcPts val="4320"/>
              </a:lnSpc>
            </a:pPr>
            <a:r>
              <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REGISTER NO:</a:t>
            </a:r>
            <a:r>
              <a:rPr lang="en-IN"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 312209100 (asunm1353312209100)</a:t>
            </a:r>
            <a:endPar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endParaRPr>
          </a:p>
          <a:p>
            <a:pPr algn="l">
              <a:lnSpc>
                <a:spcPts val="4320"/>
              </a:lnSpc>
            </a:pPr>
            <a:r>
              <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DEPARTMENT:</a:t>
            </a:r>
            <a:r>
              <a:rPr lang="en-IN"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commerce </a:t>
            </a:r>
            <a:endPar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endParaRPr>
          </a:p>
          <a:p>
            <a:pPr algn="l">
              <a:lnSpc>
                <a:spcPts val="4320"/>
              </a:lnSpc>
            </a:pPr>
            <a:r>
              <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COLLEGE</a:t>
            </a:r>
            <a:r>
              <a:rPr lang="en-IN"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 Anna Adarsh College For Women</a:t>
            </a:r>
            <a:r>
              <a:rPr lang="en-IN" sz="3600" spc="33" dirty="0">
                <a:solidFill>
                  <a:srgbClr val="000000"/>
                </a:solidFill>
                <a:latin typeface="TT Rounds Condensed"/>
                <a:ea typeface="TT Rounds Condensed"/>
                <a:cs typeface="TT Rounds Condensed"/>
                <a:sym typeface="TT Rounds Condensed"/>
              </a:rPr>
              <a:t> </a:t>
            </a:r>
            <a:endParaRPr lang="en-US" sz="3600" spc="33" dirty="0">
              <a:solidFill>
                <a:srgbClr val="000000"/>
              </a:solidFill>
              <a:latin typeface="TT Rounds Condensed"/>
              <a:ea typeface="TT Rounds Condensed"/>
              <a:cs typeface="TT Rounds Condensed"/>
              <a:sym typeface="TT Rounds Condensed"/>
            </a:endParaRPr>
          </a:p>
          <a:p>
            <a:pPr algn="l">
              <a:lnSpc>
                <a:spcPts val="4320"/>
              </a:lnSpc>
            </a:pPr>
            <a:r>
              <a:rPr lang="en-US" sz="3600" spc="33" dirty="0">
                <a:solidFill>
                  <a:srgbClr val="000000"/>
                </a:solidFill>
                <a:latin typeface="TT Rounds Condensed"/>
                <a:ea typeface="TT Rounds Condensed"/>
                <a:cs typeface="TT Rounds Condensed"/>
                <a:sym typeface="TT Rounds Condensed"/>
              </a:rPr>
              <a:t>           </a:t>
            </a:r>
          </a:p>
        </p:txBody>
      </p:sp>
      <p:sp>
        <p:nvSpPr>
          <p:cNvPr id="31" name="TextBox 30">
            <a:extLst>
              <a:ext uri="{FF2B5EF4-FFF2-40B4-BE49-F238E27FC236}">
                <a16:creationId xmlns:a16="http://schemas.microsoft.com/office/drawing/2014/main" id="{F4EF3570-5E8A-A7AE-8737-B0414901782B}"/>
              </a:ext>
            </a:extLst>
          </p:cNvPr>
          <p:cNvSpPr txBox="1"/>
          <p:nvPr/>
        </p:nvSpPr>
        <p:spPr>
          <a:xfrm>
            <a:off x="7432736" y="4074179"/>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8016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id="23" name="TextBox 22">
            <a:extLst>
              <a:ext uri="{FF2B5EF4-FFF2-40B4-BE49-F238E27FC236}">
                <a16:creationId xmlns:a16="http://schemas.microsoft.com/office/drawing/2014/main" id="{3FC4C8F5-0B65-1F89-17AD-425463AFB979}"/>
              </a:ext>
            </a:extLst>
          </p:cNvPr>
          <p:cNvSpPr txBox="1"/>
          <p:nvPr/>
        </p:nvSpPr>
        <p:spPr>
          <a:xfrm>
            <a:off x="2050936" y="2600325"/>
            <a:ext cx="11218498" cy="5016758"/>
          </a:xfrm>
          <a:prstGeom prst="rect">
            <a:avLst/>
          </a:prstGeom>
          <a:noFill/>
        </p:spPr>
        <p:txBody>
          <a:bodyPr wrap="square" rtlCol="0">
            <a:spAutoFit/>
          </a:bodyPr>
          <a:lstStyle/>
          <a:p>
            <a:pPr algn="l"/>
            <a:r>
              <a:rPr lang="en-IN" sz="3200" dirty="0"/>
              <a:t>Summary of the effectiveness of Excel Pivot Tables and charts. Emphasis on the ease of use and clarity these tools provide. The impact of these tools on making informed business decisions. Final thoughts on the value of Excel in data analysis.
Summarize the benefits of using Excel PivotTables and charts for data analysis. Emphasize how these tools provide clear, actionable insights that can support business decisions. Each of these sections aligns with the agenda and provides a comprehensive explanation of how to utilize Excel for data analysis.</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7" name="TextBox 17"/>
          <p:cNvSpPr txBox="1"/>
          <p:nvPr/>
        </p:nvSpPr>
        <p:spPr>
          <a:xfrm>
            <a:off x="1917723" y="3097276"/>
            <a:ext cx="12706962" cy="2026837"/>
          </a:xfrm>
          <a:prstGeom prst="rect">
            <a:avLst/>
          </a:prstGeom>
        </p:spPr>
        <p:txBody>
          <a:bodyPr lIns="0" tIns="0" rIns="0" bIns="0" rtlCol="0" anchor="t">
            <a:spAutoFit/>
          </a:bodyPr>
          <a:lstStyle/>
          <a:p>
            <a:pPr algn="l">
              <a:lnSpc>
                <a:spcPts val="7920"/>
              </a:lnSpc>
            </a:pPr>
            <a:r>
              <a:rPr lang="en-IN" sz="6600" dirty="0">
                <a:solidFill>
                  <a:srgbClr val="0F0F0F"/>
                </a:solidFill>
                <a:latin typeface="Times New Roman Bold"/>
                <a:ea typeface="Times New Roman Bold"/>
                <a:cs typeface="Times New Roman Bold"/>
                <a:sym typeface="Times New Roman Bold"/>
              </a:rPr>
              <a:t>Salary and Compensation Analysis Through Excel Data Modeling</a:t>
            </a:r>
            <a:endParaRPr lang="en-US" sz="6600" dirty="0">
              <a:solidFill>
                <a:srgbClr val="0F0F0F"/>
              </a:solidFill>
              <a:latin typeface="Times New Roman Bold"/>
              <a:ea typeface="Times New Roman Bold"/>
              <a:cs typeface="Times New Roman Bold"/>
              <a:sym typeface="Times New Roman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251108" y="869567"/>
            <a:ext cx="8455343" cy="928331"/>
          </a:xfrm>
          <a:prstGeom prst="rect">
            <a:avLst/>
          </a:prstGeom>
        </p:spPr>
        <p:txBody>
          <a:bodyPr lIns="0" tIns="0" rIns="0" bIns="0" rtlCol="0" anchor="t">
            <a:spAutoFit/>
          </a:bodyPr>
          <a:lstStyle/>
          <a:p>
            <a:pPr algn="l">
              <a:lnSpc>
                <a:spcPts val="7650"/>
              </a:lnSpc>
            </a:pPr>
            <a:r>
              <a:rPr lang="en-US" sz="6375" spc="22" dirty="0">
                <a:solidFill>
                  <a:srgbClr val="000000"/>
                </a:solidFill>
                <a:latin typeface="Trebuchet MS Bold"/>
                <a:ea typeface="Trebuchet MS Bold"/>
                <a:cs typeface="Trebuchet MS Bold"/>
                <a:sym typeface="Trebuchet MS Bold"/>
              </a:rPr>
              <a:t>PROBLEM</a:t>
            </a:r>
            <a:r>
              <a:rPr lang="en-IN" sz="6375" spc="22" dirty="0">
                <a:solidFill>
                  <a:srgbClr val="000000"/>
                </a:solidFill>
                <a:latin typeface="Trebuchet MS Bold"/>
                <a:ea typeface="Trebuchet MS Bold"/>
                <a:cs typeface="Trebuchet MS Bold"/>
                <a:sym typeface="Trebuchet MS Bold"/>
              </a:rPr>
              <a:t>S </a:t>
            </a:r>
            <a:endParaRPr lang="en-US" sz="6375" spc="22" dirty="0">
              <a:solidFill>
                <a:srgbClr val="000000"/>
              </a:solidFill>
              <a:latin typeface="Trebuchet MS Bold"/>
              <a:ea typeface="Trebuchet MS Bold"/>
              <a:cs typeface="Trebuchet MS Bold"/>
              <a:sym typeface="Trebuchet MS Bold"/>
            </a:endParaRP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34" name="TextBox 33">
            <a:extLst>
              <a:ext uri="{FF2B5EF4-FFF2-40B4-BE49-F238E27FC236}">
                <a16:creationId xmlns:a16="http://schemas.microsoft.com/office/drawing/2014/main" id="{FC02AFEB-890A-4F51-BE20-DF513090DB93}"/>
              </a:ext>
            </a:extLst>
          </p:cNvPr>
          <p:cNvSpPr txBox="1"/>
          <p:nvPr/>
        </p:nvSpPr>
        <p:spPr>
          <a:xfrm>
            <a:off x="2457450" y="2166284"/>
            <a:ext cx="7809932" cy="6740307"/>
          </a:xfrm>
          <a:prstGeom prst="rect">
            <a:avLst/>
          </a:prstGeom>
          <a:noFill/>
        </p:spPr>
        <p:txBody>
          <a:bodyPr wrap="square">
            <a:spAutoFit/>
          </a:bodyPr>
          <a:lstStyle/>
          <a:p>
            <a:pPr algn="ctr"/>
            <a:r>
              <a:rPr lang="en-IN" sz="3600" dirty="0"/>
              <a:t>Analyzing salaries helps ensure fair compensation, boosting employee satisfaction and reducing turnover. It also allows employers to stay competitive in the job market and manage payroll budgets effectively. Additionally, it ensures legal compliance and promotes pay equity by identifying and addressing disparities. Overall, salary analysis supports better decision-making for both employers and employees</a:t>
            </a:r>
            <a:r>
              <a:rPr lang="en-IN" sz="2400" dirty="0"/>
              <a: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335756" y="1106327"/>
            <a:ext cx="7895272" cy="928331"/>
          </a:xfrm>
          <a:prstGeom prst="rect">
            <a:avLst/>
          </a:prstGeom>
        </p:spPr>
        <p:txBody>
          <a:bodyPr lIns="0" tIns="0" rIns="0" bIns="0" rtlCol="0" anchor="t">
            <a:spAutoFit/>
          </a:bodyPr>
          <a:lstStyle/>
          <a:p>
            <a:pPr algn="l">
              <a:lnSpc>
                <a:spcPts val="7650"/>
              </a:lnSpc>
            </a:pPr>
            <a:r>
              <a:rPr lang="en-US" sz="6375" spc="7" dirty="0">
                <a:solidFill>
                  <a:srgbClr val="000000"/>
                </a:solidFill>
                <a:latin typeface="Trebuchet MS Bold"/>
                <a:ea typeface="Trebuchet MS Bold"/>
                <a:cs typeface="Trebuchet MS Bold"/>
                <a:sym typeface="Trebuchet MS Bold"/>
              </a:rPr>
              <a:t>	OVE</a:t>
            </a:r>
            <a:r>
              <a:rPr lang="en-IN" sz="6375" spc="7" dirty="0">
                <a:solidFill>
                  <a:srgbClr val="000000"/>
                </a:solidFill>
                <a:latin typeface="Trebuchet MS Bold"/>
                <a:ea typeface="Trebuchet MS Bold"/>
                <a:cs typeface="Trebuchet MS Bold"/>
                <a:sym typeface="Trebuchet MS Bold"/>
              </a:rPr>
              <a:t>R VIEW</a:t>
            </a:r>
            <a:endParaRPr lang="en-US" sz="6375" spc="7" dirty="0">
              <a:solidFill>
                <a:srgbClr val="000000"/>
              </a:solidFill>
              <a:latin typeface="Trebuchet MS Bold"/>
              <a:ea typeface="Trebuchet MS Bold"/>
              <a:cs typeface="Trebuchet MS Bold"/>
              <a:sym typeface="Trebuchet MS Bold"/>
            </a:endParaRP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32" name="TextBox 32"/>
          <p:cNvSpPr txBox="1"/>
          <p:nvPr/>
        </p:nvSpPr>
        <p:spPr>
          <a:xfrm>
            <a:off x="1577340" y="3169920"/>
            <a:ext cx="11704320" cy="1231256"/>
          </a:xfrm>
          <a:prstGeom prst="rect">
            <a:avLst/>
          </a:prstGeom>
        </p:spPr>
        <p:txBody>
          <a:bodyPr lIns="0" tIns="0" rIns="0" bIns="0" rtlCol="0" anchor="t">
            <a:spAutoFit/>
          </a:bodyPr>
          <a:lstStyle/>
          <a:p>
            <a:pPr marL="651510" lvl="1" indent="-325755" algn="l">
              <a:lnSpc>
                <a:spcPts val="4320"/>
              </a:lnSpc>
              <a:buFont typeface="Arial"/>
              <a:buChar char="•"/>
            </a:pPr>
            <a:endParaRPr lang="en-US" sz="3600" dirty="0">
              <a:solidFill>
                <a:srgbClr val="0D0D0D"/>
              </a:solidFill>
              <a:latin typeface="Times New Roman"/>
              <a:ea typeface="Times New Roman"/>
              <a:cs typeface="Times New Roman"/>
              <a:sym typeface="Times New Roman"/>
            </a:endParaRPr>
          </a:p>
          <a:p>
            <a:pPr marL="651510" lvl="1" indent="-325755" algn="l">
              <a:lnSpc>
                <a:spcPts val="4320"/>
              </a:lnSpc>
            </a:pPr>
            <a:endParaRPr lang="en-US" sz="3600" dirty="0">
              <a:solidFill>
                <a:srgbClr val="0D0D0D"/>
              </a:solidFill>
              <a:latin typeface="Times New Roman"/>
              <a:ea typeface="Times New Roman"/>
              <a:cs typeface="Times New Roman"/>
              <a:sym typeface="Times New Roman"/>
            </a:endParaRPr>
          </a:p>
        </p:txBody>
      </p:sp>
      <p:sp>
        <p:nvSpPr>
          <p:cNvPr id="33" name="TextBox 32">
            <a:extLst>
              <a:ext uri="{FF2B5EF4-FFF2-40B4-BE49-F238E27FC236}">
                <a16:creationId xmlns:a16="http://schemas.microsoft.com/office/drawing/2014/main" id="{ED6C02B0-399B-AE66-7FA0-65F8CA3DD24C}"/>
              </a:ext>
            </a:extLst>
          </p:cNvPr>
          <p:cNvSpPr txBox="1"/>
          <p:nvPr/>
        </p:nvSpPr>
        <p:spPr>
          <a:xfrm>
            <a:off x="2446567" y="2543174"/>
            <a:ext cx="7593589" cy="5078313"/>
          </a:xfrm>
          <a:prstGeom prst="rect">
            <a:avLst/>
          </a:prstGeom>
          <a:noFill/>
        </p:spPr>
        <p:txBody>
          <a:bodyPr wrap="square" rtlCol="0">
            <a:spAutoFit/>
          </a:bodyPr>
          <a:lstStyle/>
          <a:p>
            <a:pPr algn="l"/>
            <a:r>
              <a:rPr lang="en-IN" sz="3600" dirty="0"/>
              <a:t>The project uses Excel to analyze employee salaries, aiming to identify patterns, disparities, and ensure fair compensation. It involves comparing pay with industry standards, checking for pay gaps, and helping management make data-driven decisions. The goal is to create a transparent and equitable compensation system in the company</a:t>
            </a:r>
            <a:endParaRPr lang="en-US" sz="3600" dirty="0"/>
          </a:p>
        </p:txBody>
      </p:sp>
      <p:pic>
        <p:nvPicPr>
          <p:cNvPr id="34" name="Picture 33">
            <a:extLst>
              <a:ext uri="{FF2B5EF4-FFF2-40B4-BE49-F238E27FC236}">
                <a16:creationId xmlns:a16="http://schemas.microsoft.com/office/drawing/2014/main" id="{A3D22B01-BC56-CFD6-7B8F-23536828F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214" y="6394414"/>
            <a:ext cx="3321676" cy="33216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049178" y="1344674"/>
            <a:ext cx="7521893" cy="770253"/>
          </a:xfrm>
          <a:prstGeom prst="rect">
            <a:avLst/>
          </a:prstGeom>
        </p:spPr>
        <p:txBody>
          <a:bodyPr lIns="0" tIns="0" rIns="0" bIns="0" rtlCol="0" anchor="t">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31" name="TextBox 30">
            <a:extLst>
              <a:ext uri="{FF2B5EF4-FFF2-40B4-BE49-F238E27FC236}">
                <a16:creationId xmlns:a16="http://schemas.microsoft.com/office/drawing/2014/main" id="{1C564FDB-09C6-E69C-750A-23EB4A8167E3}"/>
              </a:ext>
            </a:extLst>
          </p:cNvPr>
          <p:cNvSpPr txBox="1"/>
          <p:nvPr/>
        </p:nvSpPr>
        <p:spPr>
          <a:xfrm>
            <a:off x="1826284" y="2543175"/>
            <a:ext cx="12078082" cy="5078313"/>
          </a:xfrm>
          <a:prstGeom prst="rect">
            <a:avLst/>
          </a:prstGeom>
          <a:noFill/>
        </p:spPr>
        <p:txBody>
          <a:bodyPr wrap="square" rtlCol="0">
            <a:spAutoFit/>
          </a:bodyPr>
          <a:lstStyle/>
          <a:p>
            <a:pPr algn="l"/>
            <a:r>
              <a:rPr lang="en-IN" sz="3600" dirty="0"/>
              <a:t>End users of the salary and compensation analysis dataset:
</a:t>
            </a:r>
            <a:r>
              <a:rPr lang="en-IN" sz="3600" b="1" dirty="0"/>
              <a:t>HR Managers: </a:t>
            </a:r>
            <a:r>
              <a:rPr lang="en-IN" sz="3600" dirty="0"/>
              <a:t>For ensuring fair pay practices and managing payroll.</a:t>
            </a:r>
          </a:p>
          <a:p>
            <a:pPr algn="l"/>
            <a:r>
              <a:rPr lang="en-IN" sz="3600" b="1" dirty="0"/>
              <a:t>Company Executives and Management:</a:t>
            </a:r>
            <a:r>
              <a:rPr lang="en-IN" sz="3600" dirty="0"/>
              <a:t> For making strategic decisions on compensation and budgeting
</a:t>
            </a:r>
            <a:r>
              <a:rPr lang="en-IN" sz="3600" b="1" dirty="0"/>
              <a:t>Finance Department: </a:t>
            </a:r>
            <a:r>
              <a:rPr lang="en-IN" sz="3600" dirty="0"/>
              <a:t>For financial planning and compliance.
</a:t>
            </a:r>
            <a:r>
              <a:rPr lang="en-IN" sz="3600" b="1" dirty="0"/>
              <a:t>Employees:</a:t>
            </a:r>
            <a:r>
              <a:rPr lang="en-IN" sz="3600" dirty="0"/>
              <a:t> Indirectly benefit from fair and transparent compensation practices.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TextBox 29"/>
          <p:cNvSpPr txBox="1"/>
          <p:nvPr/>
        </p:nvSpPr>
        <p:spPr>
          <a:xfrm>
            <a:off x="837248" y="1290637"/>
            <a:ext cx="14644688" cy="784125"/>
          </a:xfrm>
          <a:prstGeom prst="rect">
            <a:avLst/>
          </a:prstGeom>
        </p:spPr>
        <p:txBody>
          <a:bodyPr lIns="0" tIns="0" rIns="0" bIns="0" rtlCol="0" anchor="t">
            <a:spAutoFit/>
          </a:bodyPr>
          <a:lstStyle/>
          <a:p>
            <a:pPr algn="l">
              <a:lnSpc>
                <a:spcPts val="6480"/>
              </a:lnSpc>
            </a:pPr>
            <a:r>
              <a:rPr lang="en-US" sz="5400" spc="37" dirty="0">
                <a:solidFill>
                  <a:srgbClr val="000000"/>
                </a:solidFill>
                <a:latin typeface="Trebuchet MS Bold"/>
                <a:ea typeface="Trebuchet MS Bold"/>
                <a:cs typeface="Trebuchet MS Bold"/>
                <a:sym typeface="Trebuchet MS Bold"/>
              </a:rPr>
              <a:t>OUR SOLUTION AND ITS </a:t>
            </a:r>
            <a:r>
              <a:rPr lang="en-IN" sz="5400" spc="37" dirty="0">
                <a:solidFill>
                  <a:srgbClr val="000000"/>
                </a:solidFill>
                <a:latin typeface="Trebuchet MS Bold"/>
                <a:ea typeface="Trebuchet MS Bold"/>
                <a:cs typeface="Trebuchet MS Bold"/>
                <a:sym typeface="Trebuchet MS Bold"/>
              </a:rPr>
              <a:t>V A</a:t>
            </a:r>
            <a:r>
              <a:rPr lang="en-US" sz="5400" spc="37" dirty="0">
                <a:solidFill>
                  <a:srgbClr val="000000"/>
                </a:solidFill>
                <a:latin typeface="Trebuchet MS Bold"/>
                <a:ea typeface="Trebuchet MS Bold"/>
                <a:cs typeface="Trebuchet MS Bold"/>
                <a:sym typeface="Trebuchet MS Bold"/>
              </a:rPr>
              <a:t>LUE PROPOSITION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32" name="TextBox 31">
            <a:extLst>
              <a:ext uri="{FF2B5EF4-FFF2-40B4-BE49-F238E27FC236}">
                <a16:creationId xmlns:a16="http://schemas.microsoft.com/office/drawing/2014/main" id="{C63143E4-40FB-666C-CF58-1D1679D022C3}"/>
              </a:ext>
            </a:extLst>
          </p:cNvPr>
          <p:cNvSpPr txBox="1"/>
          <p:nvPr/>
        </p:nvSpPr>
        <p:spPr>
          <a:xfrm>
            <a:off x="5198133" y="3028950"/>
            <a:ext cx="8857002" cy="5715000"/>
          </a:xfrm>
          <a:prstGeom prst="rect">
            <a:avLst/>
          </a:prstGeom>
          <a:noFill/>
        </p:spPr>
        <p:txBody>
          <a:bodyPr wrap="square" rtlCol="0">
            <a:spAutoFit/>
          </a:bodyPr>
          <a:lstStyle/>
          <a:p>
            <a:pPr algn="l"/>
            <a:endParaRPr lang="en-US" dirty="0"/>
          </a:p>
        </p:txBody>
      </p:sp>
      <p:sp>
        <p:nvSpPr>
          <p:cNvPr id="33" name="TextBox 32">
            <a:extLst>
              <a:ext uri="{FF2B5EF4-FFF2-40B4-BE49-F238E27FC236}">
                <a16:creationId xmlns:a16="http://schemas.microsoft.com/office/drawing/2014/main" id="{9299CDEB-9501-D34C-307D-4BFC422FF30A}"/>
              </a:ext>
            </a:extLst>
          </p:cNvPr>
          <p:cNvSpPr txBox="1"/>
          <p:nvPr/>
        </p:nvSpPr>
        <p:spPr>
          <a:xfrm>
            <a:off x="5753100" y="2635566"/>
            <a:ext cx="8016094" cy="6186309"/>
          </a:xfrm>
          <a:prstGeom prst="rect">
            <a:avLst/>
          </a:prstGeom>
          <a:noFill/>
        </p:spPr>
        <p:txBody>
          <a:bodyPr wrap="square" rtlCol="0">
            <a:spAutoFit/>
          </a:bodyPr>
          <a:lstStyle/>
          <a:p>
            <a:pPr algn="l"/>
            <a:r>
              <a:rPr lang="en-IN" sz="3600" dirty="0"/>
              <a:t>The objective of the Salary and Compensation Analysis Through Excel Data Modeling is to evaluate and understand the compensation structure within an organization. This involves analyzing salary data to identify patterns, ensure competitive and fair pay, uncover any disparities (e.g., gender or race-based), and support data-driven decision-making for payroll, budgeting, and employee retention strategies.</a:t>
            </a:r>
            <a:endParaRPr lang="en-US" sz="3600" dirty="0"/>
          </a:p>
        </p:txBody>
      </p:sp>
      <p:pic>
        <p:nvPicPr>
          <p:cNvPr id="34" name="Picture 33">
            <a:extLst>
              <a:ext uri="{FF2B5EF4-FFF2-40B4-BE49-F238E27FC236}">
                <a16:creationId xmlns:a16="http://schemas.microsoft.com/office/drawing/2014/main" id="{220941D0-BEF5-0613-2A37-49EAF3865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164" y="2716345"/>
            <a:ext cx="3222625" cy="571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id="24" name="TextBox 23">
            <a:extLst>
              <a:ext uri="{FF2B5EF4-FFF2-40B4-BE49-F238E27FC236}">
                <a16:creationId xmlns:a16="http://schemas.microsoft.com/office/drawing/2014/main" id="{637EA21A-68E3-A720-B2E6-CAA8587E48F4}"/>
              </a:ext>
            </a:extLst>
          </p:cNvPr>
          <p:cNvSpPr txBox="1"/>
          <p:nvPr/>
        </p:nvSpPr>
        <p:spPr>
          <a:xfrm>
            <a:off x="1328927" y="2268567"/>
            <a:ext cx="11946251" cy="6740307"/>
          </a:xfrm>
          <a:prstGeom prst="rect">
            <a:avLst/>
          </a:prstGeom>
          <a:noFill/>
        </p:spPr>
        <p:txBody>
          <a:bodyPr wrap="square">
            <a:spAutoFit/>
          </a:bodyPr>
          <a:lstStyle/>
          <a:p>
            <a:r>
              <a:rPr lang="en-IN" sz="3600" dirty="0"/>
              <a:t> Employers Dataset is taken form  Kaggle website for the analyse of  Salary and Compensation Analysis Through Excel Data Modeling. Here’s a detailed description of the dataset structure and the significance of each data field:
</a:t>
            </a:r>
          </a:p>
          <a:p>
            <a:pPr marL="571500" indent="-571500">
              <a:buFont typeface="Arial" panose="020B0604020202020204" pitchFamily="34" charset="0"/>
              <a:buChar char="•"/>
            </a:pPr>
            <a:r>
              <a:rPr lang="en-IN" sz="3600" dirty="0"/>
              <a:t>Employee ID
Name
Gender
Salary
Start date
FTE
Employee type </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26" name="TextBox 26"/>
          <p:cNvSpPr txBox="1"/>
          <p:nvPr/>
        </p:nvSpPr>
        <p:spPr>
          <a:xfrm>
            <a:off x="1109662" y="330512"/>
            <a:ext cx="4955856" cy="1143000"/>
          </a:xfrm>
          <a:prstGeom prst="rect">
            <a:avLst/>
          </a:prstGeom>
        </p:spPr>
        <p:txBody>
          <a:bodyPr wrap="square" lIns="0" tIns="0" rIns="0" bIns="0" rtlCol="0" anchor="t">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8">
            <a:extLst>
              <a:ext uri="{FF2B5EF4-FFF2-40B4-BE49-F238E27FC236}">
                <a16:creationId xmlns:a16="http://schemas.microsoft.com/office/drawing/2014/main" id="{E82BEA8D-5354-5B68-9F10-68D0786930E7}"/>
              </a:ext>
            </a:extLst>
          </p:cNvPr>
          <p:cNvSpPr txBox="1"/>
          <p:nvPr/>
        </p:nvSpPr>
        <p:spPr>
          <a:xfrm>
            <a:off x="2281369" y="2228400"/>
            <a:ext cx="11674261" cy="8402300"/>
          </a:xfrm>
          <a:prstGeom prst="rect">
            <a:avLst/>
          </a:prstGeom>
          <a:noFill/>
        </p:spPr>
        <p:txBody>
          <a:bodyPr wrap="square" rtlCol="0">
            <a:spAutoFit/>
          </a:bodyPr>
          <a:lstStyle/>
          <a:p>
            <a:pPr algn="l"/>
            <a:r>
              <a:rPr lang="en-IN" sz="3600" dirty="0"/>
              <a:t>1.Preparing the</a:t>
            </a:r>
            <a:r>
              <a:rPr lang="en-IN" sz="3600" b="1" dirty="0"/>
              <a:t> </a:t>
            </a:r>
            <a:r>
              <a:rPr lang="en-IN" sz="3600" dirty="0"/>
              <a:t>Data </a:t>
            </a:r>
          </a:p>
          <a:p>
            <a:pPr algn="l"/>
            <a:r>
              <a:rPr lang="en-IN" sz="3600" dirty="0"/>
              <a:t>     Selecting the Data that was need </a:t>
            </a:r>
          </a:p>
          <a:p>
            <a:pPr algn="l"/>
            <a:r>
              <a:rPr lang="en-IN" sz="3600" dirty="0"/>
              <a:t>2. Finding the</a:t>
            </a:r>
          </a:p>
          <a:p>
            <a:pPr algn="l"/>
            <a:r>
              <a:rPr lang="en-IN" sz="3600" dirty="0"/>
              <a:t>      average , minimum and maximum</a:t>
            </a:r>
            <a:endParaRPr lang="en-IN" sz="3600" b="1" dirty="0"/>
          </a:p>
          <a:p>
            <a:pPr algn="l"/>
            <a:r>
              <a:rPr lang="en-IN" sz="3600" b="1" dirty="0"/>
              <a:t>     </a:t>
            </a:r>
            <a:r>
              <a:rPr lang="en-IN" sz="3600" dirty="0"/>
              <a:t>of Salary of employers </a:t>
            </a:r>
          </a:p>
          <a:p>
            <a:pPr algn="l"/>
            <a:r>
              <a:rPr lang="en-IN" sz="3600" dirty="0"/>
              <a:t>3. Creating the chart</a:t>
            </a:r>
          </a:p>
          <a:p>
            <a:pPr algn="l"/>
            <a:r>
              <a:rPr lang="en-IN" sz="3600" dirty="0"/>
              <a:t>      based on average, minimum </a:t>
            </a:r>
          </a:p>
          <a:p>
            <a:pPr algn="l"/>
            <a:r>
              <a:rPr lang="en-IN" sz="3600" dirty="0"/>
              <a:t>       And maximum </a:t>
            </a:r>
          </a:p>
          <a:p>
            <a:pPr algn="l"/>
            <a:r>
              <a:rPr lang="en-IN" sz="3600" dirty="0"/>
              <a:t>4. Selecting  the  dataset that was need</a:t>
            </a:r>
          </a:p>
          <a:p>
            <a:pPr algn="l"/>
            <a:r>
              <a:rPr lang="en-IN" sz="3600" dirty="0"/>
              <a:t>5. Click Inset And creating the pivot table </a:t>
            </a:r>
          </a:p>
          <a:p>
            <a:pPr algn="l"/>
            <a:r>
              <a:rPr lang="en-IN" sz="3600" dirty="0"/>
              <a:t>6. And adding the final report of pivot chart</a:t>
            </a:r>
          </a:p>
          <a:p>
            <a:pPr algn="l"/>
            <a:endParaRPr lang="en-IN" sz="3600" dirty="0"/>
          </a:p>
          <a:p>
            <a:pPr algn="l"/>
            <a:endParaRPr lang="en-IN" sz="3600" dirty="0"/>
          </a:p>
          <a:p>
            <a:pPr algn="l"/>
            <a:endParaRPr lang="en-IN" sz="3600" dirty="0"/>
          </a:p>
          <a:p>
            <a:pPr algn="l"/>
            <a:r>
              <a:rPr lang="en-IN" sz="3600" dirty="0"/>
              <a:t>  </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572451"/>
            <a:ext cx="3655695" cy="1143000"/>
          </a:xfrm>
          <a:prstGeom prst="rect">
            <a:avLst/>
          </a:prstGeom>
        </p:spPr>
        <p:txBody>
          <a:bodyPr lIns="0" tIns="0" rIns="0" bIns="0" rtlCol="0" anchor="t">
            <a:spAutoFit/>
          </a:bodyPr>
          <a:lstStyle/>
          <a:p>
            <a:pPr algn="l">
              <a:lnSpc>
                <a:spcPts val="8640"/>
              </a:lnSpc>
            </a:pPr>
            <a:r>
              <a:rPr lang="en-IN" sz="7200" dirty="0">
                <a:solidFill>
                  <a:srgbClr val="000000"/>
                </a:solidFill>
                <a:latin typeface="Trebuchet MS Bold"/>
                <a:ea typeface="Trebuchet MS Bold"/>
                <a:cs typeface="Trebuchet MS Bold"/>
                <a:sym typeface="Trebuchet MS Bold"/>
              </a:rPr>
              <a:t>Result</a:t>
            </a:r>
            <a:endParaRPr lang="en-US" sz="7200" dirty="0">
              <a:solidFill>
                <a:srgbClr val="000000"/>
              </a:solidFill>
              <a:latin typeface="Trebuchet MS Bold"/>
              <a:ea typeface="Trebuchet MS Bold"/>
              <a:cs typeface="Trebuchet MS Bold"/>
              <a:sym typeface="Trebuchet MS Bold"/>
            </a:endParaRPr>
          </a:p>
        </p:txBody>
      </p:sp>
      <p:sp>
        <p:nvSpPr>
          <p:cNvPr id="30" name="TextBox 30"/>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id="34" name="Picture 33">
            <a:extLst>
              <a:ext uri="{FF2B5EF4-FFF2-40B4-BE49-F238E27FC236}">
                <a16:creationId xmlns:a16="http://schemas.microsoft.com/office/drawing/2014/main" id="{D48F1623-4AB8-3F8A-F449-020D7B274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9014" y="3843338"/>
            <a:ext cx="5871639" cy="3753861"/>
          </a:xfrm>
          <a:prstGeom prst="rect">
            <a:avLst/>
          </a:prstGeom>
        </p:spPr>
      </p:pic>
      <p:pic>
        <p:nvPicPr>
          <p:cNvPr id="35" name="Picture 34">
            <a:extLst>
              <a:ext uri="{FF2B5EF4-FFF2-40B4-BE49-F238E27FC236}">
                <a16:creationId xmlns:a16="http://schemas.microsoft.com/office/drawing/2014/main" id="{A4A06A4A-5135-9494-B48C-13DD64FEC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12" y="2762250"/>
            <a:ext cx="8031957" cy="5248275"/>
          </a:xfrm>
          <a:prstGeom prst="rect">
            <a:avLst/>
          </a:prstGeom>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Employee_Data_Analysis_2.pptx</dc:title>
  <cp:lastModifiedBy>Magha N</cp:lastModifiedBy>
  <cp:revision>8</cp:revision>
  <dcterms:created xsi:type="dcterms:W3CDTF">2006-08-16T00:00:00Z</dcterms:created>
  <dcterms:modified xsi:type="dcterms:W3CDTF">2024-08-26T06:01:35Z</dcterms:modified>
  <dc:identifier>DAGOeR-SPgw</dc:identifier>
</cp:coreProperties>
</file>