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Amatic SC"/>
      <p:regular r:id="rId27"/>
      <p:bold r:id="rId28"/>
    </p:embeddedFont>
    <p:embeddedFont>
      <p:font typeface="Source Code Pr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CEB57C4-025B-459E-BAE9-7E6163132A0E}">
  <a:tblStyle styleId="{7CEB57C4-025B-459E-BAE9-7E6163132A0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AmaticSC-bold.fntdata"/><Relationship Id="rId27" Type="http://schemas.openxmlformats.org/officeDocument/2006/relationships/font" Target="fonts/AmaticSC-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SourceCodePr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ourceCodePro-italic.fntdata"/><Relationship Id="rId30" Type="http://schemas.openxmlformats.org/officeDocument/2006/relationships/font" Target="fonts/SourceCodePr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SourceCodePr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b6fbbeb3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b6fbbeb3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b6fbbeb3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b6fbbeb3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b6fbbeb3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b6fbbeb3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b6fbbeb3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b6fbbeb3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b6fbbeb3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b6fbbeb3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b6fbbeb3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b6fbbeb3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b6fbbeb3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b6fbbeb3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b6fbbeb3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b6fbbeb3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b6fbbeb3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b6fbbeb3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b6fbbeb3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b6fbbeb3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2218b063e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2218b063e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b6fbbeb3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b6fbbeb3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218b063e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218b063e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218b063e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218b063e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218b063e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218b063e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1b6fbbeb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1b6fbbeb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6a01ce3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6a01ce3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b6fbbeb3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b6fbbeb3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b6fbbeb3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b6fbbeb3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rive.google.com/open?id=1y0x9VJo8CLKoJmhgtKIwhtyvRgzalIHCf9RSG6SGQvY" TargetMode="External"/><Relationship Id="rId4" Type="http://schemas.openxmlformats.org/officeDocument/2006/relationships/hyperlink" Target="https://drive.google.com/open?id=12W09Mag4DDcb_EkTQgw44meefjAxI9rh4dQZwy3NwA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docs.google.com/spreadsheets/u/0/d/1874TJeiQ4t8G73FHJB_qHZMDNnclbKpFZfiT3mQB1fk/ed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sofi.com/learn/content/lightning-network/" TargetMode="External"/><Relationship Id="rId4" Type="http://schemas.openxmlformats.org/officeDocument/2006/relationships/hyperlink" Target="https://bitpay.com/blog/bitpay-supports-lightning-network-payments/" TargetMode="External"/><Relationship Id="rId5" Type="http://schemas.openxmlformats.org/officeDocument/2006/relationships/hyperlink" Target="https://medium.com/novamining/the-rush-for-the-hashpower-408f642cac6a" TargetMode="External"/><Relationship Id="rId6" Type="http://schemas.openxmlformats.org/officeDocument/2006/relationships/hyperlink" Target="https://www.coindesk.com/layer2/miningweek/2022/03/26/can-crypto-miners-make-the-world-green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spreadsheets/u/0/d/1zta0vgGMdIl5bpsLnjru0MKqWyNopsIcqLWHdGC1Sjg/edi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cs.google.com/spreadsheets/u/0/d/1zta0vgGMdIl5bpsLnjru0MKqWyNopsIcqLWHdGC1Sjg/edi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cs.google.com/spreadsheets/u/0/d/1zta0vgGMdIl5bpsLnjru0MKqWyNopsIcqLWHdGC1Sjg/edi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Proof of Work</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r>
              <a:rPr lang="en"/>
              <a:t>A 20,000 ft </a:t>
            </a:r>
            <a:r>
              <a:rPr lang="en"/>
              <a:t>comparison</a:t>
            </a:r>
            <a:r>
              <a:rPr lang="en"/>
              <a:t> between POW and POS</a:t>
            </a:r>
            <a:endParaRPr/>
          </a:p>
          <a:p>
            <a:pPr indent="0" lvl="0" marL="0" rtl="0" algn="ctr">
              <a:spcBef>
                <a:spcPts val="0"/>
              </a:spcBef>
              <a:spcAft>
                <a:spcPts val="0"/>
              </a:spcAft>
              <a:buNone/>
            </a:pPr>
            <a:r>
              <a:rPr lang="en"/>
              <a:t>Energy use considerations and solutions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Criticisms of POW - Energy: Unsustainable</a:t>
            </a:r>
            <a:endParaRPr/>
          </a:p>
        </p:txBody>
      </p:sp>
      <p:sp>
        <p:nvSpPr>
          <p:cNvPr id="112" name="Google Shape;112;p22"/>
          <p:cNvSpPr txBox="1"/>
          <p:nvPr>
            <p:ph idx="1" type="body"/>
          </p:nvPr>
        </p:nvSpPr>
        <p:spPr>
          <a:xfrm>
            <a:off x="350450" y="126742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POW mining uses over half a percent of global electrical energy production, and this has risen from nothing in only 14 years.  Critics contend that this is contributing to global warming due to the electricity being generated by burning carbon based fuels such as coal.</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FF00"/>
                </a:solidFill>
                <a:latin typeface="Arial"/>
                <a:ea typeface="Arial"/>
                <a:cs typeface="Arial"/>
                <a:sym typeface="Arial"/>
              </a:rPr>
              <a:t>Yes, bad, but from 39% to 73% (different sources) of power is from renewable sources. WHY?</a:t>
            </a:r>
            <a:endParaRPr sz="1100">
              <a:solidFill>
                <a:srgbClr val="00FF00"/>
              </a:solidFill>
              <a:latin typeface="Arial"/>
              <a:ea typeface="Arial"/>
              <a:cs typeface="Arial"/>
              <a:sym typeface="Arial"/>
            </a:endParaRPr>
          </a:p>
          <a:p>
            <a:pPr indent="0" lvl="0" marL="0" rtl="0" algn="l">
              <a:spcBef>
                <a:spcPts val="0"/>
              </a:spcBef>
              <a:spcAft>
                <a:spcPts val="0"/>
              </a:spcAft>
              <a:buNone/>
            </a:pPr>
            <a:r>
              <a:t/>
            </a:r>
            <a:endParaRPr sz="1100">
              <a:solidFill>
                <a:srgbClr val="00FF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Energy use by POW is increasing exponentially, and will soon break the grid.</a:t>
            </a:r>
            <a:endParaRPr sz="1100">
              <a:solidFill>
                <a:srgbClr val="00FF00"/>
              </a:solidFill>
              <a:latin typeface="Arial"/>
              <a:ea typeface="Arial"/>
              <a:cs typeface="Arial"/>
              <a:sym typeface="Arial"/>
            </a:endParaRPr>
          </a:p>
          <a:p>
            <a:pPr indent="0" lvl="0" marL="0" rtl="0" algn="l">
              <a:spcBef>
                <a:spcPts val="0"/>
              </a:spcBef>
              <a:spcAft>
                <a:spcPts val="0"/>
              </a:spcAft>
              <a:buNone/>
            </a:pPr>
            <a:r>
              <a:t/>
            </a:r>
            <a:endParaRPr sz="1100">
              <a:solidFill>
                <a:srgbClr val="00FF00"/>
              </a:solidFill>
              <a:latin typeface="Arial"/>
              <a:ea typeface="Arial"/>
              <a:cs typeface="Arial"/>
              <a:sym typeface="Arial"/>
            </a:endParaRPr>
          </a:p>
          <a:p>
            <a:pPr indent="0" lvl="0" marL="0" rtl="0" algn="l">
              <a:spcBef>
                <a:spcPts val="0"/>
              </a:spcBef>
              <a:spcAft>
                <a:spcPts val="0"/>
              </a:spcAft>
              <a:buNone/>
            </a:pPr>
            <a:r>
              <a:rPr lang="en" sz="1100">
                <a:solidFill>
                  <a:srgbClr val="00FF00"/>
                </a:solidFill>
                <a:latin typeface="Arial"/>
                <a:ea typeface="Arial"/>
                <a:cs typeface="Arial"/>
                <a:sym typeface="Arial"/>
              </a:rPr>
              <a:t>Not true see Graphs:</a:t>
            </a:r>
            <a:endParaRPr sz="1100">
              <a:solidFill>
                <a:srgbClr val="00FF00"/>
              </a:solidFill>
              <a:latin typeface="Arial"/>
              <a:ea typeface="Arial"/>
              <a:cs typeface="Arial"/>
              <a:sym typeface="Arial"/>
            </a:endParaRPr>
          </a:p>
          <a:p>
            <a:pPr indent="0" lvl="0" marL="0" rtl="0" algn="l">
              <a:spcBef>
                <a:spcPts val="0"/>
              </a:spcBef>
              <a:spcAft>
                <a:spcPts val="0"/>
              </a:spcAft>
              <a:buNone/>
            </a:pPr>
            <a:r>
              <a:t/>
            </a:r>
            <a:endParaRPr sz="1100">
              <a:solidFill>
                <a:srgbClr val="00FF00"/>
              </a:solidFill>
              <a:latin typeface="Arial"/>
              <a:ea typeface="Arial"/>
              <a:cs typeface="Arial"/>
              <a:sym typeface="Arial"/>
            </a:endParaRPr>
          </a:p>
          <a:p>
            <a:pPr indent="0" lvl="0" marL="0" rtl="0" algn="l">
              <a:spcBef>
                <a:spcPts val="0"/>
              </a:spcBef>
              <a:spcAft>
                <a:spcPts val="0"/>
              </a:spcAft>
              <a:buNone/>
            </a:pPr>
            <a:r>
              <a:rPr lang="en" sz="1100" u="sng">
                <a:solidFill>
                  <a:schemeClr val="hlink"/>
                </a:solidFill>
                <a:latin typeface="Arial"/>
                <a:ea typeface="Arial"/>
                <a:cs typeface="Arial"/>
                <a:sym typeface="Arial"/>
                <a:hlinkClick r:id="rId3"/>
              </a:rPr>
              <a:t>HPS Linear</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u="sng">
                <a:solidFill>
                  <a:schemeClr val="hlink"/>
                </a:solidFill>
                <a:latin typeface="Arial"/>
                <a:ea typeface="Arial"/>
                <a:cs typeface="Arial"/>
                <a:sym typeface="Arial"/>
                <a:hlinkClick r:id="rId4"/>
              </a:rPr>
              <a:t>HPS Logrithmic</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Source Charts 1 and 2, Trading View: https://www.tradingview.com/symbols/GLASSNODE-BTC_HASHRATE/</a:t>
            </a:r>
            <a:endParaRPr sz="11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Criticisms of POW - </a:t>
            </a:r>
            <a:r>
              <a:rPr lang="en"/>
              <a:t>Throughput</a:t>
            </a:r>
            <a:r>
              <a:rPr lang="en"/>
              <a:t>: Inadequate</a:t>
            </a:r>
            <a:endParaRPr/>
          </a:p>
        </p:txBody>
      </p:sp>
      <p:sp>
        <p:nvSpPr>
          <p:cNvPr id="118" name="Google Shape;118;p2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Critics of POW claim that the transaction throughput is inadequate to service a world wide adoption of it for general purpose use.</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FF00"/>
                </a:solidFill>
                <a:latin typeface="Arial"/>
                <a:ea typeface="Arial"/>
                <a:cs typeface="Arial"/>
                <a:sym typeface="Arial"/>
              </a:rPr>
              <a:t>Yes that is correct.  But is it necessarily the job of the blockchain to handle all of the transactions?</a:t>
            </a:r>
            <a:endParaRPr sz="1100">
              <a:solidFill>
                <a:srgbClr val="00FF00"/>
              </a:solidFill>
              <a:latin typeface="Arial"/>
              <a:ea typeface="Arial"/>
              <a:cs typeface="Arial"/>
              <a:sym typeface="Arial"/>
            </a:endParaRPr>
          </a:p>
          <a:p>
            <a:pPr indent="0" lvl="0" marL="0" rtl="0" algn="l">
              <a:spcBef>
                <a:spcPts val="0"/>
              </a:spcBef>
              <a:spcAft>
                <a:spcPts val="0"/>
              </a:spcAft>
              <a:buNone/>
            </a:pPr>
            <a:r>
              <a:t/>
            </a:r>
            <a:endParaRPr sz="1100">
              <a:solidFill>
                <a:srgbClr val="00FF00"/>
              </a:solidFill>
              <a:latin typeface="Arial"/>
              <a:ea typeface="Arial"/>
              <a:cs typeface="Arial"/>
              <a:sym typeface="Arial"/>
            </a:endParaRPr>
          </a:p>
          <a:p>
            <a:pPr indent="457200" lvl="0" marL="0" rtl="0" algn="l">
              <a:spcBef>
                <a:spcPts val="0"/>
              </a:spcBef>
              <a:spcAft>
                <a:spcPts val="0"/>
              </a:spcAft>
              <a:buNone/>
            </a:pPr>
            <a:r>
              <a:rPr lang="en" sz="1100">
                <a:solidFill>
                  <a:srgbClr val="000000"/>
                </a:solidFill>
                <a:latin typeface="Arial"/>
                <a:ea typeface="Arial"/>
                <a:cs typeface="Arial"/>
                <a:sym typeface="Arial"/>
              </a:rPr>
              <a:t>Efforts have been made to aggregate ongoing transactions off chain in a second layer and process them on chain when the channels close.  </a:t>
            </a:r>
            <a:endParaRPr sz="1100">
              <a:solidFill>
                <a:srgbClr val="000000"/>
              </a:solidFill>
              <a:latin typeface="Arial"/>
              <a:ea typeface="Arial"/>
              <a:cs typeface="Arial"/>
              <a:sym typeface="Arial"/>
            </a:endParaRPr>
          </a:p>
          <a:p>
            <a:pPr indent="457200" lvl="0" marL="0" rtl="0" algn="l">
              <a:spcBef>
                <a:spcPts val="0"/>
              </a:spcBef>
              <a:spcAft>
                <a:spcPts val="0"/>
              </a:spcAft>
              <a:buNone/>
            </a:pPr>
            <a:r>
              <a:t/>
            </a:r>
            <a:endParaRPr sz="1100">
              <a:solidFill>
                <a:srgbClr val="000000"/>
              </a:solidFill>
              <a:latin typeface="Arial"/>
              <a:ea typeface="Arial"/>
              <a:cs typeface="Arial"/>
              <a:sym typeface="Arial"/>
            </a:endParaRPr>
          </a:p>
          <a:p>
            <a:pPr indent="457200" lvl="0" marL="0" rtl="0" algn="l">
              <a:spcBef>
                <a:spcPts val="0"/>
              </a:spcBef>
              <a:spcAft>
                <a:spcPts val="0"/>
              </a:spcAft>
              <a:buNone/>
            </a:pPr>
            <a:r>
              <a:rPr lang="en" sz="1100">
                <a:solidFill>
                  <a:srgbClr val="000000"/>
                </a:solidFill>
                <a:latin typeface="Arial"/>
                <a:ea typeface="Arial"/>
                <a:cs typeface="Arial"/>
                <a:sym typeface="Arial"/>
              </a:rPr>
              <a:t>For example, the Lightning Network.  The scheme here is to create special funded wallets, called Lightning Wallets, between 2 parties.  As more parties create more of these special wallets, each new party can also transact between the parties that the newly connected party is connected to.  The transaction is committed to the blockchain when the wallet is closed</a:t>
            </a:r>
            <a:endParaRPr sz="1100">
              <a:solidFill>
                <a:srgbClr val="00FF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Criticisms of POW - Throughput: Inadequate</a:t>
            </a:r>
            <a:endParaRPr/>
          </a:p>
        </p:txBody>
      </p:sp>
      <p:sp>
        <p:nvSpPr>
          <p:cNvPr id="124" name="Google Shape;124;p2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Lightning Network Example:</a:t>
            </a:r>
            <a:endParaRPr/>
          </a:p>
          <a:p>
            <a:pPr indent="457200" lvl="0" marL="0" rtl="0" algn="l">
              <a:spcBef>
                <a:spcPts val="1200"/>
              </a:spcBef>
              <a:spcAft>
                <a:spcPts val="0"/>
              </a:spcAft>
              <a:buNone/>
            </a:pPr>
            <a:r>
              <a:rPr lang="en" sz="1100">
                <a:solidFill>
                  <a:srgbClr val="000000"/>
                </a:solidFill>
                <a:latin typeface="Arial"/>
                <a:ea typeface="Arial"/>
                <a:cs typeface="Arial"/>
                <a:sym typeface="Arial"/>
              </a:rPr>
              <a:t>[2]James opens a channel with his local hardware store and deposits $50 worth of Bitcoin. His transactions with the hardware store can now be facilitated using the Lightning Network instantly.</a:t>
            </a:r>
            <a:endParaRPr sz="1100">
              <a:solidFill>
                <a:srgbClr val="000000"/>
              </a:solidFill>
              <a:latin typeface="Arial"/>
              <a:ea typeface="Arial"/>
              <a:cs typeface="Arial"/>
              <a:sym typeface="Arial"/>
            </a:endParaRPr>
          </a:p>
          <a:p>
            <a:pPr indent="457200" lvl="0" marL="0" rtl="0" algn="l">
              <a:spcBef>
                <a:spcPts val="0"/>
              </a:spcBef>
              <a:spcAft>
                <a:spcPts val="0"/>
              </a:spcAft>
              <a:buNone/>
            </a:pPr>
            <a:r>
              <a:t/>
            </a:r>
            <a:endParaRPr sz="1100">
              <a:solidFill>
                <a:srgbClr val="000000"/>
              </a:solidFill>
              <a:latin typeface="Arial"/>
              <a:ea typeface="Arial"/>
              <a:cs typeface="Arial"/>
              <a:sym typeface="Arial"/>
            </a:endParaRPr>
          </a:p>
          <a:p>
            <a:pPr indent="457200" lvl="0" marL="0" rtl="0" algn="l">
              <a:spcBef>
                <a:spcPts val="0"/>
              </a:spcBef>
              <a:spcAft>
                <a:spcPts val="0"/>
              </a:spcAft>
              <a:buNone/>
            </a:pPr>
            <a:r>
              <a:rPr lang="en" sz="1100">
                <a:solidFill>
                  <a:srgbClr val="000000"/>
                </a:solidFill>
                <a:latin typeface="Arial"/>
                <a:ea typeface="Arial"/>
                <a:cs typeface="Arial"/>
                <a:sym typeface="Arial"/>
              </a:rPr>
              <a:t>Heather, who has a different channel open with her local smoothie shop, buys hardware from the same store as James. The connection between James, the grocery store, and Heather makes it possible for James to buy smoothies from the smoothie shop using the Lightning balance he has with the hardware store. Heather can also use her smoothie shop balance to facilitate transactions with other businesses within James’ network.</a:t>
            </a:r>
            <a:endParaRPr sz="1100">
              <a:solidFill>
                <a:srgbClr val="000000"/>
              </a:solidFill>
              <a:latin typeface="Arial"/>
              <a:ea typeface="Arial"/>
              <a:cs typeface="Arial"/>
              <a:sym typeface="Arial"/>
            </a:endParaRPr>
          </a:p>
          <a:p>
            <a:pPr indent="457200" lvl="0" marL="0" rtl="0" algn="l">
              <a:spcBef>
                <a:spcPts val="0"/>
              </a:spcBef>
              <a:spcAft>
                <a:spcPts val="0"/>
              </a:spcAft>
              <a:buNone/>
            </a:pPr>
            <a:r>
              <a:t/>
            </a:r>
            <a:endParaRPr sz="1100">
              <a:solidFill>
                <a:srgbClr val="000000"/>
              </a:solidFill>
              <a:latin typeface="Arial"/>
              <a:ea typeface="Arial"/>
              <a:cs typeface="Arial"/>
              <a:sym typeface="Arial"/>
            </a:endParaRPr>
          </a:p>
          <a:p>
            <a:pPr indent="457200" lvl="0" marL="0" rtl="0" algn="l">
              <a:spcBef>
                <a:spcPts val="0"/>
              </a:spcBef>
              <a:spcAft>
                <a:spcPts val="0"/>
              </a:spcAft>
              <a:buNone/>
            </a:pPr>
            <a:r>
              <a:rPr lang="en" sz="1100">
                <a:solidFill>
                  <a:srgbClr val="000000"/>
                </a:solidFill>
                <a:latin typeface="Arial"/>
                <a:ea typeface="Arial"/>
                <a:cs typeface="Arial"/>
                <a:sym typeface="Arial"/>
              </a:rPr>
              <a:t>If Heather were to close her channel with the smoothie shop, then James would have to open a new channel with the smoothie shop to make Lightning purchases there, assuming there are no other available channels open.</a:t>
            </a:r>
            <a:endParaRPr sz="1100">
              <a:solidFill>
                <a:srgbClr val="000000"/>
              </a:solidFill>
              <a:latin typeface="Arial"/>
              <a:ea typeface="Arial"/>
              <a:cs typeface="Arial"/>
              <a:sym typeface="Arial"/>
            </a:endParaRPr>
          </a:p>
          <a:p>
            <a:pPr indent="457200" lvl="0" marL="0" rtl="0" algn="l">
              <a:spcBef>
                <a:spcPts val="0"/>
              </a:spcBef>
              <a:spcAft>
                <a:spcPts val="0"/>
              </a:spcAft>
              <a:buNone/>
            </a:pPr>
            <a:r>
              <a:t/>
            </a:r>
            <a:endParaRPr sz="1100">
              <a:solidFill>
                <a:srgbClr val="000000"/>
              </a:solidFill>
              <a:latin typeface="Arial"/>
              <a:ea typeface="Arial"/>
              <a:cs typeface="Arial"/>
              <a:sym typeface="Arial"/>
            </a:endParaRPr>
          </a:p>
          <a:p>
            <a:pPr indent="457200" lvl="0" marL="0" rtl="0" algn="l">
              <a:spcBef>
                <a:spcPts val="0"/>
              </a:spcBef>
              <a:spcAft>
                <a:spcPts val="0"/>
              </a:spcAft>
              <a:buNone/>
            </a:pPr>
            <a:r>
              <a:t/>
            </a:r>
            <a:endParaRPr sz="1100">
              <a:solidFill>
                <a:srgbClr val="000000"/>
              </a:solidFill>
              <a:latin typeface="Arial"/>
              <a:ea typeface="Arial"/>
              <a:cs typeface="Arial"/>
              <a:sym typeface="Arial"/>
            </a:endParaRPr>
          </a:p>
          <a:p>
            <a:pPr indent="45720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rPr lang="en" sz="1100">
                <a:solidFill>
                  <a:srgbClr val="000000"/>
                </a:solidFill>
                <a:latin typeface="Arial"/>
                <a:ea typeface="Arial"/>
                <a:cs typeface="Arial"/>
                <a:sym typeface="Arial"/>
              </a:rPr>
              <a:t>[3]The Lightning Network can process hundreds of thousands more transactions per second than the main Bitcoin blockchain, and Fees on the Lightning Network are typically a fraction of a cent.</a:t>
            </a:r>
            <a:endParaRPr sz="110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Criticisms of POW - Security: 51% Attack</a:t>
            </a:r>
            <a:r>
              <a:rPr lang="en"/>
              <a:t> </a:t>
            </a:r>
            <a:endParaRPr/>
          </a:p>
        </p:txBody>
      </p:sp>
      <p:sp>
        <p:nvSpPr>
          <p:cNvPr id="130" name="Google Shape;130;p2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latin typeface="Arial"/>
                <a:ea typeface="Arial"/>
                <a:cs typeface="Arial"/>
                <a:sym typeface="Arial"/>
              </a:rPr>
              <a:t>While POW has been shown to be secure, it is known that if a single actor manages to secure over 50% (a common shorthand for this is 51%) of the mining capacity, they can control the blockchain.  Smaller networks, Ethereum Classic (ETC) for example, have fallen prey to this attack, so it should never be assumed that any POW network is immune.</a:t>
            </a:r>
            <a:endParaRPr>
              <a:latin typeface="Arial"/>
              <a:ea typeface="Arial"/>
              <a:cs typeface="Arial"/>
              <a:sym typeface="Arial"/>
            </a:endParaRPr>
          </a:p>
          <a:p>
            <a:pPr indent="0" lvl="0" marL="0" rtl="0" algn="l">
              <a:spcBef>
                <a:spcPts val="1200"/>
              </a:spcBef>
              <a:spcAft>
                <a:spcPts val="120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Criticisms of POW - Security: 51% Attack </a:t>
            </a:r>
            <a:endParaRPr/>
          </a:p>
        </p:txBody>
      </p:sp>
      <p:sp>
        <p:nvSpPr>
          <p:cNvPr id="136" name="Google Shape;136;p2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lang="en">
                <a:latin typeface="Arial"/>
                <a:ea typeface="Arial"/>
                <a:cs typeface="Arial"/>
                <a:sym typeface="Arial"/>
              </a:rPr>
              <a:t>Even BTC, as large as it is, has had a situation where a mining pool hash share exceeded 50% causing a blockchain existential crisis.  [4]GHash.IO pool reached 51% control of the Bitcoin network in 2014 for a period of about 12 hours.  When the hashpower of the GHash.IO</a:t>
            </a:r>
            <a:r>
              <a:rPr b="1" lang="en">
                <a:latin typeface="Arial"/>
                <a:ea typeface="Arial"/>
                <a:cs typeface="Arial"/>
                <a:sym typeface="Arial"/>
              </a:rPr>
              <a:t> </a:t>
            </a:r>
            <a:r>
              <a:rPr lang="en">
                <a:latin typeface="Arial"/>
                <a:ea typeface="Arial"/>
                <a:cs typeface="Arial"/>
                <a:sym typeface="Arial"/>
              </a:rPr>
              <a:t>pool reached this high level, the Bitcoin community encouraged each other to leave the pool to prevent the possibility of 51% attacks. The proportion of hashpower in the pool declined dramatically, shutting down towards the end of 2016.</a:t>
            </a:r>
            <a:endParaRPr sz="2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Criticisms of POW - Security: 51% Attack </a:t>
            </a:r>
            <a:endParaRPr/>
          </a:p>
        </p:txBody>
      </p:sp>
      <p:sp>
        <p:nvSpPr>
          <p:cNvPr id="142" name="Google Shape;142;p2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457200" lvl="0" marL="0" rtl="0" algn="l">
              <a:spcBef>
                <a:spcPts val="1200"/>
              </a:spcBef>
              <a:spcAft>
                <a:spcPts val="1200"/>
              </a:spcAft>
              <a:buNone/>
            </a:pPr>
            <a:r>
              <a:rPr lang="en">
                <a:latin typeface="Arial"/>
                <a:ea typeface="Arial"/>
                <a:cs typeface="Arial"/>
                <a:sym typeface="Arial"/>
              </a:rPr>
              <a:t>More recently, there was a great deal of concern over the concentration of hashing power geographically located in China.  Driven by very low rates on electric power, huge mining operations began rapidly opening in China and by about 2016, 75% of the world's hashing power was controlled by 5 mining pools located there.  The highly centralized Chinese government, it was feared, could use its influence over its citizens to either attempt to profit from controlling the networks, or attempt to destroy the blockchains considering the decentralized systems as a threat.  The controversy ended with the Chinese government  forcibly shutting blockchain mining operations down and making all cryptocurrencies illegal in July 2021</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Criticisms of POW - Security: 51% Attack </a:t>
            </a:r>
            <a:endParaRPr/>
          </a:p>
        </p:txBody>
      </p:sp>
      <p:sp>
        <p:nvSpPr>
          <p:cNvPr id="148" name="Google Shape;148;p2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latin typeface="Arial"/>
                <a:ea typeface="Arial"/>
                <a:cs typeface="Arial"/>
                <a:sym typeface="Arial"/>
              </a:rPr>
              <a:t>The mechanism that acts as a break to consolidation is the miners' self interest to preserve their investments in the network. This acts as powerful negative feedback.  This feedback is not always sufficient to halt mining consolidations to avoid attacks as is demonstrated by the 51% attack having been successfully executed on smaller networks.</a:t>
            </a:r>
            <a:endParaRPr>
              <a:latin typeface="Arial"/>
              <a:ea typeface="Arial"/>
              <a:cs typeface="Arial"/>
              <a:sym typeface="Arial"/>
            </a:endParaRPr>
          </a:p>
          <a:p>
            <a:pPr indent="457200" lvl="0" marL="0" rtl="0" algn="l">
              <a:spcBef>
                <a:spcPts val="1200"/>
              </a:spcBef>
              <a:spcAft>
                <a:spcPts val="1200"/>
              </a:spcAft>
              <a:buNone/>
            </a:pPr>
            <a:r>
              <a:rPr lang="en">
                <a:latin typeface="Arial"/>
                <a:ea typeface="Arial"/>
                <a:cs typeface="Arial"/>
                <a:sym typeface="Arial"/>
              </a:rPr>
              <a:t>It is really up to the  miners themselves to avoid dangerous levels of consolidation by spreading the hashing power around either by running their own node or joining smaller mining pools.</a:t>
            </a:r>
            <a:endParaRPr sz="25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Active Energy Reserve Encourages Renewables</a:t>
            </a:r>
            <a:endParaRPr/>
          </a:p>
        </p:txBody>
      </p:sp>
      <p:sp>
        <p:nvSpPr>
          <p:cNvPr id="154" name="Google Shape;154;p2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lang="en">
                <a:latin typeface="Arial"/>
                <a:ea typeface="Arial"/>
                <a:cs typeface="Arial"/>
                <a:sym typeface="Arial"/>
              </a:rPr>
              <a:t>Here is where POW mining can be useful.  Currently electric power cannot be stored (batteries are too expensive). Therefore a high intermittent (can be turned on or off easily and fairly quickly) load is called for.  Since crypto mining generates revenue, adopting this scheme makes renewable sourced power more economical, i.e. encourages adoption; a very good thing.</a:t>
            </a:r>
            <a:endParaRPr sz="2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Active Energy Reserve Encourages Renewables</a:t>
            </a:r>
            <a:endParaRPr/>
          </a:p>
        </p:txBody>
      </p:sp>
      <p:sp>
        <p:nvSpPr>
          <p:cNvPr id="160" name="Google Shape;160;p3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latin typeface="Arial"/>
                <a:ea typeface="Arial"/>
                <a:cs typeface="Arial"/>
                <a:sym typeface="Arial"/>
              </a:rPr>
              <a:t>Example of system in Sweden:</a:t>
            </a:r>
            <a:endParaRPr>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“[5]Around 15,000 cryptocurrency mining rigs are humming away at HIVE Blockchain’s (HIVE) 30 megawatt (MW) data center in Boden, Sweden. But not all the time. Sometimes, the facility powers down to help the local grid.</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The data center, drawing cheap energy from local hydropower producers, acts as one of the largest, if not the largest, active energy reserves the Swedish grid can call upon whenever there are major disturbances to the local power supply. The facility can shut down its machines almost instantaneously so that energy can quickly be diverted to public use.</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“In five seconds, we have to power down half of what we have allowed into the system,” said Johanna Thornblad, HIVE Blockchain’s Sweden country president. “And within 30 seconds, the entire power supply that is being requested has to be participating in the FCR-D system” – the Frequency Containment Reserve for Disturbances that keeps the lights on in the region.</a:t>
            </a:r>
            <a:endParaRPr sz="1100">
              <a:solidFill>
                <a:srgbClr val="000000"/>
              </a:solidFill>
              <a:latin typeface="Arial"/>
              <a:ea typeface="Arial"/>
              <a:cs typeface="Arial"/>
              <a:sym typeface="Arial"/>
            </a:endParaRPr>
          </a:p>
          <a:p>
            <a:pPr indent="0" lvl="0" marL="0" rtl="0" algn="l">
              <a:spcBef>
                <a:spcPts val="1200"/>
              </a:spcBef>
              <a:spcAft>
                <a:spcPts val="1200"/>
              </a:spcAft>
              <a:buNone/>
            </a:pPr>
            <a:r>
              <a:rPr lang="en" sz="1100">
                <a:solidFill>
                  <a:srgbClr val="000000"/>
                </a:solidFill>
                <a:latin typeface="Arial"/>
                <a:ea typeface="Arial"/>
                <a:cs typeface="Arial"/>
                <a:sym typeface="Arial"/>
              </a:rPr>
              <a:t>When managed like that, the energy demand of HIVE’s mine is an asset to the local electricity grid; the miners are a stable source of cash flow when public energy consumption is low, but can power off during peak hours.”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Heat Recovery, Case Study</a:t>
            </a:r>
            <a:endParaRPr/>
          </a:p>
        </p:txBody>
      </p:sp>
      <p:sp>
        <p:nvSpPr>
          <p:cNvPr id="166" name="Google Shape;166;p3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latin typeface="Arial"/>
                <a:ea typeface="Arial"/>
                <a:cs typeface="Arial"/>
                <a:sym typeface="Arial"/>
              </a:rPr>
              <a:t>Whenever an electric current runs through a load, it generates heat.  If you need heat, it does not matter if you run the current through a load or an electrical heater, you will get the same amount of heat.  Using this principle in the case of home heating,  the following is a case study utilizing the heat generated by the model crypto mining operation to offset the heat needed to heat the home.</a:t>
            </a:r>
            <a:endParaRPr>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0" lvl="0" marL="0" rtl="0" algn="l">
              <a:spcBef>
                <a:spcPts val="1200"/>
              </a:spcBef>
              <a:spcAft>
                <a:spcPts val="1200"/>
              </a:spcAft>
              <a:buNone/>
            </a:pPr>
            <a:r>
              <a:rPr lang="en" u="sng">
                <a:solidFill>
                  <a:schemeClr val="hlink"/>
                </a:solidFill>
                <a:latin typeface="Arial"/>
                <a:ea typeface="Arial"/>
                <a:cs typeface="Arial"/>
                <a:sym typeface="Arial"/>
                <a:hlinkClick r:id="rId3"/>
              </a:rPr>
              <a:t>Mining Example</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Contents</a:t>
            </a:r>
            <a:endParaRPr/>
          </a:p>
          <a:p>
            <a:pPr indent="0" lvl="0" marL="0" rtl="0" algn="l">
              <a:spcBef>
                <a:spcPts val="0"/>
              </a:spcBef>
              <a:spcAft>
                <a:spcPts val="0"/>
              </a:spcAft>
              <a:buNone/>
            </a:pPr>
            <a:r>
              <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Introduction</a:t>
            </a:r>
            <a:endParaRPr/>
          </a:p>
          <a:p>
            <a:pPr indent="-342900" lvl="0" marL="457200" rtl="0" algn="l">
              <a:spcBef>
                <a:spcPts val="0"/>
              </a:spcBef>
              <a:spcAft>
                <a:spcPts val="0"/>
              </a:spcAft>
              <a:buSzPts val="1800"/>
              <a:buChar char="●"/>
            </a:pPr>
            <a:r>
              <a:rPr lang="en"/>
              <a:t>What a viable </a:t>
            </a:r>
            <a:r>
              <a:rPr lang="en"/>
              <a:t>blockchain</a:t>
            </a:r>
            <a:r>
              <a:rPr lang="en"/>
              <a:t> must do and should do</a:t>
            </a:r>
            <a:endParaRPr/>
          </a:p>
          <a:p>
            <a:pPr indent="-342900" lvl="0" marL="457200" rtl="0" algn="l">
              <a:spcBef>
                <a:spcPts val="0"/>
              </a:spcBef>
              <a:spcAft>
                <a:spcPts val="0"/>
              </a:spcAft>
              <a:buSzPts val="1800"/>
              <a:buChar char="●"/>
            </a:pPr>
            <a:r>
              <a:rPr lang="en"/>
              <a:t>Comparison</a:t>
            </a:r>
            <a:r>
              <a:rPr lang="en"/>
              <a:t> of POW with POS</a:t>
            </a:r>
            <a:endParaRPr/>
          </a:p>
          <a:p>
            <a:pPr indent="-317500" lvl="1" marL="914400" rtl="0" algn="l">
              <a:spcBef>
                <a:spcPts val="0"/>
              </a:spcBef>
              <a:spcAft>
                <a:spcPts val="0"/>
              </a:spcAft>
              <a:buSzPts val="1400"/>
              <a:buChar char="○"/>
            </a:pPr>
            <a:r>
              <a:rPr lang="en"/>
              <a:t>Security</a:t>
            </a:r>
            <a:endParaRPr/>
          </a:p>
          <a:p>
            <a:pPr indent="-317500" lvl="1" marL="914400" rtl="0" algn="l">
              <a:spcBef>
                <a:spcPts val="0"/>
              </a:spcBef>
              <a:spcAft>
                <a:spcPts val="0"/>
              </a:spcAft>
              <a:buSzPts val="1400"/>
              <a:buChar char="○"/>
            </a:pPr>
            <a:r>
              <a:rPr lang="en"/>
              <a:t>Throughput</a:t>
            </a:r>
            <a:endParaRPr/>
          </a:p>
          <a:p>
            <a:pPr indent="-317500" lvl="1" marL="914400" rtl="0" algn="l">
              <a:spcBef>
                <a:spcPts val="0"/>
              </a:spcBef>
              <a:spcAft>
                <a:spcPts val="0"/>
              </a:spcAft>
              <a:buSzPts val="1400"/>
              <a:buChar char="○"/>
            </a:pPr>
            <a:r>
              <a:rPr lang="en"/>
              <a:t>Efficiency (Energy/Power)</a:t>
            </a:r>
            <a:endParaRPr/>
          </a:p>
          <a:p>
            <a:pPr indent="-317500" lvl="1" marL="914400" rtl="0" algn="l">
              <a:spcBef>
                <a:spcPts val="0"/>
              </a:spcBef>
              <a:spcAft>
                <a:spcPts val="0"/>
              </a:spcAft>
              <a:buSzPts val="1400"/>
              <a:buChar char="○"/>
            </a:pPr>
            <a:r>
              <a:rPr lang="en"/>
              <a:t>Comparison Recap</a:t>
            </a:r>
            <a:endParaRPr/>
          </a:p>
          <a:p>
            <a:pPr indent="-342900" lvl="0" marL="457200" rtl="0" algn="l">
              <a:spcBef>
                <a:spcPts val="0"/>
              </a:spcBef>
              <a:spcAft>
                <a:spcPts val="0"/>
              </a:spcAft>
              <a:buSzPts val="1800"/>
              <a:buChar char="●"/>
            </a:pPr>
            <a:r>
              <a:rPr lang="en"/>
              <a:t>Critics of POW</a:t>
            </a:r>
            <a:endParaRPr/>
          </a:p>
          <a:p>
            <a:pPr indent="-317500" lvl="1" marL="914400" rtl="0" algn="l">
              <a:lnSpc>
                <a:spcPct val="100000"/>
              </a:lnSpc>
              <a:spcBef>
                <a:spcPts val="300"/>
              </a:spcBef>
              <a:spcAft>
                <a:spcPts val="0"/>
              </a:spcAft>
              <a:buSzPts val="1400"/>
              <a:buChar char="○"/>
            </a:pPr>
            <a:r>
              <a:rPr lang="en" sz="1100">
                <a:latin typeface="Arial"/>
                <a:ea typeface="Arial"/>
                <a:cs typeface="Arial"/>
                <a:sym typeface="Arial"/>
              </a:rPr>
              <a:t>Energy Waste, Unsustainability</a:t>
            </a:r>
            <a:endParaRPr sz="1100">
              <a:latin typeface="Arial"/>
              <a:ea typeface="Arial"/>
              <a:cs typeface="Arial"/>
              <a:sym typeface="Arial"/>
            </a:endParaRPr>
          </a:p>
          <a:p>
            <a:pPr indent="-298450" lvl="1" marL="914400" rtl="0" algn="l">
              <a:lnSpc>
                <a:spcPct val="100000"/>
              </a:lnSpc>
              <a:spcBef>
                <a:spcPts val="300"/>
              </a:spcBef>
              <a:spcAft>
                <a:spcPts val="0"/>
              </a:spcAft>
              <a:buSzPts val="1100"/>
              <a:buFont typeface="Arial"/>
              <a:buChar char="○"/>
            </a:pPr>
            <a:r>
              <a:rPr lang="en" sz="1100">
                <a:latin typeface="Arial"/>
                <a:ea typeface="Arial"/>
                <a:cs typeface="Arial"/>
                <a:sym typeface="Arial"/>
              </a:rPr>
              <a:t>TX Throughput </a:t>
            </a:r>
            <a:r>
              <a:rPr lang="en" sz="1100">
                <a:latin typeface="Arial"/>
                <a:ea typeface="Arial"/>
                <a:cs typeface="Arial"/>
                <a:sym typeface="Arial"/>
              </a:rPr>
              <a:t>inadequate</a:t>
            </a:r>
            <a:endParaRPr sz="1100">
              <a:latin typeface="Arial"/>
              <a:ea typeface="Arial"/>
              <a:cs typeface="Arial"/>
              <a:sym typeface="Arial"/>
            </a:endParaRPr>
          </a:p>
          <a:p>
            <a:pPr indent="-298450" lvl="1" marL="914400" rtl="0" algn="l">
              <a:lnSpc>
                <a:spcPct val="100000"/>
              </a:lnSpc>
              <a:spcBef>
                <a:spcPts val="300"/>
              </a:spcBef>
              <a:spcAft>
                <a:spcPts val="0"/>
              </a:spcAft>
              <a:buSzPts val="1100"/>
              <a:buFont typeface="Arial"/>
              <a:buChar char="○"/>
            </a:pPr>
            <a:r>
              <a:rPr lang="en" sz="1100">
                <a:latin typeface="Arial"/>
                <a:ea typeface="Arial"/>
                <a:cs typeface="Arial"/>
                <a:sym typeface="Arial"/>
              </a:rPr>
              <a:t>Vulnerability to the 51% attack</a:t>
            </a:r>
            <a:endParaRPr sz="1100">
              <a:latin typeface="Arial"/>
              <a:ea typeface="Arial"/>
              <a:cs typeface="Arial"/>
              <a:sym typeface="Arial"/>
            </a:endParaRPr>
          </a:p>
          <a:p>
            <a:pPr indent="-342900" lvl="0" marL="457200" rtl="0" algn="l">
              <a:spcBef>
                <a:spcPts val="0"/>
              </a:spcBef>
              <a:spcAft>
                <a:spcPts val="0"/>
              </a:spcAft>
              <a:buSzPts val="1800"/>
              <a:buChar char="●"/>
            </a:pPr>
            <a:r>
              <a:rPr lang="en"/>
              <a:t>Working with POW, Energy issues</a:t>
            </a:r>
            <a:endParaRPr/>
          </a:p>
          <a:p>
            <a:pPr indent="-317500" lvl="1" marL="914400" rtl="0" algn="l">
              <a:spcBef>
                <a:spcPts val="0"/>
              </a:spcBef>
              <a:spcAft>
                <a:spcPts val="0"/>
              </a:spcAft>
              <a:buSzPts val="1400"/>
              <a:buChar char="○"/>
            </a:pPr>
            <a:r>
              <a:rPr lang="en"/>
              <a:t>Active Energy Reserves encourages renewables</a:t>
            </a:r>
            <a:endParaRPr/>
          </a:p>
          <a:p>
            <a:pPr indent="-317500" lvl="1" marL="914400" rtl="0" algn="l">
              <a:spcBef>
                <a:spcPts val="0"/>
              </a:spcBef>
              <a:spcAft>
                <a:spcPts val="0"/>
              </a:spcAft>
              <a:buSzPts val="1400"/>
              <a:buChar char="○"/>
            </a:pPr>
            <a:r>
              <a:rPr lang="en"/>
              <a:t>Heat Recovery, Case Study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72" name="Google Shape;172;p3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100">
                <a:solidFill>
                  <a:srgbClr val="000000"/>
                </a:solidFill>
                <a:latin typeface="Arial"/>
                <a:ea typeface="Arial"/>
                <a:cs typeface="Arial"/>
                <a:sym typeface="Arial"/>
              </a:rPr>
              <a:t>[1] Nic Carter, “How Much Energy Does Bitcoin Actually Consume”, Harvard Business review, May 2021</a:t>
            </a:r>
            <a:endParaRPr sz="1100">
              <a:solidFill>
                <a:srgbClr val="000000"/>
              </a:solidFill>
              <a:latin typeface="Arial"/>
              <a:ea typeface="Arial"/>
              <a:cs typeface="Arial"/>
              <a:sym typeface="Arial"/>
            </a:endParaRPr>
          </a:p>
          <a:p>
            <a:pPr indent="0" lvl="0" marL="457200" rtl="0" algn="l">
              <a:spcBef>
                <a:spcPts val="0"/>
              </a:spcBef>
              <a:spcAft>
                <a:spcPts val="0"/>
              </a:spcAft>
              <a:buNone/>
            </a:pPr>
            <a:r>
              <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[2] Brian Nibley, “What is the Bitcoin Lightning Network? How Does it Work?”, SoFi Learn; </a:t>
            </a:r>
            <a:r>
              <a:rPr lang="en" sz="1100" u="sng">
                <a:solidFill>
                  <a:srgbClr val="1155CC"/>
                </a:solidFill>
                <a:latin typeface="Arial"/>
                <a:ea typeface="Arial"/>
                <a:cs typeface="Arial"/>
                <a:sym typeface="Arial"/>
                <a:hlinkClick r:id="rId3">
                  <a:extLst>
                    <a:ext uri="{A12FA001-AC4F-418D-AE19-62706E023703}">
                      <ahyp:hlinkClr val="tx"/>
                    </a:ext>
                  </a:extLst>
                </a:hlinkClick>
              </a:rPr>
              <a:t>https://www.sofi.com/learn/content/lightning-network/</a:t>
            </a:r>
            <a:r>
              <a:rPr lang="en" sz="1100">
                <a:solidFill>
                  <a:srgbClr val="000000"/>
                </a:solidFill>
                <a:latin typeface="Arial"/>
                <a:ea typeface="Arial"/>
                <a:cs typeface="Arial"/>
                <a:sym typeface="Arial"/>
              </a:rPr>
              <a:t>, July 2021</a:t>
            </a:r>
            <a:endParaRPr sz="1100">
              <a:solidFill>
                <a:srgbClr val="000000"/>
              </a:solidFill>
              <a:latin typeface="Arial"/>
              <a:ea typeface="Arial"/>
              <a:cs typeface="Arial"/>
              <a:sym typeface="Arial"/>
            </a:endParaRPr>
          </a:p>
          <a:p>
            <a:pPr indent="0" lvl="0" marL="457200" rtl="0" algn="l">
              <a:spcBef>
                <a:spcPts val="0"/>
              </a:spcBef>
              <a:spcAft>
                <a:spcPts val="0"/>
              </a:spcAft>
              <a:buNone/>
            </a:pPr>
            <a:r>
              <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[3] BitPay; </a:t>
            </a:r>
            <a:r>
              <a:rPr lang="en" sz="1100" u="sng">
                <a:solidFill>
                  <a:srgbClr val="1155CC"/>
                </a:solidFill>
                <a:latin typeface="Arial"/>
                <a:ea typeface="Arial"/>
                <a:cs typeface="Arial"/>
                <a:sym typeface="Arial"/>
                <a:hlinkClick r:id="rId4">
                  <a:extLst>
                    <a:ext uri="{A12FA001-AC4F-418D-AE19-62706E023703}">
                      <ahyp:hlinkClr val="tx"/>
                    </a:ext>
                  </a:extLst>
                </a:hlinkClick>
              </a:rPr>
              <a:t>https://bitpay.com/blog/bitpay-supports-lightning-network-payments/</a:t>
            </a:r>
            <a:endParaRPr sz="1100">
              <a:solidFill>
                <a:srgbClr val="000000"/>
              </a:solidFill>
              <a:latin typeface="Arial"/>
              <a:ea typeface="Arial"/>
              <a:cs typeface="Arial"/>
              <a:sym typeface="Arial"/>
            </a:endParaRPr>
          </a:p>
          <a:p>
            <a:pPr indent="0" lvl="0" marL="457200" rtl="0" algn="l">
              <a:spcBef>
                <a:spcPts val="0"/>
              </a:spcBef>
              <a:spcAft>
                <a:spcPts val="0"/>
              </a:spcAft>
              <a:buNone/>
            </a:pPr>
            <a:r>
              <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[4] Stefania Stimolo, “The Rush for the Hashpower”, Nova Mining; </a:t>
            </a:r>
            <a:r>
              <a:rPr lang="en" sz="1100" u="sng">
                <a:solidFill>
                  <a:srgbClr val="1155CC"/>
                </a:solidFill>
                <a:latin typeface="Arial"/>
                <a:ea typeface="Arial"/>
                <a:cs typeface="Arial"/>
                <a:sym typeface="Arial"/>
                <a:hlinkClick r:id="rId5">
                  <a:extLst>
                    <a:ext uri="{A12FA001-AC4F-418D-AE19-62706E023703}">
                      <ahyp:hlinkClr val="tx"/>
                    </a:ext>
                  </a:extLst>
                </a:hlinkClick>
              </a:rPr>
              <a:t>https://medium.com/novamining/the-rush-for-the-hashpower-408f642cac6a</a:t>
            </a:r>
            <a:r>
              <a:rPr lang="en" sz="1100">
                <a:solidFill>
                  <a:srgbClr val="000000"/>
                </a:solidFill>
                <a:latin typeface="Arial"/>
                <a:ea typeface="Arial"/>
                <a:cs typeface="Arial"/>
                <a:sym typeface="Arial"/>
              </a:rPr>
              <a:t>, Jan 2018</a:t>
            </a:r>
            <a:endParaRPr sz="1100">
              <a:solidFill>
                <a:srgbClr val="000000"/>
              </a:solidFill>
              <a:latin typeface="Arial"/>
              <a:ea typeface="Arial"/>
              <a:cs typeface="Arial"/>
              <a:sym typeface="Arial"/>
            </a:endParaRPr>
          </a:p>
          <a:p>
            <a:pPr indent="0" lvl="0" marL="457200" rtl="0" algn="l">
              <a:spcBef>
                <a:spcPts val="0"/>
              </a:spcBef>
              <a:spcAft>
                <a:spcPts val="0"/>
              </a:spcAft>
              <a:buNone/>
            </a:pPr>
            <a:r>
              <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[5]E. Gkristi, S. Handagama, “Can Crypto Miners Make the World Greener?”, CoinDesk, </a:t>
            </a:r>
            <a:r>
              <a:rPr lang="en" sz="1100" u="sng">
                <a:solidFill>
                  <a:srgbClr val="1155CC"/>
                </a:solidFill>
                <a:latin typeface="Arial"/>
                <a:ea typeface="Arial"/>
                <a:cs typeface="Arial"/>
                <a:sym typeface="Arial"/>
                <a:hlinkClick r:id="rId6">
                  <a:extLst>
                    <a:ext uri="{A12FA001-AC4F-418D-AE19-62706E023703}">
                      <ahyp:hlinkClr val="tx"/>
                    </a:ext>
                  </a:extLst>
                </a:hlinkClick>
              </a:rPr>
              <a:t>https://www.coindesk.com/layer2/miningweek/2022/03/26/can-crypto-miners-make-the-world-greener/</a:t>
            </a:r>
            <a:r>
              <a:rPr lang="en" sz="1100">
                <a:solidFill>
                  <a:srgbClr val="000000"/>
                </a:solidFill>
                <a:latin typeface="Arial"/>
                <a:ea typeface="Arial"/>
                <a:cs typeface="Arial"/>
                <a:sym typeface="Arial"/>
              </a:rPr>
              <a:t>, March 2022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b="1" lang="en"/>
              <a:t>Blockchain </a:t>
            </a:r>
            <a:r>
              <a:rPr b="1" lang="en"/>
              <a:t>Consensus protocols</a:t>
            </a:r>
            <a:endParaRPr b="1"/>
          </a:p>
          <a:p>
            <a:pPr indent="0" lvl="0" marL="0" rtl="0" algn="l">
              <a:spcBef>
                <a:spcPts val="1200"/>
              </a:spcBef>
              <a:spcAft>
                <a:spcPts val="0"/>
              </a:spcAft>
              <a:buNone/>
            </a:pPr>
            <a:r>
              <a:rPr lang="en"/>
              <a:t>POW, Proof of Work</a:t>
            </a:r>
            <a:endParaRPr/>
          </a:p>
          <a:p>
            <a:pPr indent="0" lvl="0" marL="0" rtl="0" algn="l">
              <a:spcBef>
                <a:spcPts val="1200"/>
              </a:spcBef>
              <a:spcAft>
                <a:spcPts val="0"/>
              </a:spcAft>
              <a:buNone/>
            </a:pPr>
            <a:r>
              <a:rPr lang="en"/>
              <a:t>	Lottery system.  Participants race, performing a calculation to find a hash that has proscribed property.  Longest chain gets built upon.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POS, Proof of Stake</a:t>
            </a:r>
            <a:endParaRPr/>
          </a:p>
          <a:p>
            <a:pPr indent="0" lvl="0" marL="0" rtl="0" algn="l">
              <a:spcBef>
                <a:spcPts val="1200"/>
              </a:spcBef>
              <a:spcAft>
                <a:spcPts val="1200"/>
              </a:spcAft>
              <a:buNone/>
            </a:pPr>
            <a:r>
              <a:rPr lang="en"/>
              <a:t>	</a:t>
            </a:r>
            <a:r>
              <a:rPr lang="en"/>
              <a:t>Lottery</a:t>
            </a:r>
            <a:r>
              <a:rPr lang="en"/>
              <a:t> system. Participant (</a:t>
            </a:r>
            <a:r>
              <a:rPr lang="en"/>
              <a:t>Stakeholder</a:t>
            </a:r>
            <a:r>
              <a:rPr lang="en"/>
              <a:t>) selected at random to build next block.  Proposed block is validated by some set of randomly selected </a:t>
            </a:r>
            <a:r>
              <a:rPr lang="en"/>
              <a:t>stakeholders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blockchaiN</a:t>
            </a:r>
            <a:endParaRPr/>
          </a:p>
          <a:p>
            <a:pPr indent="0" lvl="0" marL="0" rtl="0" algn="l">
              <a:spcBef>
                <a:spcPts val="0"/>
              </a:spcBef>
              <a:spcAft>
                <a:spcPts val="0"/>
              </a:spcAft>
              <a:buNone/>
            </a:pPr>
            <a:r>
              <a:rPr lang="en"/>
              <a:t>	</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a:t>MUST</a:t>
            </a:r>
            <a:endParaRPr b="1" i="1"/>
          </a:p>
          <a:p>
            <a:pPr indent="457200" lvl="0" marL="0" rtl="0" algn="l">
              <a:spcBef>
                <a:spcPts val="1200"/>
              </a:spcBef>
              <a:spcAft>
                <a:spcPts val="0"/>
              </a:spcAft>
              <a:buNone/>
            </a:pPr>
            <a:r>
              <a:rPr lang="en"/>
              <a:t>-Achieve eventual consensus</a:t>
            </a:r>
            <a:endParaRPr/>
          </a:p>
          <a:p>
            <a:pPr indent="457200" lvl="0" marL="0" rtl="0" algn="l">
              <a:spcBef>
                <a:spcPts val="1200"/>
              </a:spcBef>
              <a:spcAft>
                <a:spcPts val="0"/>
              </a:spcAft>
              <a:buNone/>
            </a:pPr>
            <a:r>
              <a:rPr lang="en"/>
              <a:t>-Be secure</a:t>
            </a:r>
            <a:endParaRPr/>
          </a:p>
          <a:p>
            <a:pPr indent="457200" lvl="0" marL="0" rtl="0" algn="l">
              <a:spcBef>
                <a:spcPts val="1200"/>
              </a:spcBef>
              <a:spcAft>
                <a:spcPts val="0"/>
              </a:spcAft>
              <a:buNone/>
            </a:pPr>
            <a:r>
              <a:rPr lang="en"/>
              <a:t>-Scale</a:t>
            </a:r>
            <a:endParaRPr/>
          </a:p>
          <a:p>
            <a:pPr indent="0" lvl="0" marL="0" rtl="0" algn="l">
              <a:spcBef>
                <a:spcPts val="1200"/>
              </a:spcBef>
              <a:spcAft>
                <a:spcPts val="0"/>
              </a:spcAft>
              <a:buNone/>
            </a:pPr>
            <a:r>
              <a:rPr b="1" lang="en"/>
              <a:t>SHOULD</a:t>
            </a:r>
            <a:endParaRPr b="1"/>
          </a:p>
          <a:p>
            <a:pPr indent="457200" lvl="0" marL="0" rtl="0" algn="l">
              <a:spcBef>
                <a:spcPts val="1200"/>
              </a:spcBef>
              <a:spcAft>
                <a:spcPts val="0"/>
              </a:spcAft>
              <a:buNone/>
            </a:pPr>
            <a:r>
              <a:rPr lang="en"/>
              <a:t>-Be Efficient (not too expensive)</a:t>
            </a:r>
            <a:endParaRPr/>
          </a:p>
          <a:p>
            <a:pPr indent="457200" lvl="0" marL="0" rtl="0" algn="l">
              <a:spcBef>
                <a:spcPts val="1200"/>
              </a:spcBef>
              <a:spcAft>
                <a:spcPts val="1200"/>
              </a:spcAft>
              <a:buNone/>
            </a:pPr>
            <a:r>
              <a:rPr lang="en"/>
              <a:t>-Achieve a high transaction throughput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POW vs. POS</a:t>
            </a:r>
            <a:endParaRPr/>
          </a:p>
        </p:txBody>
      </p:sp>
      <p:sp>
        <p:nvSpPr>
          <p:cNvPr id="81" name="Google Shape;81;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5000"/>
              <a:t>* Has a track record since 2008</a:t>
            </a:r>
            <a:endParaRPr sz="5000"/>
          </a:p>
          <a:p>
            <a:pPr indent="0" lvl="0" marL="0" rtl="0" algn="l">
              <a:spcBef>
                <a:spcPts val="1200"/>
              </a:spcBef>
              <a:spcAft>
                <a:spcPts val="0"/>
              </a:spcAft>
              <a:buNone/>
            </a:pPr>
            <a:r>
              <a:rPr lang="en" sz="5000"/>
              <a:t>? Untested (Except for Cardano)</a:t>
            </a:r>
            <a:endParaRPr sz="50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82" name="Google Shape;82;p17"/>
          <p:cNvGraphicFramePr/>
          <p:nvPr/>
        </p:nvGraphicFramePr>
        <p:xfrm>
          <a:off x="952500" y="2190750"/>
          <a:ext cx="3000000" cy="3000000"/>
        </p:xfrm>
        <a:graphic>
          <a:graphicData uri="http://schemas.openxmlformats.org/drawingml/2006/table">
            <a:tbl>
              <a:tblPr>
                <a:noFill/>
                <a:tableStyleId>{7CEB57C4-025B-459E-BAE9-7E6163132A0E}</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Consensus</a:t>
                      </a:r>
                      <a:endParaRPr/>
                    </a:p>
                  </a:txBody>
                  <a:tcPr marT="91425" marB="91425" marR="91425" marL="91425"/>
                </a:tc>
                <a:tc>
                  <a:txBody>
                    <a:bodyPr/>
                    <a:lstStyle/>
                    <a:p>
                      <a:pPr indent="0" lvl="0" marL="0" rtl="0" algn="l">
                        <a:spcBef>
                          <a:spcPts val="0"/>
                        </a:spcBef>
                        <a:spcAft>
                          <a:spcPts val="0"/>
                        </a:spcAft>
                        <a:buNone/>
                      </a:pPr>
                      <a:r>
                        <a:rPr lang="en"/>
                        <a:t>Secure</a:t>
                      </a:r>
                      <a:endParaRPr/>
                    </a:p>
                  </a:txBody>
                  <a:tcPr marT="91425" marB="91425" marR="91425" marL="91425"/>
                </a:tc>
                <a:tc>
                  <a:txBody>
                    <a:bodyPr/>
                    <a:lstStyle/>
                    <a:p>
                      <a:pPr indent="0" lvl="0" marL="0" rtl="0" algn="l">
                        <a:spcBef>
                          <a:spcPts val="0"/>
                        </a:spcBef>
                        <a:spcAft>
                          <a:spcPts val="0"/>
                        </a:spcAft>
                        <a:buNone/>
                      </a:pPr>
                      <a:r>
                        <a:rPr lang="en"/>
                        <a:t>Scales</a:t>
                      </a:r>
                      <a:endParaRPr/>
                    </a:p>
                  </a:txBody>
                  <a:tcPr marT="91425" marB="91425" marR="91425" marL="91425"/>
                </a:tc>
                <a:tc>
                  <a:txBody>
                    <a:bodyPr/>
                    <a:lstStyle/>
                    <a:p>
                      <a:pPr indent="0" lvl="0" marL="0" rtl="0" algn="l">
                        <a:spcBef>
                          <a:spcPts val="0"/>
                        </a:spcBef>
                        <a:spcAft>
                          <a:spcPts val="0"/>
                        </a:spcAft>
                        <a:buNone/>
                      </a:pPr>
                      <a:r>
                        <a:rPr lang="en"/>
                        <a:t>Efficient</a:t>
                      </a:r>
                      <a:endParaRPr/>
                    </a:p>
                  </a:txBody>
                  <a:tcPr marT="91425" marB="91425" marR="91425" marL="91425"/>
                </a:tc>
                <a:tc>
                  <a:txBody>
                    <a:bodyPr/>
                    <a:lstStyle/>
                    <a:p>
                      <a:pPr indent="0" lvl="0" marL="0" rtl="0" algn="l">
                        <a:spcBef>
                          <a:spcPts val="0"/>
                        </a:spcBef>
                        <a:spcAft>
                          <a:spcPts val="0"/>
                        </a:spcAft>
                        <a:buNone/>
                      </a:pPr>
                      <a:r>
                        <a:rPr lang="en"/>
                        <a:t>Throughput</a:t>
                      </a:r>
                      <a:endParaRPr/>
                    </a:p>
                  </a:txBody>
                  <a:tcPr marT="91425" marB="91425" marR="91425" marL="91425"/>
                </a:tc>
              </a:tr>
              <a:tr h="381000">
                <a:tc>
                  <a:txBody>
                    <a:bodyPr/>
                    <a:lstStyle/>
                    <a:p>
                      <a:pPr indent="0" lvl="0" marL="0" rtl="0" algn="l">
                        <a:spcBef>
                          <a:spcPts val="0"/>
                        </a:spcBef>
                        <a:spcAft>
                          <a:spcPts val="0"/>
                        </a:spcAft>
                        <a:buNone/>
                      </a:pPr>
                      <a:r>
                        <a:rPr lang="en"/>
                        <a:t>POW</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POS</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a:t>
            </a:r>
            <a:endParaRPr/>
          </a:p>
        </p:txBody>
      </p:sp>
      <p:sp>
        <p:nvSpPr>
          <p:cNvPr id="88" name="Google Shape;88;p18"/>
          <p:cNvSpPr txBox="1"/>
          <p:nvPr>
            <p:ph idx="1" type="body"/>
          </p:nvPr>
        </p:nvSpPr>
        <p:spPr>
          <a:xfrm>
            <a:off x="311700" y="123642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POW - computationally secure with a long (in blockchain time) track record.</a:t>
            </a:r>
            <a:endParaRPr/>
          </a:p>
          <a:p>
            <a:pPr indent="0" lvl="0" marL="0" rtl="0" algn="l">
              <a:spcBef>
                <a:spcPts val="1200"/>
              </a:spcBef>
              <a:spcAft>
                <a:spcPts val="0"/>
              </a:spcAft>
              <a:buNone/>
            </a:pPr>
            <a:r>
              <a:rPr lang="en"/>
              <a:t>POW - computationally secure with a short track record (See Cardano)</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3"/>
              </a:rPr>
              <a:t>Crypto Market Caps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Throughput </a:t>
            </a:r>
            <a:endParaRPr/>
          </a:p>
        </p:txBody>
      </p:sp>
      <p:sp>
        <p:nvSpPr>
          <p:cNvPr id="94" name="Google Shape;94;p1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POW has a generally poor transaction throughput.  If we look at Crypto Market Caps table for example, we can see the worst performer is BTC, at 7 TX/s. This is built into the protocol as the number of blocks, and bytes per block are time and size limited.</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POS was primarily designed to fix the issue with POW throughput and eliminate the duplication of effort that makes POW a resource hog.</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Ethereum 2.0 Hard Fork, transaction throughput predicts to exceed </a:t>
            </a:r>
            <a:r>
              <a:rPr lang="en" sz="1100">
                <a:solidFill>
                  <a:srgbClr val="000000"/>
                </a:solidFill>
                <a:latin typeface="Arial"/>
                <a:ea typeface="Arial"/>
                <a:cs typeface="Arial"/>
                <a:sym typeface="Arial"/>
              </a:rPr>
              <a:t>Avalanche</a:t>
            </a:r>
            <a:r>
              <a:rPr lang="en" sz="1100">
                <a:solidFill>
                  <a:srgbClr val="000000"/>
                </a:solidFill>
                <a:latin typeface="Arial"/>
                <a:ea typeface="Arial"/>
                <a:cs typeface="Arial"/>
                <a:sym typeface="Arial"/>
              </a:rPr>
              <a:t> (AVAX)</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rPr lang="en" sz="1100" u="sng">
                <a:solidFill>
                  <a:schemeClr val="hlink"/>
                </a:solidFill>
                <a:latin typeface="Arial"/>
                <a:ea typeface="Arial"/>
                <a:cs typeface="Arial"/>
                <a:sym typeface="Arial"/>
                <a:hlinkClick r:id="rId3"/>
              </a:rPr>
              <a:t>Crypto Market Caps</a:t>
            </a:r>
            <a:endParaRPr sz="11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Efficiency</a:t>
            </a:r>
            <a:endParaRPr/>
          </a:p>
        </p:txBody>
      </p:sp>
      <p:sp>
        <p:nvSpPr>
          <p:cNvPr id="100" name="Google Shape;100;p20"/>
          <p:cNvSpPr txBox="1"/>
          <p:nvPr>
            <p:ph idx="1" type="body"/>
          </p:nvPr>
        </p:nvSpPr>
        <p:spPr>
          <a:xfrm>
            <a:off x="373700" y="1290675"/>
            <a:ext cx="8520600" cy="334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POW - </a:t>
            </a:r>
            <a:r>
              <a:rPr lang="en">
                <a:solidFill>
                  <a:schemeClr val="accent1"/>
                </a:solidFill>
              </a:rPr>
              <a:t>Embarrassingly poor due to built in competition.  [1]It is estimated that over 1/2 % of the worlds electric power generation goes to this.</a:t>
            </a:r>
            <a:endParaRPr>
              <a:solidFill>
                <a:schemeClr val="accent1"/>
              </a:solidFill>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POS - </a:t>
            </a:r>
            <a:r>
              <a:rPr lang="en" sz="1100">
                <a:solidFill>
                  <a:srgbClr val="000000"/>
                </a:solidFill>
                <a:latin typeface="Arial"/>
                <a:ea typeface="Arial"/>
                <a:cs typeface="Arial"/>
                <a:sym typeface="Arial"/>
              </a:rPr>
              <a:t> </a:t>
            </a:r>
            <a:r>
              <a:rPr lang="en">
                <a:solidFill>
                  <a:srgbClr val="000000"/>
                </a:solidFill>
              </a:rPr>
              <a:t>Does away with the duplication of effort that is at the heart of POW.  By eliminating the competition component to arrive at consensus, virtually all of the computational power can be eliminated from your mining network.</a:t>
            </a:r>
            <a:r>
              <a:rPr lang="en"/>
              <a:t>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Recap</a:t>
            </a:r>
            <a:endParaRPr/>
          </a:p>
        </p:txBody>
      </p:sp>
      <p:sp>
        <p:nvSpPr>
          <p:cNvPr id="106" name="Google Shape;106;p2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sz="1300">
                <a:solidFill>
                  <a:srgbClr val="000000"/>
                </a:solidFill>
                <a:latin typeface="Arial"/>
                <a:ea typeface="Arial"/>
                <a:cs typeface="Arial"/>
                <a:sym typeface="Arial"/>
              </a:rPr>
              <a:t>In every category, POS looks to be the better choice of consensus protocol with the possible exception of security.  POS does have some track record in this respect, and indications are good that the protocol is indeed secure.  However, as with adopting anything new, some risk is taken.  It may be that in the future, POS or some other even better consensus protocol becomes the standard, but the current situation does not indicate that POW is going away.  While ETH plans to switch from POW to a version of POS, this is somewhat of a great experiment.  This has not been done before, and it is still possible that the change will be aborted because something that as of now is unforeseen.</a:t>
            </a:r>
            <a:endParaRPr sz="1300">
              <a:solidFill>
                <a:srgbClr val="000000"/>
              </a:solidFill>
              <a:latin typeface="Arial"/>
              <a:ea typeface="Arial"/>
              <a:cs typeface="Arial"/>
              <a:sym typeface="Arial"/>
            </a:endParaRPr>
          </a:p>
          <a:p>
            <a:pPr indent="0" lvl="0" marL="0" rtl="0" algn="l">
              <a:spcBef>
                <a:spcPts val="0"/>
              </a:spcBef>
              <a:spcAft>
                <a:spcPts val="0"/>
              </a:spcAft>
              <a:buNone/>
            </a:pPr>
            <a:r>
              <a:t/>
            </a:r>
            <a:endParaRPr sz="1300">
              <a:solidFill>
                <a:srgbClr val="000000"/>
              </a:solidFill>
              <a:latin typeface="Arial"/>
              <a:ea typeface="Arial"/>
              <a:cs typeface="Arial"/>
              <a:sym typeface="Arial"/>
            </a:endParaRPr>
          </a:p>
          <a:p>
            <a:pPr indent="0" lvl="0" marL="0" rtl="0" algn="l">
              <a:spcBef>
                <a:spcPts val="0"/>
              </a:spcBef>
              <a:spcAft>
                <a:spcPts val="0"/>
              </a:spcAft>
              <a:buNone/>
            </a:pPr>
            <a:r>
              <a:rPr lang="en" sz="1300">
                <a:solidFill>
                  <a:srgbClr val="000000"/>
                </a:solidFill>
                <a:latin typeface="Arial"/>
                <a:ea typeface="Arial"/>
                <a:cs typeface="Arial"/>
                <a:sym typeface="Arial"/>
              </a:rPr>
              <a:t>	What's more, referring to Table 2, we can see that the market cap of BTC is greater than that of the next 10 largest cryptocurrencies put together.  Since BTC has no plans to switch to another protocol, we can extrapolate that POW will be around for the foreseeable future.</a:t>
            </a:r>
            <a:endParaRPr sz="1300">
              <a:solidFill>
                <a:srgbClr val="000000"/>
              </a:solidFill>
              <a:latin typeface="Arial"/>
              <a:ea typeface="Arial"/>
              <a:cs typeface="Arial"/>
              <a:sym typeface="Arial"/>
            </a:endParaRPr>
          </a:p>
          <a:p>
            <a:pPr indent="0" lvl="0" marL="0" rtl="0" algn="l">
              <a:spcBef>
                <a:spcPts val="0"/>
              </a:spcBef>
              <a:spcAft>
                <a:spcPts val="0"/>
              </a:spcAft>
              <a:buNone/>
            </a:pPr>
            <a:r>
              <a:t/>
            </a:r>
            <a:endParaRPr sz="1300">
              <a:solidFill>
                <a:srgbClr val="000000"/>
              </a:solidFill>
              <a:latin typeface="Arial"/>
              <a:ea typeface="Arial"/>
              <a:cs typeface="Arial"/>
              <a:sym typeface="Arial"/>
            </a:endParaRPr>
          </a:p>
          <a:p>
            <a:pPr indent="0" lvl="0" marL="0" rtl="0" algn="l">
              <a:spcBef>
                <a:spcPts val="0"/>
              </a:spcBef>
              <a:spcAft>
                <a:spcPts val="0"/>
              </a:spcAft>
              <a:buNone/>
            </a:pPr>
            <a:r>
              <a:rPr lang="en" sz="1300" u="sng">
                <a:solidFill>
                  <a:schemeClr val="hlink"/>
                </a:solidFill>
                <a:latin typeface="Arial"/>
                <a:ea typeface="Arial"/>
                <a:cs typeface="Arial"/>
                <a:sym typeface="Arial"/>
                <a:hlinkClick r:id="rId3"/>
              </a:rPr>
              <a:t>Crypto Market Caps</a:t>
            </a:r>
            <a:endParaRPr sz="13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