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sldIdLst>
    <p:sldId id="256" r:id="rId2"/>
    <p:sldId id="261" r:id="rId3"/>
    <p:sldId id="272" r:id="rId4"/>
    <p:sldId id="260" r:id="rId5"/>
    <p:sldId id="270" r:id="rId6"/>
    <p:sldId id="268" r:id="rId7"/>
    <p:sldId id="267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30FE4-960E-47AC-90A3-0CBC237AA90C}" type="doc">
      <dgm:prSet loTypeId="urn:microsoft.com/office/officeart/2005/8/layout/hProcess9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C51D65-8202-45EE-92E8-DD0D93D89134}">
      <dgm:prSet/>
      <dgm:spPr/>
      <dgm:t>
        <a:bodyPr/>
        <a:lstStyle/>
        <a:p>
          <a:r>
            <a:rPr lang="en-US"/>
            <a:t>Attestation</a:t>
          </a:r>
        </a:p>
      </dgm:t>
    </dgm:pt>
    <dgm:pt modelId="{70425543-9CBB-4C2C-92E7-F7440414DBE2}" type="parTrans" cxnId="{B67710BC-B70B-4545-9A03-23E1D8F2BB15}">
      <dgm:prSet/>
      <dgm:spPr/>
      <dgm:t>
        <a:bodyPr/>
        <a:lstStyle/>
        <a:p>
          <a:endParaRPr lang="en-US"/>
        </a:p>
      </dgm:t>
    </dgm:pt>
    <dgm:pt modelId="{7A82F92C-84A2-4F0D-BB52-5BC519A203D0}" type="sibTrans" cxnId="{B67710BC-B70B-4545-9A03-23E1D8F2BB15}">
      <dgm:prSet/>
      <dgm:spPr/>
      <dgm:t>
        <a:bodyPr/>
        <a:lstStyle/>
        <a:p>
          <a:endParaRPr lang="en-US"/>
        </a:p>
      </dgm:t>
    </dgm:pt>
    <dgm:pt modelId="{3A5465C2-927B-4249-AD69-30DF2FE95856}">
      <dgm:prSet/>
      <dgm:spPr/>
      <dgm:t>
        <a:bodyPr/>
        <a:lstStyle/>
        <a:p>
          <a:r>
            <a:rPr lang="en-US" dirty="0"/>
            <a:t>Crosslinks</a:t>
          </a:r>
        </a:p>
      </dgm:t>
    </dgm:pt>
    <dgm:pt modelId="{0DA9E715-388C-48F9-AC1C-8D298528A217}" type="parTrans" cxnId="{EB66025E-C6AA-40F0-BFFB-8C02B524E688}">
      <dgm:prSet/>
      <dgm:spPr/>
      <dgm:t>
        <a:bodyPr/>
        <a:lstStyle/>
        <a:p>
          <a:endParaRPr lang="en-US"/>
        </a:p>
      </dgm:t>
    </dgm:pt>
    <dgm:pt modelId="{46ED532E-8BEC-492F-A757-4297DD74D0EA}" type="sibTrans" cxnId="{EB66025E-C6AA-40F0-BFFB-8C02B524E688}">
      <dgm:prSet/>
      <dgm:spPr/>
      <dgm:t>
        <a:bodyPr/>
        <a:lstStyle/>
        <a:p>
          <a:endParaRPr lang="en-US"/>
        </a:p>
      </dgm:t>
    </dgm:pt>
    <dgm:pt modelId="{7CB55EE8-1AF3-4198-BC02-A1B618169613}">
      <dgm:prSet/>
      <dgm:spPr/>
      <dgm:t>
        <a:bodyPr/>
        <a:lstStyle/>
        <a:p>
          <a:r>
            <a:rPr lang="en-US" dirty="0"/>
            <a:t>Finality</a:t>
          </a:r>
        </a:p>
      </dgm:t>
    </dgm:pt>
    <dgm:pt modelId="{0D176AB5-2ACB-460C-BAEE-C3B1A160ED20}" type="parTrans" cxnId="{490094FB-8FED-4B3C-86CD-438A82CC3F0E}">
      <dgm:prSet/>
      <dgm:spPr/>
      <dgm:t>
        <a:bodyPr/>
        <a:lstStyle/>
        <a:p>
          <a:endParaRPr lang="en-US"/>
        </a:p>
      </dgm:t>
    </dgm:pt>
    <dgm:pt modelId="{0EEDBF80-25F7-4DA1-BC79-8978A9F6CE84}" type="sibTrans" cxnId="{490094FB-8FED-4B3C-86CD-438A82CC3F0E}">
      <dgm:prSet/>
      <dgm:spPr/>
      <dgm:t>
        <a:bodyPr/>
        <a:lstStyle/>
        <a:p>
          <a:endParaRPr lang="en-US"/>
        </a:p>
      </dgm:t>
    </dgm:pt>
    <dgm:pt modelId="{DC21C97A-562A-C243-9B02-19482889C8F9}" type="pres">
      <dgm:prSet presAssocID="{E9D30FE4-960E-47AC-90A3-0CBC237AA90C}" presName="CompostProcess" presStyleCnt="0">
        <dgm:presLayoutVars>
          <dgm:dir/>
          <dgm:resizeHandles val="exact"/>
        </dgm:presLayoutVars>
      </dgm:prSet>
      <dgm:spPr/>
    </dgm:pt>
    <dgm:pt modelId="{5AAFF358-E6D8-7F4E-A538-6A3840EE3DA4}" type="pres">
      <dgm:prSet presAssocID="{E9D30FE4-960E-47AC-90A3-0CBC237AA90C}" presName="arrow" presStyleLbl="bgShp" presStyleIdx="0" presStyleCnt="1"/>
      <dgm:spPr/>
    </dgm:pt>
    <dgm:pt modelId="{41B0473B-C88A-6C42-9CEB-B384F54AB5DA}" type="pres">
      <dgm:prSet presAssocID="{E9D30FE4-960E-47AC-90A3-0CBC237AA90C}" presName="linearProcess" presStyleCnt="0"/>
      <dgm:spPr/>
    </dgm:pt>
    <dgm:pt modelId="{74B1AB01-F3BF-6840-832C-AC738702416B}" type="pres">
      <dgm:prSet presAssocID="{ABC51D65-8202-45EE-92E8-DD0D93D89134}" presName="textNode" presStyleLbl="node1" presStyleIdx="0" presStyleCnt="3">
        <dgm:presLayoutVars>
          <dgm:bulletEnabled val="1"/>
        </dgm:presLayoutVars>
      </dgm:prSet>
      <dgm:spPr/>
    </dgm:pt>
    <dgm:pt modelId="{4AEC418D-7EB2-DD47-A363-9733C6B23774}" type="pres">
      <dgm:prSet presAssocID="{7A82F92C-84A2-4F0D-BB52-5BC519A203D0}" presName="sibTrans" presStyleCnt="0"/>
      <dgm:spPr/>
    </dgm:pt>
    <dgm:pt modelId="{A4590704-9790-4B40-A703-32CC99800D43}" type="pres">
      <dgm:prSet presAssocID="{3A5465C2-927B-4249-AD69-30DF2FE95856}" presName="textNode" presStyleLbl="node1" presStyleIdx="1" presStyleCnt="3">
        <dgm:presLayoutVars>
          <dgm:bulletEnabled val="1"/>
        </dgm:presLayoutVars>
      </dgm:prSet>
      <dgm:spPr/>
    </dgm:pt>
    <dgm:pt modelId="{03B3D037-A2FF-2541-BCE1-64B893B4FD74}" type="pres">
      <dgm:prSet presAssocID="{46ED532E-8BEC-492F-A757-4297DD74D0EA}" presName="sibTrans" presStyleCnt="0"/>
      <dgm:spPr/>
    </dgm:pt>
    <dgm:pt modelId="{819A62FE-95FE-4647-859E-16A85AAC666E}" type="pres">
      <dgm:prSet presAssocID="{7CB55EE8-1AF3-4198-BC02-A1B61816961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2C9F035-A9FF-334E-A2A5-5E177A4469F6}" type="presOf" srcId="{7CB55EE8-1AF3-4198-BC02-A1B618169613}" destId="{819A62FE-95FE-4647-859E-16A85AAC666E}" srcOrd="0" destOrd="0" presId="urn:microsoft.com/office/officeart/2005/8/layout/hProcess9"/>
    <dgm:cxn modelId="{A3AC3850-49EA-C249-98EF-A12482F395BA}" type="presOf" srcId="{ABC51D65-8202-45EE-92E8-DD0D93D89134}" destId="{74B1AB01-F3BF-6840-832C-AC738702416B}" srcOrd="0" destOrd="0" presId="urn:microsoft.com/office/officeart/2005/8/layout/hProcess9"/>
    <dgm:cxn modelId="{EB66025E-C6AA-40F0-BFFB-8C02B524E688}" srcId="{E9D30FE4-960E-47AC-90A3-0CBC237AA90C}" destId="{3A5465C2-927B-4249-AD69-30DF2FE95856}" srcOrd="1" destOrd="0" parTransId="{0DA9E715-388C-48F9-AC1C-8D298528A217}" sibTransId="{46ED532E-8BEC-492F-A757-4297DD74D0EA}"/>
    <dgm:cxn modelId="{570B2F80-01D7-D142-A51F-832F014E22A2}" type="presOf" srcId="{3A5465C2-927B-4249-AD69-30DF2FE95856}" destId="{A4590704-9790-4B40-A703-32CC99800D43}" srcOrd="0" destOrd="0" presId="urn:microsoft.com/office/officeart/2005/8/layout/hProcess9"/>
    <dgm:cxn modelId="{B67710BC-B70B-4545-9A03-23E1D8F2BB15}" srcId="{E9D30FE4-960E-47AC-90A3-0CBC237AA90C}" destId="{ABC51D65-8202-45EE-92E8-DD0D93D89134}" srcOrd="0" destOrd="0" parTransId="{70425543-9CBB-4C2C-92E7-F7440414DBE2}" sibTransId="{7A82F92C-84A2-4F0D-BB52-5BC519A203D0}"/>
    <dgm:cxn modelId="{6C511CE5-8365-0F4E-85FA-EFECE540981C}" type="presOf" srcId="{E9D30FE4-960E-47AC-90A3-0CBC237AA90C}" destId="{DC21C97A-562A-C243-9B02-19482889C8F9}" srcOrd="0" destOrd="0" presId="urn:microsoft.com/office/officeart/2005/8/layout/hProcess9"/>
    <dgm:cxn modelId="{490094FB-8FED-4B3C-86CD-438A82CC3F0E}" srcId="{E9D30FE4-960E-47AC-90A3-0CBC237AA90C}" destId="{7CB55EE8-1AF3-4198-BC02-A1B618169613}" srcOrd="2" destOrd="0" parTransId="{0D176AB5-2ACB-460C-BAEE-C3B1A160ED20}" sibTransId="{0EEDBF80-25F7-4DA1-BC79-8978A9F6CE84}"/>
    <dgm:cxn modelId="{6B24611C-0D74-C544-AA55-451A51C50EDA}" type="presParOf" srcId="{DC21C97A-562A-C243-9B02-19482889C8F9}" destId="{5AAFF358-E6D8-7F4E-A538-6A3840EE3DA4}" srcOrd="0" destOrd="0" presId="urn:microsoft.com/office/officeart/2005/8/layout/hProcess9"/>
    <dgm:cxn modelId="{D8AE2734-32F4-6846-B6A3-8FB849CD4D86}" type="presParOf" srcId="{DC21C97A-562A-C243-9B02-19482889C8F9}" destId="{41B0473B-C88A-6C42-9CEB-B384F54AB5DA}" srcOrd="1" destOrd="0" presId="urn:microsoft.com/office/officeart/2005/8/layout/hProcess9"/>
    <dgm:cxn modelId="{0467F73B-8831-4446-BDCB-830B044520E3}" type="presParOf" srcId="{41B0473B-C88A-6C42-9CEB-B384F54AB5DA}" destId="{74B1AB01-F3BF-6840-832C-AC738702416B}" srcOrd="0" destOrd="0" presId="urn:microsoft.com/office/officeart/2005/8/layout/hProcess9"/>
    <dgm:cxn modelId="{6FAA5F30-7E4B-1046-B9C6-DEB1A7C2A84E}" type="presParOf" srcId="{41B0473B-C88A-6C42-9CEB-B384F54AB5DA}" destId="{4AEC418D-7EB2-DD47-A363-9733C6B23774}" srcOrd="1" destOrd="0" presId="urn:microsoft.com/office/officeart/2005/8/layout/hProcess9"/>
    <dgm:cxn modelId="{E8FA1CBE-BB8B-7548-88A9-0CFA2DA34F7F}" type="presParOf" srcId="{41B0473B-C88A-6C42-9CEB-B384F54AB5DA}" destId="{A4590704-9790-4B40-A703-32CC99800D43}" srcOrd="2" destOrd="0" presId="urn:microsoft.com/office/officeart/2005/8/layout/hProcess9"/>
    <dgm:cxn modelId="{B5D4C83B-A921-7540-9868-627CAD54D281}" type="presParOf" srcId="{41B0473B-C88A-6C42-9CEB-B384F54AB5DA}" destId="{03B3D037-A2FF-2541-BCE1-64B893B4FD74}" srcOrd="3" destOrd="0" presId="urn:microsoft.com/office/officeart/2005/8/layout/hProcess9"/>
    <dgm:cxn modelId="{D16F437D-0C68-AF47-9D85-1877CC7A082D}" type="presParOf" srcId="{41B0473B-C88A-6C42-9CEB-B384F54AB5DA}" destId="{819A62FE-95FE-4647-859E-16A85AAC666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F358-E6D8-7F4E-A538-6A3840EE3DA4}">
      <dsp:nvSpPr>
        <dsp:cNvPr id="0" name=""/>
        <dsp:cNvSpPr/>
      </dsp:nvSpPr>
      <dsp:spPr>
        <a:xfrm>
          <a:off x="438323" y="0"/>
          <a:ext cx="4967667" cy="1420931"/>
        </a:xfrm>
        <a:prstGeom prst="rightArrow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4B1AB01-F3BF-6840-832C-AC738702416B}">
      <dsp:nvSpPr>
        <dsp:cNvPr id="0" name=""/>
        <dsp:cNvSpPr/>
      </dsp:nvSpPr>
      <dsp:spPr>
        <a:xfrm>
          <a:off x="165940" y="426279"/>
          <a:ext cx="1753294" cy="56837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Attestation</a:t>
          </a:r>
        </a:p>
      </dsp:txBody>
      <dsp:txXfrm>
        <a:off x="193686" y="454025"/>
        <a:ext cx="1697802" cy="512880"/>
      </dsp:txXfrm>
    </dsp:sp>
    <dsp:sp modelId="{A4590704-9790-4B40-A703-32CC99800D43}">
      <dsp:nvSpPr>
        <dsp:cNvPr id="0" name=""/>
        <dsp:cNvSpPr/>
      </dsp:nvSpPr>
      <dsp:spPr>
        <a:xfrm>
          <a:off x="2045510" y="426279"/>
          <a:ext cx="1753294" cy="56837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Crosslinks</a:t>
          </a:r>
        </a:p>
      </dsp:txBody>
      <dsp:txXfrm>
        <a:off x="2073256" y="454025"/>
        <a:ext cx="1697802" cy="512880"/>
      </dsp:txXfrm>
    </dsp:sp>
    <dsp:sp modelId="{819A62FE-95FE-4647-859E-16A85AAC666E}">
      <dsp:nvSpPr>
        <dsp:cNvPr id="0" name=""/>
        <dsp:cNvSpPr/>
      </dsp:nvSpPr>
      <dsp:spPr>
        <a:xfrm>
          <a:off x="3925079" y="426279"/>
          <a:ext cx="1753294" cy="56837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Finality</a:t>
          </a:r>
        </a:p>
      </dsp:txBody>
      <dsp:txXfrm>
        <a:off x="3952825" y="454025"/>
        <a:ext cx="1697802" cy="51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A5E1A-2807-2044-883F-48E6EF0D90C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C569-398B-0046-9550-0D7F2705E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6840-FA7A-1341-ACA4-A92FD950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1BAC5-567E-4E4D-9E81-5C126BDD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4072-E78A-9C40-9829-15EA828B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0FCC-2458-CB4C-B868-84B81BECC67E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3C41-D737-DE4A-81A4-4FB773F2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19E3-7E2A-D74B-913A-F98ACF1F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EE6E-63F7-1A46-916F-0FD9E4E9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CD9F6-D859-1544-B628-019F6170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B1A1-9D81-074C-890A-663B2C16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99CC-B3DD-3D48-9600-6DE15E798DDF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7214-B5C0-4348-85D0-EA2C0289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02B6-A260-D042-B55A-3E897061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3231F-589F-054E-89C1-A6B2304ED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24A7-F8CB-6849-85AF-BB98D0B3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565B-EDBD-5846-A3BD-2DB6D625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504E-BB76-FF42-AECF-96F4D5497738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B20D-06B3-8547-B61F-0BAD7DCD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5B5B-CFAB-5049-9513-F3B8DE79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39C5-6B67-164F-83FE-594568CF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5A2F-A1AA-774E-8EA4-506D1B4B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3463-3C41-4A4C-8A91-FE5E52BC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4090-9FAC-2D47-9444-BC7807712F82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B4E0-70D4-7B40-BD5E-C6164E80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327D-6861-DB47-A249-90170BB1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B467-0627-BB41-9606-569076CF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A348-7678-B94E-B8F9-60902BFF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FA28-58DA-084D-878F-AB5F9A75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1A2-CD05-614F-B89E-36C9E7DBFBAF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21AC-54FF-5243-87D5-2E010EB4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5949-69B1-AC44-8714-F4DEE1FF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A171-7605-0F49-A758-F069E58A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AE57-0940-AD43-A22C-4C0CEA7FA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227D7-4AF2-6242-A2B4-CC2C48B0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C24CE-2ED6-304B-A9F8-AC4255B9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4E54-7BB5-5640-9695-11503109D24E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F526C-53F7-7041-8E0B-A4F5AE73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E99A-9B71-0D4E-AA47-B46BB33E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76D-A097-0341-A1AE-80D7F72F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5ABB-7D63-C347-8535-85A2BF3B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6ABF-F391-2344-BA05-A03B613B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12FF-E303-5A42-90A8-94A5A7FB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CB4ED-5CF8-164E-AF6D-C57F43B4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AA899-F17E-FC41-9742-F2AFC83A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439B-D36B-9940-A972-A13C3D7E88D0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3855-F832-364E-963B-BCB988AA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5312-57D5-7E4B-B43C-E10E9FBC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05CA-DEB1-3549-BA0D-9D31CE86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6869C-7192-984C-B59E-3DBAAB6F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F8EE-6DBA-AF46-BBB2-1E72C5A63232}" type="datetime1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EEDC4-6EE7-B24B-B29B-1C5144E8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648F-D199-DE48-AB61-365804F2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E5505-5116-374F-85C9-A54504E4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10B5-C1B5-764A-9C8E-26B7C0256097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9B1DE-9D61-0248-B671-308B588D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E726D-58BC-0243-AB6F-C38AD1FB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0808-1C89-C549-BD35-6ED49978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D541-1A9A-EF49-AA84-03BB263C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9C5B3-24E1-F24B-93CA-6376AE118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D72C-D300-FB44-ADE8-73E4A39C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5213-99A2-1741-B488-3729C9EE8370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51A0-0363-4041-90C6-481B0C1C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3B98-8BDD-DB44-82EA-69DC085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255-324A-D64C-ABBC-4CDE2AC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C27A6-2087-EB4A-B67E-F9640F2E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6552-1832-5343-9300-668B3446E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2BD71-540B-C542-A902-E27B4D77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4546-E9E1-1047-B6C8-460D7A7D08FD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813A-EAA2-3248-A967-806565A6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F6EC-D04F-D54B-A084-52CDD0C5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EC275-52B3-8B49-A750-7D7DD25C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E276-DBB7-164F-BB6D-6350DB0A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146A-6C9D-9F48-8A0F-69E26A24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0AB4-FF2B-B44C-B60D-558C56DFE6F3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9643-8AEA-9049-BF59-CA3BE0EB0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0C72-541F-FD49-99E0-4D718146D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C9CD-96F0-264F-B521-C88B1028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en/developers/docs/consensus-mechanisms/pos/" TargetMode="External"/><Relationship Id="rId2" Type="http://schemas.openxmlformats.org/officeDocument/2006/relationships/hyperlink" Target="https://ethereum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kast.news/headlines/ethereum-closer-to-pos-after-kiln/" TargetMode="External"/><Relationship Id="rId5" Type="http://schemas.openxmlformats.org/officeDocument/2006/relationships/hyperlink" Target="https://finbold.com/over-30-billion-pumps-into-ethereums-market-cap-as-eth-outshines-bitcoin-for-the-second-week/" TargetMode="External"/><Relationship Id="rId4" Type="http://schemas.openxmlformats.org/officeDocument/2006/relationships/hyperlink" Target="https://launchpad.ethereum.org/e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BDD7C-7C67-7D4C-BDDC-86BF9505F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Current State of Ethereum Proof-of-Stake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1C481-E91F-8B49-BA13-3EFD5796E073}"/>
              </a:ext>
            </a:extLst>
          </p:cNvPr>
          <p:cNvSpPr txBox="1"/>
          <p:nvPr/>
        </p:nvSpPr>
        <p:spPr>
          <a:xfrm>
            <a:off x="9612351" y="5441795"/>
            <a:ext cx="1689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Shreeja</a:t>
            </a:r>
            <a:r>
              <a:rPr lang="en-US" dirty="0"/>
              <a:t> </a:t>
            </a:r>
            <a:r>
              <a:rPr lang="en-US" dirty="0" err="1"/>
              <a:t>Mithinti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DBDF-907B-6440-8CAD-FB8288BA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365496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Ethereum 1.0 vs Ethereum 2.0 (Serenity)</a:t>
            </a:r>
          </a:p>
        </p:txBody>
      </p:sp>
      <p:sp>
        <p:nvSpPr>
          <p:cNvPr id="2058" name="Content Placeholder 2053">
            <a:extLst>
              <a:ext uri="{FF2B5EF4-FFF2-40B4-BE49-F238E27FC236}">
                <a16:creationId xmlns:a16="http://schemas.microsoft.com/office/drawing/2014/main" id="{985EC4B8-333B-B32E-A2B6-E62E124D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/>
              <a:t>Ethereum 1.0</a:t>
            </a:r>
          </a:p>
          <a:p>
            <a:r>
              <a:rPr lang="en-US" sz="2000"/>
              <a:t>Proof-of-Work</a:t>
            </a:r>
          </a:p>
          <a:p>
            <a:r>
              <a:rPr lang="en-US" sz="2000"/>
              <a:t>Miners – solve complex puzzle</a:t>
            </a:r>
          </a:p>
          <a:p>
            <a:r>
              <a:rPr lang="en-US" sz="2000"/>
              <a:t>A single Blockchain with consecutive blocks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 u="sng"/>
              <a:t>Ethereum 2.0 (Serenity) </a:t>
            </a:r>
          </a:p>
          <a:p>
            <a:r>
              <a:rPr lang="en-US" sz="2000"/>
              <a:t>Proof-of-Stake</a:t>
            </a:r>
          </a:p>
          <a:p>
            <a:r>
              <a:rPr lang="en-US" sz="2000"/>
              <a:t>Validators – stake Eth</a:t>
            </a:r>
          </a:p>
          <a:p>
            <a:r>
              <a:rPr lang="en-US" sz="2000"/>
              <a:t>Blockchain splits into shard chains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CC36E-C1E5-F642-A19D-D838BB96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362952"/>
            <a:ext cx="4788505" cy="3399838"/>
          </a:xfrm>
          <a:prstGeom prst="rect">
            <a:avLst/>
          </a:prstGeom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7E558-8A65-5B43-B645-8207DD60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29" y="63050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Merge – Ethereum 2.0</a:t>
            </a:r>
          </a:p>
        </p:txBody>
      </p:sp>
      <p:pic>
        <p:nvPicPr>
          <p:cNvPr id="2050" name="Picture 2" descr="An Update on the Merge after the Amphora Interop Event in Greece | ConsenSys">
            <a:extLst>
              <a:ext uri="{FF2B5EF4-FFF2-40B4-BE49-F238E27FC236}">
                <a16:creationId xmlns:a16="http://schemas.microsoft.com/office/drawing/2014/main" id="{D0801728-F626-7848-B76A-39A7C428B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-10976" r="854" b="8536"/>
          <a:stretch/>
        </p:blipFill>
        <p:spPr bwMode="auto">
          <a:xfrm>
            <a:off x="5540800" y="-290529"/>
            <a:ext cx="6651199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41AC4-C028-1B48-8B03-658079ABCF7C}"/>
              </a:ext>
            </a:extLst>
          </p:cNvPr>
          <p:cNvSpPr txBox="1">
            <a:spLocks/>
          </p:cNvSpPr>
          <p:nvPr/>
        </p:nvSpPr>
        <p:spPr>
          <a:xfrm>
            <a:off x="308349" y="2511866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Phase 0: </a:t>
            </a:r>
            <a:r>
              <a:rPr lang="en-US" sz="2000" dirty="0"/>
              <a:t>The Beacon Chain introduced proof-of-stake to the Ethereum system.</a:t>
            </a:r>
          </a:p>
          <a:p>
            <a:r>
              <a:rPr lang="en-US" sz="2000" b="1" dirty="0"/>
              <a:t>Phase 1: </a:t>
            </a:r>
            <a:r>
              <a:rPr lang="en-US" sz="2000" dirty="0"/>
              <a:t>Current Ethereum Main network will merge with the beacon chain (</a:t>
            </a:r>
            <a:r>
              <a:rPr lang="en-US" sz="2000" dirty="0" err="1"/>
              <a:t>PoS</a:t>
            </a:r>
            <a:r>
              <a:rPr lang="en-US" sz="2000" dirty="0"/>
              <a:t>).</a:t>
            </a:r>
          </a:p>
          <a:p>
            <a:r>
              <a:rPr lang="en-US" sz="2000" b="1" dirty="0"/>
              <a:t>Phase 2: </a:t>
            </a:r>
            <a:r>
              <a:rPr lang="en-US" sz="2000" dirty="0"/>
              <a:t>The next upgrade will introduce shard chains to the proof-of-stake network</a:t>
            </a:r>
          </a:p>
          <a:p>
            <a:r>
              <a:rPr lang="en-US" sz="2000" dirty="0" err="1"/>
              <a:t>Sharding</a:t>
            </a:r>
            <a:r>
              <a:rPr lang="en-US" sz="2000" dirty="0"/>
              <a:t> improves Ethereum’s scalability and capacity</a:t>
            </a:r>
          </a:p>
          <a:p>
            <a:pPr marL="0"/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078D8A-78C4-794D-A3A5-0F31DBA39534}"/>
              </a:ext>
            </a:extLst>
          </p:cNvPr>
          <p:cNvSpPr txBox="1">
            <a:spLocks/>
          </p:cNvSpPr>
          <p:nvPr/>
        </p:nvSpPr>
        <p:spPr>
          <a:xfrm>
            <a:off x="409030" y="298870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Proof-of-Stake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3F432E8-A889-3347-AACA-87733C0AF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58" t="-264" r="6934" b="-264"/>
          <a:stretch/>
        </p:blipFill>
        <p:spPr>
          <a:xfrm>
            <a:off x="5775680" y="3414796"/>
            <a:ext cx="6181437" cy="29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C7BCE-FDD7-604B-854C-DBE55385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35694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Proof-of-Stake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F75E-6ADC-D844-AA36-2AE0F31F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2603660"/>
            <a:ext cx="4764448" cy="3323571"/>
          </a:xfrm>
        </p:spPr>
        <p:txBody>
          <a:bodyPr>
            <a:normAutofit/>
          </a:bodyPr>
          <a:lstStyle/>
          <a:p>
            <a:r>
              <a:rPr lang="en-US" sz="2000" dirty="0"/>
              <a:t>Stake Eth to become validator</a:t>
            </a:r>
          </a:p>
          <a:p>
            <a:r>
              <a:rPr lang="en-US" sz="2000" dirty="0"/>
              <a:t>32Eth – 100,000$ approx. to join a staking pool</a:t>
            </a:r>
          </a:p>
          <a:p>
            <a:r>
              <a:rPr lang="en-US" sz="2000" dirty="0"/>
              <a:t>Chosen randomly </a:t>
            </a:r>
          </a:p>
          <a:p>
            <a:r>
              <a:rPr lang="en-US" sz="2000" dirty="0"/>
              <a:t>Validator Responsibilities : </a:t>
            </a:r>
          </a:p>
          <a:p>
            <a:pPr marL="457200" lvl="1" indent="0">
              <a:buNone/>
            </a:pPr>
            <a:r>
              <a:rPr lang="en-US" sz="2000" dirty="0"/>
              <a:t>validating shards, transactions </a:t>
            </a:r>
          </a:p>
          <a:p>
            <a:pPr marL="457200" lvl="1" indent="0">
              <a:buNone/>
            </a:pPr>
            <a:r>
              <a:rPr lang="en-US" sz="2000" dirty="0"/>
              <a:t>adding new blocks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68FC2-D7E9-304A-BB3F-9F2178AF5073}"/>
              </a:ext>
            </a:extLst>
          </p:cNvPr>
          <p:cNvSpPr txBox="1"/>
          <p:nvPr/>
        </p:nvSpPr>
        <p:spPr>
          <a:xfrm>
            <a:off x="425824" y="1318456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Contd.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3CAB94E-A899-F643-AAA7-4420B4A99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965240"/>
              </p:ext>
            </p:extLst>
          </p:nvPr>
        </p:nvGraphicFramePr>
        <p:xfrm>
          <a:off x="5381624" y="3194327"/>
          <a:ext cx="5844315" cy="142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842A77-83CB-7F45-B449-5FF92EEC5153}"/>
              </a:ext>
            </a:extLst>
          </p:cNvPr>
          <p:cNvSpPr txBox="1"/>
          <p:nvPr/>
        </p:nvSpPr>
        <p:spPr>
          <a:xfrm>
            <a:off x="7026234" y="2501829"/>
            <a:ext cx="2450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 Process</a:t>
            </a:r>
          </a:p>
        </p:txBody>
      </p:sp>
    </p:spTree>
    <p:extLst>
      <p:ext uri="{BB962C8B-B14F-4D97-AF65-F5344CB8AC3E}">
        <p14:creationId xmlns:p14="http://schemas.microsoft.com/office/powerpoint/2010/main" val="33008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DBDF-907B-6440-8CAD-FB8288BA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44" y="609600"/>
            <a:ext cx="3912044" cy="65028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AEA448-92E5-1C4B-945C-33B9789F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70" y="2104649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Significantly reduces </a:t>
            </a:r>
            <a:r>
              <a:rPr lang="en-US" sz="2000" dirty="0" err="1"/>
              <a:t>Ethreum’s</a:t>
            </a:r>
            <a:r>
              <a:rPr lang="en-US" sz="2000" dirty="0"/>
              <a:t> power consumption</a:t>
            </a:r>
          </a:p>
          <a:p>
            <a:r>
              <a:rPr lang="en-US" sz="2000" dirty="0"/>
              <a:t>Higher appeal among institutional investors interested in ESG</a:t>
            </a:r>
          </a:p>
          <a:p>
            <a:r>
              <a:rPr lang="en-US" sz="2000" dirty="0"/>
              <a:t>Cut Transaction fees</a:t>
            </a:r>
          </a:p>
          <a:p>
            <a:r>
              <a:rPr lang="en-US" sz="2000" dirty="0"/>
              <a:t>Improve congestion </a:t>
            </a:r>
          </a:p>
          <a:p>
            <a:r>
              <a:rPr lang="en-US" sz="2000" dirty="0"/>
              <a:t>More Secure</a:t>
            </a:r>
          </a:p>
          <a:p>
            <a:r>
              <a:rPr lang="en-US" sz="2000" dirty="0"/>
              <a:t>More transactions </a:t>
            </a:r>
          </a:p>
          <a:p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91AEBB-4956-4446-BC95-DD70DABA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53414"/>
              </p:ext>
            </p:extLst>
          </p:nvPr>
        </p:nvGraphicFramePr>
        <p:xfrm>
          <a:off x="6880610" y="742978"/>
          <a:ext cx="4737652" cy="53942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154">
                  <a:extLst>
                    <a:ext uri="{9D8B030D-6E8A-4147-A177-3AD203B41FA5}">
                      <a16:colId xmlns:a16="http://schemas.microsoft.com/office/drawing/2014/main" val="52361211"/>
                    </a:ext>
                  </a:extLst>
                </a:gridCol>
                <a:gridCol w="1552029">
                  <a:extLst>
                    <a:ext uri="{9D8B030D-6E8A-4147-A177-3AD203B41FA5}">
                      <a16:colId xmlns:a16="http://schemas.microsoft.com/office/drawing/2014/main" val="1207436514"/>
                    </a:ext>
                  </a:extLst>
                </a:gridCol>
                <a:gridCol w="1291469">
                  <a:extLst>
                    <a:ext uri="{9D8B030D-6E8A-4147-A177-3AD203B41FA5}">
                      <a16:colId xmlns:a16="http://schemas.microsoft.com/office/drawing/2014/main" val="1512656785"/>
                    </a:ext>
                  </a:extLst>
                </a:gridCol>
              </a:tblGrid>
              <a:tr h="791738">
                <a:tc>
                  <a:txBody>
                    <a:bodyPr/>
                    <a:lstStyle/>
                    <a:p>
                      <a:pPr algn="ctr"/>
                      <a:endParaRPr lang="en-US" sz="23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95759" marR="195759" marT="195759" marB="1957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all" spc="150">
                          <a:solidFill>
                            <a:schemeClr val="lt1"/>
                          </a:solidFill>
                        </a:rPr>
                        <a:t>PoW</a:t>
                      </a:r>
                    </a:p>
                  </a:txBody>
                  <a:tcPr marL="195759" marR="195759" marT="195759" marB="1957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all" spc="150">
                          <a:solidFill>
                            <a:schemeClr val="lt1"/>
                          </a:solidFill>
                        </a:rPr>
                        <a:t>PoS</a:t>
                      </a:r>
                    </a:p>
                  </a:txBody>
                  <a:tcPr marL="195759" marR="195759" marT="195759" marB="1957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73908"/>
                  </a:ext>
                </a:extLst>
              </a:tr>
              <a:tr h="1009249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Energy consumption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Very high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498003"/>
                  </a:ext>
                </a:extLst>
              </a:tr>
              <a:tr h="1009249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Hardware requirement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20051"/>
                  </a:ext>
                </a:extLst>
              </a:tr>
              <a:tr h="1292012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Block Generation Speed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Slow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Fast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6041"/>
                  </a:ext>
                </a:extLst>
              </a:tr>
              <a:tr h="1292012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Transaction confirmation speed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Slow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Fast</a:t>
                      </a:r>
                    </a:p>
                  </a:txBody>
                  <a:tcPr marL="195759" marR="195759" marT="195759" marB="1957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63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AB1DA-E129-A04B-906A-9CF298E0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553773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6EF0-2BF4-EF4A-AB51-95DE125E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2550035"/>
            <a:ext cx="5296531" cy="3353808"/>
          </a:xfrm>
        </p:spPr>
        <p:txBody>
          <a:bodyPr>
            <a:normAutofit/>
          </a:bodyPr>
          <a:lstStyle/>
          <a:p>
            <a:r>
              <a:rPr lang="en-US" sz="2000" dirty="0" err="1"/>
              <a:t>Vitalik</a:t>
            </a:r>
            <a:r>
              <a:rPr lang="en-US" sz="2000" dirty="0"/>
              <a:t> </a:t>
            </a:r>
            <a:r>
              <a:rPr lang="en-US" sz="2000" dirty="0" err="1"/>
              <a:t>Buterin</a:t>
            </a:r>
            <a:r>
              <a:rPr lang="en-US" sz="2000" dirty="0"/>
              <a:t> has confirmed that Ethereum will move from proof-of-work to proof-of-stake this summer.</a:t>
            </a:r>
          </a:p>
          <a:p>
            <a:r>
              <a:rPr lang="en-US" sz="2000" dirty="0"/>
              <a:t>Ethereum’s trial merge on the ‘Kiln’ </a:t>
            </a:r>
            <a:r>
              <a:rPr lang="en-US" sz="2000" dirty="0" err="1"/>
              <a:t>testnet</a:t>
            </a:r>
            <a:r>
              <a:rPr lang="en-US" sz="2000" dirty="0"/>
              <a:t> is successfully done on March 15</a:t>
            </a:r>
            <a:r>
              <a:rPr lang="en-US" sz="2000" baseline="30000" dirty="0"/>
              <a:t>th</a:t>
            </a:r>
            <a:r>
              <a:rPr lang="en-US" sz="2000" dirty="0"/>
              <a:t>. </a:t>
            </a:r>
          </a:p>
          <a:p>
            <a:r>
              <a:rPr lang="en-US" sz="2000" dirty="0"/>
              <a:t>Between March 20 and March 27, Ethereum’s market capital has gained about $31 billion </a:t>
            </a:r>
          </a:p>
          <a:p>
            <a:r>
              <a:rPr lang="en-US" sz="2000" dirty="0"/>
              <a:t>Since Beacon chain launched , more than 10 million Ether has been staked for Ethereum 2.0.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D079-2975-0D4C-99C5-AE9F3158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65" y="3138616"/>
            <a:ext cx="5216407" cy="170837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B122D-9A92-8141-BAB7-933742077349}"/>
              </a:ext>
            </a:extLst>
          </p:cNvPr>
          <p:cNvSpPr txBox="1"/>
          <p:nvPr/>
        </p:nvSpPr>
        <p:spPr>
          <a:xfrm>
            <a:off x="6291465" y="2671433"/>
            <a:ext cx="23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March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406194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E6400-C733-334A-9F17-84A0682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79" y="278055"/>
            <a:ext cx="9916632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Risk factors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BBE1A1A9-3D63-A8EA-F9B5-E6DD6240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789" y="278055"/>
            <a:ext cx="1094299" cy="109429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24FA84-67BC-0A46-91F7-C7592673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40" y="2812890"/>
            <a:ext cx="9850367" cy="2706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Slashing: </a:t>
            </a:r>
          </a:p>
          <a:p>
            <a:pPr marL="0" indent="0">
              <a:buNone/>
            </a:pPr>
            <a:r>
              <a:rPr lang="en-US" sz="2000" dirty="0"/>
              <a:t>	You lose stake when the node is offline, or you validate wrong one.</a:t>
            </a:r>
          </a:p>
          <a:p>
            <a:pPr marL="0" indent="0">
              <a:buNone/>
            </a:pPr>
            <a:r>
              <a:rPr lang="en-US" sz="2000" dirty="0"/>
              <a:t>	If you’re part of a pool and the service goes down, you lose the stake</a:t>
            </a:r>
          </a:p>
          <a:p>
            <a:r>
              <a:rPr lang="en-US" sz="2000" dirty="0"/>
              <a:t>Proof of stake hasn't been established on the same scale as proof-of-work platforms.</a:t>
            </a:r>
          </a:p>
          <a:p>
            <a:r>
              <a:rPr lang="en-US" sz="2000" dirty="0"/>
              <a:t>Ethereum 2.0 rollout is Time taking</a:t>
            </a:r>
          </a:p>
          <a:p>
            <a:r>
              <a:rPr lang="en-US" sz="2000" dirty="0"/>
              <a:t>In early days and Less tested</a:t>
            </a:r>
          </a:p>
          <a:p>
            <a:r>
              <a:rPr lang="en-US" sz="2000" dirty="0"/>
              <a:t>Uncertain Staking returns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51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0FDC8-DCF1-8C4E-BC9D-2C01F6A5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1389-CD25-CD47-B8FF-0A20000D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https://ethereum.org/en/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https://ethereum.org/en/developers/docs/consensus-mechanisms/pos/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https://launchpad.ethereum.org/en/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https://finbold.com/over-30-billion-pumps-into-ethereums-market-cap-as-eth-outshines-bitcoin-for-the-second-week/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https://forkast.news/headlines/ethereum-closer-to-pos-after-kiln/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852CF-A05A-9640-80C1-F0E0CD6D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114" y="2039254"/>
            <a:ext cx="7387772" cy="2206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3FA4-99A8-B649-9E0F-370174A67ACD}"/>
              </a:ext>
            </a:extLst>
          </p:cNvPr>
          <p:cNvSpPr txBox="1"/>
          <p:nvPr/>
        </p:nvSpPr>
        <p:spPr>
          <a:xfrm>
            <a:off x="8831766" y="4951141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683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376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Current State of Ethereum Proof-of-Stake</vt:lpstr>
      <vt:lpstr>Ethereum 1.0 vs Ethereum 2.0 (Serenity)</vt:lpstr>
      <vt:lpstr>The Merge – Ethereum 2.0</vt:lpstr>
      <vt:lpstr>Proof-of-Stake </vt:lpstr>
      <vt:lpstr>Advantages</vt:lpstr>
      <vt:lpstr>Fast Facts</vt:lpstr>
      <vt:lpstr>Risk factors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State of Ethereum Proof of Stake</dc:title>
  <dc:creator>MITHINTI, SHREEJA</dc:creator>
  <cp:lastModifiedBy>MITHINTI, SHREEJA</cp:lastModifiedBy>
  <cp:revision>70</cp:revision>
  <dcterms:created xsi:type="dcterms:W3CDTF">2022-03-28T01:05:45Z</dcterms:created>
  <dcterms:modified xsi:type="dcterms:W3CDTF">2022-03-29T23:41:50Z</dcterms:modified>
</cp:coreProperties>
</file>