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56" r:id="rId5"/>
    <p:sldMasterId id="2147483768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8" r:id="rId8"/>
    <p:sldId id="259" r:id="rId9"/>
    <p:sldId id="275" r:id="rId10"/>
    <p:sldId id="261" r:id="rId11"/>
    <p:sldId id="276" r:id="rId12"/>
    <p:sldId id="277" r:id="rId13"/>
    <p:sldId id="292" r:id="rId14"/>
    <p:sldId id="290" r:id="rId15"/>
    <p:sldId id="297" r:id="rId16"/>
    <p:sldId id="298" r:id="rId17"/>
    <p:sldId id="295" r:id="rId18"/>
    <p:sldId id="286" r:id="rId19"/>
    <p:sldId id="287" r:id="rId20"/>
    <p:sldId id="288" r:id="rId21"/>
    <p:sldId id="289" r:id="rId22"/>
    <p:sldId id="291" r:id="rId23"/>
    <p:sldId id="283" r:id="rId24"/>
    <p:sldId id="279" r:id="rId25"/>
    <p:sldId id="294" r:id="rId26"/>
    <p:sldId id="274" r:id="rId2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94660"/>
  </p:normalViewPr>
  <p:slideViewPr>
    <p:cSldViewPr snapToGrid="0">
      <p:cViewPr>
        <p:scale>
          <a:sx n="93" d="100"/>
          <a:sy n="93" d="100"/>
        </p:scale>
        <p:origin x="21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ydina%20mouhamed\Documents\Universite%20de%20LILLE\Semestre%201\M1%20-%20MIASHS%20Parcourt%20MQME\Busness%20Intelligence\Projet%20B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ydina%20mouhamed\Documents\Universite%20de%20LILLE\Semestre%201\M1%20-%20MIASHS%20Parcourt%20MQME\Busness%20Intelligence\Projet%20B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ydina%20mouhamed\Downloads\Projet%20BI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ydina%20mouhamed\Downloads\Projet%20BI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676779527283486E-2"/>
          <c:y val="2.4573284423567425E-2"/>
          <c:w val="0.85087630165663941"/>
          <c:h val="0.91990048374930611"/>
        </c:manualLayout>
      </c:layout>
      <c:barChart>
        <c:barDir val="col"/>
        <c:grouping val="clustered"/>
        <c:varyColors val="0"/>
        <c:ser>
          <c:idx val="0"/>
          <c:order val="0"/>
          <c:tx>
            <c:v>1 - Critique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ESPANA</c:v>
              </c:pt>
              <c:pt idx="1">
                <c:v>FRANCE</c:v>
              </c:pt>
              <c:pt idx="2">
                <c:v>ITALIA</c:v>
              </c:pt>
              <c:pt idx="3">
                <c:v>POLOGNE</c:v>
              </c:pt>
              <c:pt idx="4">
                <c:v>PORTUGAL</c:v>
              </c:pt>
            </c:strLit>
          </c:cat>
          <c:val>
            <c:numLit>
              <c:formatCode>General</c:formatCode>
              <c:ptCount val="5"/>
              <c:pt idx="0">
                <c:v>10</c:v>
              </c:pt>
              <c:pt idx="1">
                <c:v>95</c:v>
              </c:pt>
              <c:pt idx="2">
                <c:v>15</c:v>
              </c:pt>
              <c:pt idx="3">
                <c:v>63</c:v>
              </c:pt>
              <c:pt idx="4">
                <c:v>0</c:v>
              </c:pt>
            </c:numLit>
          </c:val>
        </c:ser>
        <c:ser>
          <c:idx val="1"/>
          <c:order val="1"/>
          <c:tx>
            <c:v>2 - Élevé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ESPANA</c:v>
              </c:pt>
              <c:pt idx="1">
                <c:v>FRANCE</c:v>
              </c:pt>
              <c:pt idx="2">
                <c:v>ITALIA</c:v>
              </c:pt>
              <c:pt idx="3">
                <c:v>POLOGNE</c:v>
              </c:pt>
              <c:pt idx="4">
                <c:v>PORTUGAL</c:v>
              </c:pt>
            </c:strLit>
          </c:cat>
          <c:val>
            <c:numLit>
              <c:formatCode>General</c:formatCode>
              <c:ptCount val="5"/>
              <c:pt idx="0">
                <c:v>69</c:v>
              </c:pt>
              <c:pt idx="1">
                <c:v>433</c:v>
              </c:pt>
              <c:pt idx="2">
                <c:v>43</c:v>
              </c:pt>
              <c:pt idx="3">
                <c:v>225</c:v>
              </c:pt>
              <c:pt idx="4">
                <c:v>0</c:v>
              </c:pt>
            </c:numLit>
          </c:val>
        </c:ser>
        <c:ser>
          <c:idx val="2"/>
          <c:order val="2"/>
          <c:tx>
            <c:v>3 - Modéré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ESPANA</c:v>
              </c:pt>
              <c:pt idx="1">
                <c:v>FRANCE</c:v>
              </c:pt>
              <c:pt idx="2">
                <c:v>ITALIA</c:v>
              </c:pt>
              <c:pt idx="3">
                <c:v>POLOGNE</c:v>
              </c:pt>
              <c:pt idx="4">
                <c:v>PORTUGAL</c:v>
              </c:pt>
            </c:strLit>
          </c:cat>
          <c:val>
            <c:numLit>
              <c:formatCode>General</c:formatCode>
              <c:ptCount val="5"/>
              <c:pt idx="0">
                <c:v>223</c:v>
              </c:pt>
              <c:pt idx="1">
                <c:v>716</c:v>
              </c:pt>
              <c:pt idx="2">
                <c:v>118</c:v>
              </c:pt>
              <c:pt idx="3">
                <c:v>363</c:v>
              </c:pt>
              <c:pt idx="4">
                <c:v>1</c:v>
              </c:pt>
            </c:numLit>
          </c:val>
        </c:ser>
        <c:ser>
          <c:idx val="3"/>
          <c:order val="3"/>
          <c:tx>
            <c:v>4 - Bas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ESPANA</c:v>
              </c:pt>
              <c:pt idx="1">
                <c:v>FRANCE</c:v>
              </c:pt>
              <c:pt idx="2">
                <c:v>ITALIA</c:v>
              </c:pt>
              <c:pt idx="3">
                <c:v>POLOGNE</c:v>
              </c:pt>
              <c:pt idx="4">
                <c:v>PORTUGAL</c:v>
              </c:pt>
            </c:strLit>
          </c:cat>
          <c:val>
            <c:numLit>
              <c:formatCode>General</c:formatCode>
              <c:ptCount val="5"/>
              <c:pt idx="0">
                <c:v>123</c:v>
              </c:pt>
              <c:pt idx="1">
                <c:v>416</c:v>
              </c:pt>
              <c:pt idx="2">
                <c:v>19</c:v>
              </c:pt>
              <c:pt idx="3">
                <c:v>75</c:v>
              </c:pt>
              <c:pt idx="4">
                <c:v>0</c:v>
              </c:pt>
            </c:numLit>
          </c:val>
        </c:ser>
        <c:ser>
          <c:idx val="4"/>
          <c:order val="4"/>
          <c:tx>
            <c:v>5 - Planification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ESPANA</c:v>
              </c:pt>
              <c:pt idx="1">
                <c:v>FRANCE</c:v>
              </c:pt>
              <c:pt idx="2">
                <c:v>ITALIA</c:v>
              </c:pt>
              <c:pt idx="3">
                <c:v>POLOGNE</c:v>
              </c:pt>
              <c:pt idx="4">
                <c:v>PORTUGAL</c:v>
              </c:pt>
            </c:strLit>
          </c:cat>
          <c:val>
            <c:numLit>
              <c:formatCode>General</c:formatCode>
              <c:ptCount val="5"/>
              <c:pt idx="0">
                <c:v>17</c:v>
              </c:pt>
              <c:pt idx="1">
                <c:v>166</c:v>
              </c:pt>
              <c:pt idx="2">
                <c:v>0</c:v>
              </c:pt>
              <c:pt idx="3">
                <c:v>36</c:v>
              </c:pt>
              <c:pt idx="4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2777600"/>
        <c:axId val="1542775968"/>
      </c:barChart>
      <c:valAx>
        <c:axId val="154277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2777600"/>
        <c:crosses val="autoZero"/>
        <c:crossBetween val="between"/>
      </c:valAx>
      <c:catAx>
        <c:axId val="1542777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2775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 BI.xlsx]Probleme resolu par groupe d'af!Tableau croisé dynamique2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Nombre de probleme resolus par groupe d'affectation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'Probleme resolu par groupe d''af'!$B$3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'Probleme resolu par groupe d''af'!$A$4:$A$27</c:f>
              <c:strCache>
                <c:ptCount val="23"/>
                <c:pt idx="0">
                  <c:v>TAX</c:v>
                </c:pt>
                <c:pt idx="1">
                  <c:v>FLOW INTEGRATION EXPERT</c:v>
                </c:pt>
                <c:pt idx="2">
                  <c:v>TAX EXPERT</c:v>
                </c:pt>
                <c:pt idx="3">
                  <c:v>PRODUCTIONPLAN</c:v>
                </c:pt>
                <c:pt idx="4">
                  <c:v>FA</c:v>
                </c:pt>
                <c:pt idx="5">
                  <c:v>FA EXPERT</c:v>
                </c:pt>
                <c:pt idx="6">
                  <c:v>GL FOUNDATIONS EXPERT</c:v>
                </c:pt>
                <c:pt idx="7">
                  <c:v>CE EXPERT</c:v>
                </c:pt>
                <c:pt idx="8">
                  <c:v>INTEGPLAT</c:v>
                </c:pt>
                <c:pt idx="9">
                  <c:v>AR EXPERT</c:v>
                </c:pt>
                <c:pt idx="10">
                  <c:v>CE</c:v>
                </c:pt>
                <c:pt idx="11">
                  <c:v>TRANSVERSE</c:v>
                </c:pt>
                <c:pt idx="12">
                  <c:v>SECURITY EXPERT</c:v>
                </c:pt>
                <c:pt idx="13">
                  <c:v>PO IPROC EXPERT</c:v>
                </c:pt>
                <c:pt idx="14">
                  <c:v>AP EXPERT</c:v>
                </c:pt>
                <c:pt idx="15">
                  <c:v>GCP EXPERT</c:v>
                </c:pt>
                <c:pt idx="16">
                  <c:v>GL FOUNDATIONS</c:v>
                </c:pt>
                <c:pt idx="17">
                  <c:v>INTEGPLAT EXPERT</c:v>
                </c:pt>
                <c:pt idx="18">
                  <c:v>SECURITY</c:v>
                </c:pt>
                <c:pt idx="19">
                  <c:v>AR</c:v>
                </c:pt>
                <c:pt idx="20">
                  <c:v>AP</c:v>
                </c:pt>
                <c:pt idx="21">
                  <c:v>GCP</c:v>
                </c:pt>
                <c:pt idx="22">
                  <c:v>FLOW INTEGRATION</c:v>
                </c:pt>
              </c:strCache>
            </c:strRef>
          </c:cat>
          <c:val>
            <c:numRef>
              <c:f>'Probleme resolu par groupe d''af'!$B$4:$B$27</c:f>
              <c:numCache>
                <c:formatCode>General</c:formatCode>
                <c:ptCount val="23"/>
                <c:pt idx="0">
                  <c:v>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37</c:v>
                </c:pt>
                <c:pt idx="5">
                  <c:v>39</c:v>
                </c:pt>
                <c:pt idx="6">
                  <c:v>46</c:v>
                </c:pt>
                <c:pt idx="7">
                  <c:v>51</c:v>
                </c:pt>
                <c:pt idx="8">
                  <c:v>66</c:v>
                </c:pt>
                <c:pt idx="9">
                  <c:v>88</c:v>
                </c:pt>
                <c:pt idx="10">
                  <c:v>107</c:v>
                </c:pt>
                <c:pt idx="11">
                  <c:v>134</c:v>
                </c:pt>
                <c:pt idx="12">
                  <c:v>134</c:v>
                </c:pt>
                <c:pt idx="13">
                  <c:v>143</c:v>
                </c:pt>
                <c:pt idx="14">
                  <c:v>149</c:v>
                </c:pt>
                <c:pt idx="15">
                  <c:v>161</c:v>
                </c:pt>
                <c:pt idx="16">
                  <c:v>225</c:v>
                </c:pt>
                <c:pt idx="17">
                  <c:v>235</c:v>
                </c:pt>
                <c:pt idx="18">
                  <c:v>287</c:v>
                </c:pt>
                <c:pt idx="19">
                  <c:v>331</c:v>
                </c:pt>
                <c:pt idx="20">
                  <c:v>539</c:v>
                </c:pt>
                <c:pt idx="21">
                  <c:v>686</c:v>
                </c:pt>
                <c:pt idx="22">
                  <c:v>1479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265-4E90-9A66-504F1E9712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69386480"/>
        <c:axId val="1351056528"/>
      </c:barChart>
      <c:catAx>
        <c:axId val="136938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1056528"/>
        <c:crosses val="autoZero"/>
        <c:auto val="1"/>
        <c:lblAlgn val="ctr"/>
        <c:lblOffset val="100"/>
        <c:noMultiLvlLbl val="0"/>
      </c:catAx>
      <c:valAx>
        <c:axId val="135105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6938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 BI.xlsx]Flow integration group work!Tableau croisé dynamique1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Nombre de probleme resolus par Flow Integration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'Flow integration group work'!$B$1</c:f>
              <c:strCache>
                <c:ptCount val="1"/>
                <c:pt idx="0">
                  <c:v>Nombre de Résolu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'Flow integration group work'!$A$2:$A$21</c:f>
              <c:multiLvlStrCache>
                <c:ptCount val="18"/>
                <c:lvl>
                  <c:pt idx="1">
                    <c:v>Soufian</c:v>
                  </c:pt>
                  <c:pt idx="2">
                    <c:v>Arnaud</c:v>
                  </c:pt>
                  <c:pt idx="3">
                    <c:v>NORDINE</c:v>
                  </c:pt>
                  <c:pt idx="4">
                    <c:v>Manoj</c:v>
                  </c:pt>
                  <c:pt idx="5">
                    <c:v>Luc</c:v>
                  </c:pt>
                  <c:pt idx="6">
                    <c:v>JOSE JOAQUIN</c:v>
                  </c:pt>
                  <c:pt idx="7">
                    <c:v>JEAN RENE</c:v>
                  </c:pt>
                  <c:pt idx="8">
                    <c:v>Guy</c:v>
                  </c:pt>
                  <c:pt idx="9">
                    <c:v>CLAIRE</c:v>
                  </c:pt>
                  <c:pt idx="10">
                    <c:v>FRANCK</c:v>
                  </c:pt>
                  <c:pt idx="11">
                    <c:v>Didier</c:v>
                  </c:pt>
                  <c:pt idx="12">
                    <c:v>Melanie</c:v>
                  </c:pt>
                  <c:pt idx="13">
                    <c:v>Abdo-Lkarim</c:v>
                  </c:pt>
                  <c:pt idx="14">
                    <c:v>Mohamed</c:v>
                  </c:pt>
                  <c:pt idx="15">
                    <c:v>Islem</c:v>
                  </c:pt>
                  <c:pt idx="16">
                    <c:v>El mehdi</c:v>
                  </c:pt>
                  <c:pt idx="17">
                    <c:v>Soukaina</c:v>
                  </c:pt>
                </c:lvl>
                <c:lvl>
                  <c:pt idx="0">
                    <c:v>FLOW INTEGRATION</c:v>
                  </c:pt>
                </c:lvl>
              </c:multiLvlStrCache>
            </c:multiLvlStrRef>
          </c:cat>
          <c:val>
            <c:numRef>
              <c:f>'Flow integration group work'!$B$2:$B$21</c:f>
              <c:numCache>
                <c:formatCode>General</c:formatCode>
                <c:ptCount val="18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23</c:v>
                </c:pt>
                <c:pt idx="15">
                  <c:v>51</c:v>
                </c:pt>
                <c:pt idx="16">
                  <c:v>260</c:v>
                </c:pt>
                <c:pt idx="17">
                  <c:v>1103</c:v>
                </c:pt>
              </c:numCache>
            </c:numRef>
          </c:val>
        </c:ser>
        <c:ser>
          <c:idx val="1"/>
          <c:order val="1"/>
          <c:tx>
            <c:strRef>
              <c:f>'Flow integration group work'!$C$1</c:f>
              <c:strCache>
                <c:ptCount val="1"/>
                <c:pt idx="0">
                  <c:v>Nombre de Statut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1934032098046099E-2"/>
                      <c:h val="4.5643407522556689E-2"/>
                    </c:manualLayout>
                  </c15:layout>
                </c:ext>
              </c:extLst>
            </c:dLbl>
            <c:dLbl>
              <c:idx val="1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018954890319009E-2"/>
                      <c:h val="6.6591427293235445E-2"/>
                    </c:manualLayout>
                  </c15:layout>
                </c:ext>
              </c:extLst>
            </c:dLbl>
            <c:dLbl>
              <c:idx val="1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143405914668256E-2"/>
                      <c:h val="6.1936311788640161E-2"/>
                    </c:manualLayout>
                  </c15:layout>
                </c:ext>
              </c:extLst>
            </c:dLbl>
            <c:dLbl>
              <c:idx val="1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613452651734164E-2"/>
                      <c:h val="0.1434008331190575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'Flow integration group work'!$A$2:$A$21</c:f>
              <c:multiLvlStrCache>
                <c:ptCount val="18"/>
                <c:lvl>
                  <c:pt idx="1">
                    <c:v>Soufian</c:v>
                  </c:pt>
                  <c:pt idx="2">
                    <c:v>Arnaud</c:v>
                  </c:pt>
                  <c:pt idx="3">
                    <c:v>NORDINE</c:v>
                  </c:pt>
                  <c:pt idx="4">
                    <c:v>Manoj</c:v>
                  </c:pt>
                  <c:pt idx="5">
                    <c:v>Luc</c:v>
                  </c:pt>
                  <c:pt idx="6">
                    <c:v>JOSE JOAQUIN</c:v>
                  </c:pt>
                  <c:pt idx="7">
                    <c:v>JEAN RENE</c:v>
                  </c:pt>
                  <c:pt idx="8">
                    <c:v>Guy</c:v>
                  </c:pt>
                  <c:pt idx="9">
                    <c:v>CLAIRE</c:v>
                  </c:pt>
                  <c:pt idx="10">
                    <c:v>FRANCK</c:v>
                  </c:pt>
                  <c:pt idx="11">
                    <c:v>Didier</c:v>
                  </c:pt>
                  <c:pt idx="12">
                    <c:v>Melanie</c:v>
                  </c:pt>
                  <c:pt idx="13">
                    <c:v>Abdo-Lkarim</c:v>
                  </c:pt>
                  <c:pt idx="14">
                    <c:v>Mohamed</c:v>
                  </c:pt>
                  <c:pt idx="15">
                    <c:v>Islem</c:v>
                  </c:pt>
                  <c:pt idx="16">
                    <c:v>El mehdi</c:v>
                  </c:pt>
                  <c:pt idx="17">
                    <c:v>Soukaina</c:v>
                  </c:pt>
                </c:lvl>
                <c:lvl>
                  <c:pt idx="0">
                    <c:v>FLOW INTEGRATION</c:v>
                  </c:pt>
                </c:lvl>
              </c:multiLvlStrCache>
            </c:multiLvlStrRef>
          </c:cat>
          <c:val>
            <c:numRef>
              <c:f>'Flow integration group work'!$C$2:$C$21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23</c:v>
                </c:pt>
                <c:pt idx="15">
                  <c:v>51</c:v>
                </c:pt>
                <c:pt idx="16">
                  <c:v>260</c:v>
                </c:pt>
                <c:pt idx="17">
                  <c:v>1106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53209312"/>
        <c:axId val="1353216384"/>
      </c:barChart>
      <c:catAx>
        <c:axId val="135320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3216384"/>
        <c:crosses val="autoZero"/>
        <c:auto val="1"/>
        <c:lblAlgn val="ctr"/>
        <c:lblOffset val="100"/>
        <c:noMultiLvlLbl val="0"/>
      </c:catAx>
      <c:valAx>
        <c:axId val="135321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320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 BI (1).xlsx]Soukaïna Work!PivotTable2</c:name>
    <c:fmtId val="-1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025371828521428E-2"/>
          <c:y val="4.7305367316890258E-2"/>
          <c:w val="0.78497604671039511"/>
          <c:h val="0.90618270277190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'Soukaïna Work'!$B$3</c:f>
              <c:strCache>
                <c:ptCount val="1"/>
                <c:pt idx="0">
                  <c:v>Count of Résolu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'Soukaïna Work'!$A$4:$A$28</c:f>
              <c:multiLvlStrCache>
                <c:ptCount val="12"/>
                <c:lvl>
                  <c:pt idx="0">
                    <c:v>Soukaina</c:v>
                  </c:pt>
                  <c:pt idx="1">
                    <c:v>Soukaina</c:v>
                  </c:pt>
                  <c:pt idx="2">
                    <c:v>Soukaina</c:v>
                  </c:pt>
                  <c:pt idx="3">
                    <c:v>Soukaina</c:v>
                  </c:pt>
                  <c:pt idx="4">
                    <c:v>Soukaina</c:v>
                  </c:pt>
                  <c:pt idx="5">
                    <c:v>Soukaina</c:v>
                  </c:pt>
                  <c:pt idx="6">
                    <c:v>Soukaina</c:v>
                  </c:pt>
                  <c:pt idx="7">
                    <c:v>Soukaina</c:v>
                  </c:pt>
                  <c:pt idx="8">
                    <c:v>Soukaina</c:v>
                  </c:pt>
                  <c:pt idx="9">
                    <c:v>Soukaina</c:v>
                  </c:pt>
                  <c:pt idx="10">
                    <c:v>Soukaina</c:v>
                  </c:pt>
                  <c:pt idx="11">
                    <c:v>Soukaina</c:v>
                  </c:pt>
                </c:lvl>
                <c:lvl>
                  <c:pt idx="0">
                    <c:v>FLOW INTEGRATION EXPERT</c:v>
                  </c:pt>
                  <c:pt idx="1">
                    <c:v>CE EXPERT</c:v>
                  </c:pt>
                  <c:pt idx="2">
                    <c:v>GCP EXPERT</c:v>
                  </c:pt>
                  <c:pt idx="3">
                    <c:v>TAX</c:v>
                  </c:pt>
                  <c:pt idx="4">
                    <c:v>TRANSVERSE</c:v>
                  </c:pt>
                  <c:pt idx="5">
                    <c:v>GL FOUNDATIONS</c:v>
                  </c:pt>
                  <c:pt idx="6">
                    <c:v>INTEGPLAT</c:v>
                  </c:pt>
                  <c:pt idx="7">
                    <c:v>AP</c:v>
                  </c:pt>
                  <c:pt idx="8">
                    <c:v>AR</c:v>
                  </c:pt>
                  <c:pt idx="9">
                    <c:v>CE</c:v>
                  </c:pt>
                  <c:pt idx="10">
                    <c:v>GCP</c:v>
                  </c:pt>
                  <c:pt idx="11">
                    <c:v>FLOW INTEGRATION</c:v>
                  </c:pt>
                </c:lvl>
              </c:multiLvlStrCache>
            </c:multiLvlStrRef>
          </c:cat>
          <c:val>
            <c:numRef>
              <c:f>'Soukaïna Work'!$B$4:$B$28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8</c:v>
                </c:pt>
                <c:pt idx="5">
                  <c:v>36</c:v>
                </c:pt>
                <c:pt idx="6">
                  <c:v>42</c:v>
                </c:pt>
                <c:pt idx="7">
                  <c:v>44</c:v>
                </c:pt>
                <c:pt idx="8">
                  <c:v>60</c:v>
                </c:pt>
                <c:pt idx="9">
                  <c:v>65</c:v>
                </c:pt>
                <c:pt idx="10">
                  <c:v>525</c:v>
                </c:pt>
                <c:pt idx="11">
                  <c:v>1103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C-425C-A350-79537B6523DF}"/>
            </c:ext>
          </c:extLst>
        </c:ser>
        <c:ser>
          <c:idx val="1"/>
          <c:order val="1"/>
          <c:tx>
            <c:strRef>
              <c:f>'Soukaïna Work'!$C$3</c:f>
              <c:strCache>
                <c:ptCount val="1"/>
                <c:pt idx="0">
                  <c:v>Count of Statut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'Soukaïna Work'!$A$4:$A$28</c:f>
              <c:multiLvlStrCache>
                <c:ptCount val="12"/>
                <c:lvl>
                  <c:pt idx="0">
                    <c:v>Soukaina</c:v>
                  </c:pt>
                  <c:pt idx="1">
                    <c:v>Soukaina</c:v>
                  </c:pt>
                  <c:pt idx="2">
                    <c:v>Soukaina</c:v>
                  </c:pt>
                  <c:pt idx="3">
                    <c:v>Soukaina</c:v>
                  </c:pt>
                  <c:pt idx="4">
                    <c:v>Soukaina</c:v>
                  </c:pt>
                  <c:pt idx="5">
                    <c:v>Soukaina</c:v>
                  </c:pt>
                  <c:pt idx="6">
                    <c:v>Soukaina</c:v>
                  </c:pt>
                  <c:pt idx="7">
                    <c:v>Soukaina</c:v>
                  </c:pt>
                  <c:pt idx="8">
                    <c:v>Soukaina</c:v>
                  </c:pt>
                  <c:pt idx="9">
                    <c:v>Soukaina</c:v>
                  </c:pt>
                  <c:pt idx="10">
                    <c:v>Soukaina</c:v>
                  </c:pt>
                  <c:pt idx="11">
                    <c:v>Soukaina</c:v>
                  </c:pt>
                </c:lvl>
                <c:lvl>
                  <c:pt idx="0">
                    <c:v>FLOW INTEGRATION EXPERT</c:v>
                  </c:pt>
                  <c:pt idx="1">
                    <c:v>CE EXPERT</c:v>
                  </c:pt>
                  <c:pt idx="2">
                    <c:v>GCP EXPERT</c:v>
                  </c:pt>
                  <c:pt idx="3">
                    <c:v>TAX</c:v>
                  </c:pt>
                  <c:pt idx="4">
                    <c:v>TRANSVERSE</c:v>
                  </c:pt>
                  <c:pt idx="5">
                    <c:v>GL FOUNDATIONS</c:v>
                  </c:pt>
                  <c:pt idx="6">
                    <c:v>INTEGPLAT</c:v>
                  </c:pt>
                  <c:pt idx="7">
                    <c:v>AP</c:v>
                  </c:pt>
                  <c:pt idx="8">
                    <c:v>AR</c:v>
                  </c:pt>
                  <c:pt idx="9">
                    <c:v>CE</c:v>
                  </c:pt>
                  <c:pt idx="10">
                    <c:v>GCP</c:v>
                  </c:pt>
                  <c:pt idx="11">
                    <c:v>FLOW INTEGRATION</c:v>
                  </c:pt>
                </c:lvl>
              </c:multiLvlStrCache>
            </c:multiLvlStrRef>
          </c:cat>
          <c:val>
            <c:numRef>
              <c:f>'Soukaïna Work'!$C$4:$C$28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8</c:v>
                </c:pt>
                <c:pt idx="5">
                  <c:v>36</c:v>
                </c:pt>
                <c:pt idx="6">
                  <c:v>42</c:v>
                </c:pt>
                <c:pt idx="7">
                  <c:v>45</c:v>
                </c:pt>
                <c:pt idx="8">
                  <c:v>60</c:v>
                </c:pt>
                <c:pt idx="9">
                  <c:v>65</c:v>
                </c:pt>
                <c:pt idx="10">
                  <c:v>526</c:v>
                </c:pt>
                <c:pt idx="11">
                  <c:v>1106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9DC-425C-A350-79537B6523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86349728"/>
        <c:axId val="1286351904"/>
      </c:barChart>
      <c:catAx>
        <c:axId val="128634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6351904"/>
        <c:crosses val="autoZero"/>
        <c:auto val="1"/>
        <c:lblAlgn val="ctr"/>
        <c:lblOffset val="100"/>
        <c:noMultiLvlLbl val="0"/>
      </c:catAx>
      <c:valAx>
        <c:axId val="128635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63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 BI (1).xlsx]TAX GROUP WORK!PivotTable1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TAX Group's problems and solve problems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'TAX GROUP WORK'!$B$3</c:f>
              <c:strCache>
                <c:ptCount val="1"/>
                <c:pt idx="0">
                  <c:v>Count of Résolu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'TAX GROUP WORK'!$A$4:$A$11</c:f>
              <c:multiLvlStrCache>
                <c:ptCount val="6"/>
                <c:lvl>
                  <c:pt idx="0">
                    <c:v>Abdo-Lkarim</c:v>
                  </c:pt>
                  <c:pt idx="1">
                    <c:v>Soukaina</c:v>
                  </c:pt>
                  <c:pt idx="2">
                    <c:v>Laurent</c:v>
                  </c:pt>
                  <c:pt idx="3">
                    <c:v>CLAIRE</c:v>
                  </c:pt>
                  <c:pt idx="4">
                    <c:v>PIERRE</c:v>
                  </c:pt>
                  <c:pt idx="5">
                    <c:v>Didier</c:v>
                  </c:pt>
                </c:lvl>
                <c:lvl>
                  <c:pt idx="0">
                    <c:v>TAX</c:v>
                  </c:pt>
                </c:lvl>
              </c:multiLvlStrCache>
            </c:multiLvlStrRef>
          </c:cat>
          <c:val>
            <c:numRef>
              <c:f>'TAX GROUP WORK'!$B$4:$B$11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5D-4400-B267-770FB0B40CE3}"/>
            </c:ext>
          </c:extLst>
        </c:ser>
        <c:ser>
          <c:idx val="1"/>
          <c:order val="1"/>
          <c:tx>
            <c:strRef>
              <c:f>'TAX GROUP WORK'!$C$3</c:f>
              <c:strCache>
                <c:ptCount val="1"/>
                <c:pt idx="0">
                  <c:v>Count of Statut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'TAX GROUP WORK'!$A$4:$A$11</c:f>
              <c:multiLvlStrCache>
                <c:ptCount val="6"/>
                <c:lvl>
                  <c:pt idx="0">
                    <c:v>Abdo-Lkarim</c:v>
                  </c:pt>
                  <c:pt idx="1">
                    <c:v>Soukaina</c:v>
                  </c:pt>
                  <c:pt idx="2">
                    <c:v>Laurent</c:v>
                  </c:pt>
                  <c:pt idx="3">
                    <c:v>CLAIRE</c:v>
                  </c:pt>
                  <c:pt idx="4">
                    <c:v>PIERRE</c:v>
                  </c:pt>
                  <c:pt idx="5">
                    <c:v>Didier</c:v>
                  </c:pt>
                </c:lvl>
                <c:lvl>
                  <c:pt idx="0">
                    <c:v>TAX</c:v>
                  </c:pt>
                </c:lvl>
              </c:multiLvlStrCache>
            </c:multiLvlStrRef>
          </c:cat>
          <c:val>
            <c:numRef>
              <c:f>'TAX GROUP WORK'!$C$4:$C$11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5D-4400-B267-770FB0B40C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69393600"/>
        <c:axId val="1369394688"/>
      </c:barChart>
      <c:catAx>
        <c:axId val="136939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69394688"/>
        <c:crosses val="autoZero"/>
        <c:auto val="1"/>
        <c:lblAlgn val="ctr"/>
        <c:lblOffset val="100"/>
        <c:noMultiLvlLbl val="0"/>
      </c:catAx>
      <c:valAx>
        <c:axId val="1369394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6939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 smtClean="0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rPr>
              <a:t> </a:t>
            </a:r>
            <a:endParaRPr lang="fr-F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 smtClean="0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rPr>
              <a:t> </a:t>
            </a:r>
            <a:endParaRPr lang="fr-F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 smtClean="0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rPr>
              <a:t> </a:t>
            </a:r>
            <a:endParaRPr lang="fr-F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3C24609-1427-48C3-8D03-815F0401155C}" type="slidenum">
              <a:t>‹N°›</a:t>
            </a:fld>
            <a:r>
              <a:rPr lang="fr-FR" sz="14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540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3F1EEA01-5B17-47DD-98CF-3CDC5CD7AB44}" type="slidenum">
              <a:t>‹N°›</a:t>
            </a:fld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19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52729E-5B90-4DB6-B549-5B619BD08B33}" type="slidenum">
              <a:t>1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26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10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11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7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12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147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13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87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14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40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15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1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16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36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17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3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18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8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19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2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BD1186-CFFB-4F15-8E09-5118B011DAFE}" type="slidenum">
              <a:t>2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30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B5E76E5-58CE-4BF0-A4C8-DEE3B7DADE48}" type="slidenum">
              <a:t>20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8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ED7FAE-C470-4342-8ACD-1B34E93AB1FF}" type="slidenum">
              <a:t>21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61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1FC75E-623C-424B-843F-2C08CD340E94}" type="slidenum">
              <a:t>3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0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1FC75E-623C-424B-843F-2C08CD340E94}" type="slidenum">
              <a:t>4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28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6121AE-C53F-4273-B17B-F6771BBBB945}" type="slidenum">
              <a:t>5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883DBC8-AE4E-4BCE-ADC7-853BB795EB84}" type="slidenum">
              <a:t>6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8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883DBC8-AE4E-4BCE-ADC7-853BB795EB84}" type="slidenum">
              <a:t>7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5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8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94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FA6D18-B325-4323-A29D-C9D0C4379739}" type="slidenum">
              <a:t>9</a:t>
            </a:fld>
            <a:r>
              <a:rPr lang="fr-FR"/>
              <a:t> </a:t>
            </a:r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0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0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51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18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38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2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392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374775"/>
            <a:ext cx="4603750" cy="4319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95900" y="1374775"/>
            <a:ext cx="4603750" cy="4319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6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3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71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0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668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6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413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6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70775" y="260350"/>
            <a:ext cx="2428875" cy="54340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7138987" cy="54340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80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689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392238"/>
            <a:ext cx="4459287" cy="3287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80000" y="1392238"/>
            <a:ext cx="4459288" cy="3287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07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0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92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66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8783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809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72338" y="314325"/>
            <a:ext cx="2266950" cy="43656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68313" y="314325"/>
            <a:ext cx="6651625" cy="43656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7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D22C2-EBBE-4762-8FC2-3D9D3E7C437A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6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F5DC27-8FC5-4E80-86E3-54553B4A3A03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5F3806-CEEC-4924-88C5-EE3D4A0DDF5D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4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F15116-B5DA-487A-AE6A-A98BA65FE2B2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6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6D95E-B59F-47B2-9E0D-979F056098D5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5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59C9CA-2513-4C2C-BAE8-E23AF5CF1A13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7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6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D7EBA7-0986-437D-9CF0-5F6BD4CEC818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0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6C1888-5F2D-4AB9-9C3E-DF855231FEF8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6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2F69B-AA6B-439E-BB48-9CA6C0578619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72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40D5CB-807E-4663-BE5A-2BD3934A5077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937728-73C9-40FB-BD6C-8522CDE30759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9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61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9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3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9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70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71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204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973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89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1ADDBE-8DD2-4B24-890F-5CE11E1A828A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C51691-D90F-4EBC-BE30-94CDF37AD00A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29CC42-FE1F-4CF9-AF56-C306A0A29AF4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57458F-5174-4E1E-9B4D-629F8A9594C8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A01A26-CA3E-4819-902F-8E285140EC35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7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20254C-180E-4147-8E45-4B6FC43B1E1D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77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C5A4DC-1179-4AB2-BBE5-A8C8A38D88F5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95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AA0FFA-1546-4E01-838E-05ACD6FF3558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6808D-1AB2-4099-BA92-FE2D2BB2B54C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9F2F41-BB0B-4F6F-8523-865171E3D08C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8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150B11-8EB3-4B2E-94AD-B81017F0A4A3}" type="slidenum">
              <a:t>‹N°›</a:t>
            </a:fld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8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97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5462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800" y="360"/>
            <a:ext cx="3234960" cy="5693760"/>
            <a:chOff x="10800" y="360"/>
            <a:chExt cx="3234960" cy="5693760"/>
          </a:xfrm>
        </p:grpSpPr>
        <p:sp>
          <p:nvSpPr>
            <p:cNvPr id="3" name="Forme libre 2"/>
            <p:cNvSpPr/>
            <p:nvPr/>
          </p:nvSpPr>
          <p:spPr>
            <a:xfrm>
              <a:off x="10800" y="360"/>
              <a:ext cx="1850760" cy="194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2" h="5408">
                  <a:moveTo>
                    <a:pt x="3781" y="0"/>
                  </a:moveTo>
                  <a:lnTo>
                    <a:pt x="0" y="2467"/>
                  </a:lnTo>
                  <a:lnTo>
                    <a:pt x="0" y="5408"/>
                  </a:lnTo>
                  <a:lnTo>
                    <a:pt x="5142" y="2053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10800" y="2327760"/>
              <a:ext cx="2012400" cy="20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1" h="5641">
                  <a:moveTo>
                    <a:pt x="4291" y="0"/>
                  </a:moveTo>
                  <a:lnTo>
                    <a:pt x="0" y="2799"/>
                  </a:lnTo>
                  <a:lnTo>
                    <a:pt x="0" y="5641"/>
                  </a:lnTo>
                  <a:lnTo>
                    <a:pt x="5591" y="1993"/>
                  </a:lnTo>
                  <a:close/>
                </a:path>
              </a:pathLst>
            </a:custGeom>
            <a:solidFill>
              <a:srgbClr val="F8B622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10800" y="200520"/>
              <a:ext cx="3193200" cy="323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1" h="8998">
                  <a:moveTo>
                    <a:pt x="6776" y="0"/>
                  </a:moveTo>
                  <a:lnTo>
                    <a:pt x="0" y="4422"/>
                  </a:lnTo>
                  <a:lnTo>
                    <a:pt x="0" y="8998"/>
                  </a:lnTo>
                  <a:lnTo>
                    <a:pt x="8871" y="3210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0800" y="2680920"/>
              <a:ext cx="3234960" cy="297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7" h="8271">
                  <a:moveTo>
                    <a:pt x="7027" y="0"/>
                  </a:moveTo>
                  <a:lnTo>
                    <a:pt x="0" y="4585"/>
                  </a:lnTo>
                  <a:lnTo>
                    <a:pt x="0" y="8271"/>
                  </a:lnTo>
                  <a:lnTo>
                    <a:pt x="911" y="8271"/>
                  </a:lnTo>
                  <a:lnTo>
                    <a:pt x="8987" y="3002"/>
                  </a:lnTo>
                  <a:close/>
                </a:path>
              </a:pathLst>
            </a:custGeom>
            <a:solidFill>
              <a:srgbClr val="FE7130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277560" y="4977000"/>
              <a:ext cx="1567799" cy="71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6" h="1993">
                  <a:moveTo>
                    <a:pt x="3055" y="0"/>
                  </a:moveTo>
                  <a:lnTo>
                    <a:pt x="0" y="1993"/>
                  </a:lnTo>
                  <a:lnTo>
                    <a:pt x="4356" y="1993"/>
                  </a:ln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10800" y="360"/>
              <a:ext cx="139860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6" h="2536">
                  <a:moveTo>
                    <a:pt x="0" y="0"/>
                  </a:moveTo>
                  <a:lnTo>
                    <a:pt x="0" y="2536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9" name="Espace réservé du titre 8"/>
          <p:cNvSpPr txBox="1">
            <a:spLocks noGrp="1"/>
          </p:cNvSpPr>
          <p:nvPr>
            <p:ph type="title"/>
          </p:nvPr>
        </p:nvSpPr>
        <p:spPr>
          <a:xfrm>
            <a:off x="180000" y="260280"/>
            <a:ext cx="9720000" cy="65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fr-FR"/>
          </a:p>
        </p:txBody>
      </p:sp>
      <p:sp>
        <p:nvSpPr>
          <p:cNvPr id="10" name="Espace réservé du texte 9"/>
          <p:cNvSpPr txBox="1">
            <a:spLocks noGrp="1"/>
          </p:cNvSpPr>
          <p:nvPr>
            <p:ph type="body" idx="1"/>
          </p:nvPr>
        </p:nvSpPr>
        <p:spPr>
          <a:xfrm>
            <a:off x="540000" y="1374479"/>
            <a:ext cx="9360000" cy="43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10800" y="5669640"/>
            <a:ext cx="10068479" cy="1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12" name="Espace réservé du titre 11"/>
          <p:cNvSpPr txBox="1">
            <a:spLocks noGrp="1"/>
          </p:cNvSpPr>
          <p:nvPr>
            <p:ph type="title" sz="quarter" idx="4294967295"/>
          </p:nvPr>
        </p:nvSpPr>
        <p:spPr>
          <a:xfrm rot="5391000">
            <a:off x="6879708" y="2340925"/>
            <a:ext cx="4343760" cy="1125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/>
            <a:r>
              <a:rPr lang="fr-FR"/>
              <a:t>CONTENT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tabLst/>
        <a:defRPr lang="fr-FR" sz="6500" b="0" i="0" u="none" strike="noStrike" kern="1200" cap="none">
          <a:ln>
            <a:noFill/>
          </a:ln>
          <a:solidFill>
            <a:srgbClr val="FE7130"/>
          </a:solidFill>
          <a:highlight>
            <a:scrgbClr r="0" g="0" b="0">
              <a:alpha val="0"/>
            </a:scrgbClr>
          </a:highlight>
          <a:latin typeface="Noto Sans" pitchFamily="34"/>
          <a:ea typeface="Noto Sans CJK SC" pitchFamily="2"/>
          <a:cs typeface="Mangal" pitchFamily="2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90520" y="664200"/>
            <a:ext cx="2409480" cy="4372920"/>
            <a:chOff x="1190520" y="664200"/>
            <a:chExt cx="2409480" cy="4372920"/>
          </a:xfrm>
        </p:grpSpPr>
        <p:sp>
          <p:nvSpPr>
            <p:cNvPr id="3" name="Forme libre 2"/>
            <p:cNvSpPr/>
            <p:nvPr/>
          </p:nvSpPr>
          <p:spPr>
            <a:xfrm>
              <a:off x="2077200" y="81144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FE7130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1190520" y="168300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FE7130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2077200" y="264276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close/>
                </a:path>
              </a:pathLst>
            </a:custGeom>
            <a:solidFill>
              <a:srgbClr val="FE7130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190520" y="351432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FE7130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2077200" y="66420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noFill/>
            <a:ln w="39600" cap="rnd">
              <a:solidFill>
                <a:srgbClr val="FFD74C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1190520" y="153576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close/>
                </a:path>
              </a:pathLst>
            </a:custGeom>
            <a:noFill/>
            <a:ln w="39600" cap="rnd">
              <a:solidFill>
                <a:srgbClr val="FFD74C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077200" y="249588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noFill/>
            <a:ln w="39600" cap="rnd">
              <a:solidFill>
                <a:srgbClr val="FFD74C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1190520" y="336708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close/>
                </a:path>
              </a:pathLst>
            </a:custGeom>
            <a:noFill/>
            <a:ln w="39600" cap="rnd">
              <a:solidFill>
                <a:srgbClr val="FFD74C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11" name="Espace réservé du titre 10"/>
          <p:cNvSpPr txBox="1">
            <a:spLocks noGrp="1"/>
          </p:cNvSpPr>
          <p:nvPr>
            <p:ph type="title"/>
          </p:nvPr>
        </p:nvSpPr>
        <p:spPr>
          <a:xfrm>
            <a:off x="468360" y="313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fr-FR"/>
          </a:p>
        </p:txBody>
      </p:sp>
      <p:sp>
        <p:nvSpPr>
          <p:cNvPr id="12" name="Espace réservé du texte 11"/>
          <p:cNvSpPr txBox="1">
            <a:spLocks noGrp="1"/>
          </p:cNvSpPr>
          <p:nvPr>
            <p:ph type="body" idx="1"/>
          </p:nvPr>
        </p:nvSpPr>
        <p:spPr>
          <a:xfrm>
            <a:off x="468360" y="1391759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14040" y="5667120"/>
            <a:ext cx="1006847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9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783000" y="208080"/>
            <a:ext cx="80280" cy="5249520"/>
            <a:chOff x="9783000" y="208080"/>
            <a:chExt cx="80280" cy="5249520"/>
          </a:xfrm>
        </p:grpSpPr>
        <p:sp>
          <p:nvSpPr>
            <p:cNvPr id="15" name="Forme libre 14"/>
            <p:cNvSpPr/>
            <p:nvPr/>
          </p:nvSpPr>
          <p:spPr>
            <a:xfrm>
              <a:off x="9783000" y="289080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close/>
                </a:path>
              </a:pathLst>
            </a:custGeom>
            <a:solidFill>
              <a:srgbClr val="E54B8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9783000" y="308196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close/>
                </a:path>
              </a:pathLst>
            </a:custGeom>
            <a:solidFill>
              <a:srgbClr val="F8B62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9783000" y="250308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9783000" y="269460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close/>
                </a:path>
              </a:pathLst>
            </a:custGeom>
            <a:solidFill>
              <a:srgbClr val="60C4E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9" name="Connecteur droit 18"/>
            <p:cNvSpPr/>
            <p:nvPr/>
          </p:nvSpPr>
          <p:spPr>
            <a:xfrm>
              <a:off x="9823320" y="3122280"/>
              <a:ext cx="0" cy="2335320"/>
            </a:xfrm>
            <a:prstGeom prst="line">
              <a:avLst/>
            </a:prstGeom>
            <a:noFill/>
            <a:ln w="10440" cap="rnd">
              <a:solidFill>
                <a:srgbClr val="F8B621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0" name="Connecteur droit 19"/>
            <p:cNvSpPr/>
            <p:nvPr/>
          </p:nvSpPr>
          <p:spPr>
            <a:xfrm>
              <a:off x="9823320" y="208080"/>
              <a:ext cx="0" cy="2335320"/>
            </a:xfrm>
            <a:prstGeom prst="line">
              <a:avLst/>
            </a:prstGeom>
            <a:noFill/>
            <a:ln w="1044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pic>
        <p:nvPicPr>
          <p:cNvPr id="21" name="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60" y="5465520"/>
            <a:ext cx="10079640" cy="209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D67221F-989A-416B-93BE-69E3BC78E31E}" type="slidenum">
              <a:t>‹N°›</a:t>
            </a:fld>
            <a:r>
              <a:rPr lang="fr-FR"/>
              <a:t> 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416320" y="215640"/>
            <a:ext cx="5248440" cy="80280"/>
            <a:chOff x="2416320" y="215640"/>
            <a:chExt cx="5248440" cy="80280"/>
          </a:xfrm>
        </p:grpSpPr>
        <p:sp>
          <p:nvSpPr>
            <p:cNvPr id="8" name="Forme libre 7"/>
            <p:cNvSpPr/>
            <p:nvPr/>
          </p:nvSpPr>
          <p:spPr>
            <a:xfrm>
              <a:off x="5098320" y="21564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5289840" y="21564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4710960" y="215640"/>
              <a:ext cx="7992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902120" y="21564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5330160" y="255960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10440" cap="rnd">
              <a:solidFill>
                <a:srgbClr val="F8B621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416320" y="255960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1044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383560" y="5446079"/>
            <a:ext cx="5248440" cy="80280"/>
            <a:chOff x="2383560" y="5446079"/>
            <a:chExt cx="5248440" cy="80280"/>
          </a:xfrm>
        </p:grpSpPr>
        <p:sp>
          <p:nvSpPr>
            <p:cNvPr id="15" name="Forme libre 14"/>
            <p:cNvSpPr/>
            <p:nvPr/>
          </p:nvSpPr>
          <p:spPr>
            <a:xfrm>
              <a:off x="4902120" y="5446079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4710960" y="5446079"/>
              <a:ext cx="7992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5289840" y="5446079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5098320" y="5446079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2383560" y="5486399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10440" cap="rnd">
              <a:solidFill>
                <a:srgbClr val="F8B621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5297400" y="5486399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1044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206040" y="668520"/>
            <a:ext cx="2409479" cy="4372919"/>
            <a:chOff x="6206040" y="668520"/>
            <a:chExt cx="2409479" cy="4372919"/>
          </a:xfrm>
        </p:grpSpPr>
        <p:sp>
          <p:nvSpPr>
            <p:cNvPr id="3" name="Forme libre 2"/>
            <p:cNvSpPr/>
            <p:nvPr/>
          </p:nvSpPr>
          <p:spPr>
            <a:xfrm>
              <a:off x="7092719" y="81576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6206040" y="1687319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7092719" y="264708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6206040" y="3518639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7092719" y="66852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noFill/>
            <a:ln w="39600" cap="rnd">
              <a:solidFill>
                <a:srgbClr val="FFFF6D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6206040" y="154008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close/>
                </a:path>
              </a:pathLst>
            </a:custGeom>
            <a:noFill/>
            <a:ln w="39600" cap="rnd">
              <a:solidFill>
                <a:srgbClr val="FFFF6D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7092719" y="2500200"/>
              <a:ext cx="1522800" cy="152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close/>
                </a:path>
              </a:pathLst>
            </a:custGeom>
            <a:noFill/>
            <a:ln w="39600" cap="rnd">
              <a:solidFill>
                <a:srgbClr val="FFFF6D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6040" y="3371400"/>
              <a:ext cx="1522800" cy="152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close/>
                </a:path>
              </a:pathLst>
            </a:custGeom>
            <a:noFill/>
            <a:ln w="39600" cap="rnd">
              <a:solidFill>
                <a:srgbClr val="FFFF6D"/>
              </a:solidFill>
              <a:prstDash val="solid"/>
              <a:bevel/>
            </a:ln>
          </p:spPr>
          <p:txBody>
            <a:bodyPr vert="horz" wrap="none" lIns="109800" tIns="64800" rIns="109800" bIns="64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11" name="Espace réservé du titre 10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fr-FR"/>
          </a:p>
        </p:txBody>
      </p:sp>
      <p:sp>
        <p:nvSpPr>
          <p:cNvPr id="12" name="Espace réservé du texte 11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9758160" y="210946"/>
            <a:ext cx="80280" cy="5248255"/>
            <a:chOff x="9758160" y="210946"/>
            <a:chExt cx="80280" cy="5248255"/>
          </a:xfrm>
        </p:grpSpPr>
        <p:sp>
          <p:nvSpPr>
            <p:cNvPr id="14" name="Forme libre 13"/>
            <p:cNvSpPr/>
            <p:nvPr/>
          </p:nvSpPr>
          <p:spPr>
            <a:xfrm>
              <a:off x="9758160" y="289296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9758160" y="308448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9758160" y="250560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9758160" y="2696760"/>
              <a:ext cx="80280" cy="8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 rot="5400000">
              <a:off x="8631369" y="4292081"/>
              <a:ext cx="233424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5">
                  <a:moveTo>
                    <a:pt x="0" y="0"/>
                  </a:moveTo>
                  <a:cubicBezTo>
                    <a:pt x="2162" y="0"/>
                    <a:pt x="4323" y="0"/>
                    <a:pt x="6485" y="0"/>
                  </a:cubicBezTo>
                </a:path>
              </a:pathLst>
            </a:custGeom>
            <a:noFill/>
            <a:ln w="10440" cap="rnd">
              <a:solidFill>
                <a:srgbClr val="F8B621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5400000">
              <a:off x="8631189" y="1378246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1044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pic>
        <p:nvPicPr>
          <p:cNvPr id="20" name="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720" y="5465880"/>
            <a:ext cx="10079640" cy="209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Noto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6E6A769-481F-432E-89B1-E94A8AFE339E}" type="slidenum">
              <a:t>‹N°›</a:t>
            </a:fld>
            <a:r>
              <a:rPr lang="fr-FR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850233" y="1479860"/>
            <a:ext cx="8325852" cy="2492990"/>
          </a:xfrm>
        </p:spPr>
        <p:txBody>
          <a:bodyPr vert="horz" wrap="square">
            <a:spAutoFit/>
          </a:bodyPr>
          <a:lstStyle/>
          <a:p>
            <a:pPr lvl="0"/>
            <a:r>
              <a:rPr lang="x-none" sz="5400" b="1" dirty="0">
                <a:solidFill>
                  <a:schemeClr val="tx1"/>
                </a:solidFill>
              </a:rPr>
              <a:t>Decision making </a:t>
            </a:r>
            <a:r>
              <a:rPr lang="x-none" sz="5400" b="1" dirty="0" smtClean="0">
                <a:solidFill>
                  <a:schemeClr val="tx1"/>
                </a:solidFill>
              </a:rPr>
              <a:t>support</a:t>
            </a:r>
            <a:r>
              <a:rPr lang="en-US" sz="5400" b="1" dirty="0" smtClean="0">
                <a:solidFill>
                  <a:schemeClr val="tx1"/>
                </a:solidFill>
              </a:rPr>
              <a:t/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tx1"/>
                </a:solidFill>
              </a:rPr>
              <a:t/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x-none" sz="5400" b="1" dirty="0" smtClean="0">
                <a:solidFill>
                  <a:schemeClr val="tx1"/>
                </a:solidFill>
              </a:rPr>
              <a:t> </a:t>
            </a:r>
            <a:r>
              <a:rPr lang="x-none" sz="5400" b="1" dirty="0">
                <a:solidFill>
                  <a:schemeClr val="tx1"/>
                </a:solidFill>
              </a:rPr>
              <a:t>for O enterprise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0" y="-20477"/>
            <a:ext cx="10080625" cy="5422231"/>
            <a:chOff x="0" y="-20477"/>
            <a:chExt cx="10080625" cy="5422231"/>
          </a:xfrm>
        </p:grpSpPr>
        <p:sp>
          <p:nvSpPr>
            <p:cNvPr id="4" name="Rectangle 3"/>
            <p:cNvSpPr/>
            <p:nvPr/>
          </p:nvSpPr>
          <p:spPr>
            <a:xfrm>
              <a:off x="6181" y="-20477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lvl="0" hangingPunct="0">
                <a:buSzPct val="45000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743696"/>
              <a:ext cx="10074444" cy="204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sz="5400" b="1" dirty="0" smtClean="0">
                  <a:solidFill>
                    <a:srgbClr val="E54B89"/>
                  </a:solidFill>
                </a:rPr>
                <a:t> SOLUTIONS</a:t>
              </a:r>
              <a:endParaRPr lang="fr-FR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07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-5270" y="-20477"/>
            <a:ext cx="10074444" cy="5422231"/>
            <a:chOff x="-5270" y="-20477"/>
            <a:chExt cx="10074444" cy="5422231"/>
          </a:xfrm>
        </p:grpSpPr>
        <p:sp>
          <p:nvSpPr>
            <p:cNvPr id="4" name="Rectangle 3"/>
            <p:cNvSpPr/>
            <p:nvPr/>
          </p:nvSpPr>
          <p:spPr>
            <a:xfrm>
              <a:off x="-5270" y="-20477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342900" lvl="0" indent="-3429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4971" y="2130659"/>
              <a:ext cx="92739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3600" dirty="0" smtClean="0"/>
                <a:t>Training sessions from France support teams to teams in Spain and Italy</a:t>
              </a:r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7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0" y="-20477"/>
            <a:ext cx="10080625" cy="5422231"/>
            <a:chOff x="0" y="-20477"/>
            <a:chExt cx="10080625" cy="5422231"/>
          </a:xfrm>
        </p:grpSpPr>
        <p:sp>
          <p:nvSpPr>
            <p:cNvPr id="4" name="Rectangle 3"/>
            <p:cNvSpPr/>
            <p:nvPr/>
          </p:nvSpPr>
          <p:spPr>
            <a:xfrm>
              <a:off x="6181" y="-20477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lvl="0" hangingPunct="0">
                <a:buSzPct val="45000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743696"/>
              <a:ext cx="10074444" cy="204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x-none" sz="5400" b="1" dirty="0" smtClean="0">
                  <a:solidFill>
                    <a:srgbClr val="E54B89"/>
                  </a:solidFill>
                </a:rPr>
                <a:t>TEAM PERFORMANCE ANALYSIS</a:t>
              </a:r>
              <a:endParaRPr lang="fr-FR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3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0074444" cy="5422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443" cy="542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FA7FAB5-8B6E-4DE5-9A50-0398543F8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158772"/>
              </p:ext>
            </p:extLst>
          </p:nvPr>
        </p:nvGraphicFramePr>
        <p:xfrm>
          <a:off x="1" y="1"/>
          <a:ext cx="10074442" cy="542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282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0074444" cy="5422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443" cy="542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317890"/>
              </p:ext>
            </p:extLst>
          </p:nvPr>
        </p:nvGraphicFramePr>
        <p:xfrm>
          <a:off x="-2" y="-34132"/>
          <a:ext cx="10074445" cy="545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612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20477"/>
            <a:ext cx="10074444" cy="5422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443" cy="542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875286"/>
              </p:ext>
            </p:extLst>
          </p:nvPr>
        </p:nvGraphicFramePr>
        <p:xfrm>
          <a:off x="0" y="-20477"/>
          <a:ext cx="10074444" cy="542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265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20477"/>
            <a:ext cx="10074444" cy="5422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443" cy="542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495633"/>
              </p:ext>
            </p:extLst>
          </p:nvPr>
        </p:nvGraphicFramePr>
        <p:xfrm>
          <a:off x="0" y="-1"/>
          <a:ext cx="10074443" cy="540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582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0" y="-20477"/>
            <a:ext cx="10080625" cy="5422231"/>
            <a:chOff x="0" y="-20477"/>
            <a:chExt cx="10080625" cy="5422231"/>
          </a:xfrm>
        </p:grpSpPr>
        <p:sp>
          <p:nvSpPr>
            <p:cNvPr id="4" name="Rectangle 3"/>
            <p:cNvSpPr/>
            <p:nvPr/>
          </p:nvSpPr>
          <p:spPr>
            <a:xfrm>
              <a:off x="6181" y="-20477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lvl="0" hangingPunct="0">
                <a:buSzPct val="45000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743696"/>
              <a:ext cx="10074444" cy="204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sz="5400" b="1" dirty="0" smtClean="0">
                  <a:solidFill>
                    <a:srgbClr val="E54B89"/>
                  </a:solidFill>
                </a:rPr>
                <a:t> SOLUTIONS</a:t>
              </a:r>
              <a:endParaRPr lang="fr-FR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6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181" y="0"/>
            <a:ext cx="10074444" cy="5422231"/>
            <a:chOff x="6181" y="0"/>
            <a:chExt cx="10074444" cy="5422231"/>
          </a:xfrm>
        </p:grpSpPr>
        <p:sp>
          <p:nvSpPr>
            <p:cNvPr id="4" name="Rectangle 3"/>
            <p:cNvSpPr/>
            <p:nvPr/>
          </p:nvSpPr>
          <p:spPr>
            <a:xfrm>
              <a:off x="6181" y="0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342900" lvl="0" indent="-342900" hangingPunct="0">
                <a:buSzPct val="45000"/>
                <a:buFont typeface="Wingdings" panose="05000000000000000000" pitchFamily="2" charset="2"/>
                <a:buChar char="§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4971" y="722589"/>
              <a:ext cx="9273962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x-none" sz="3600" dirty="0" smtClean="0"/>
                <a:t>Distribution of knowledge to prevent our company from being too dependent on one person</a:t>
              </a:r>
              <a:endParaRPr lang="en-US" sz="3600" dirty="0" smtClean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x-none" sz="3600" dirty="0" smtClean="0"/>
                <a:t>Training sessions where </a:t>
              </a:r>
              <a:r>
                <a:rPr lang="x-none" sz="3600" b="1" dirty="0" smtClean="0"/>
                <a:t>Soukaina</a:t>
              </a:r>
              <a:r>
                <a:rPr lang="x-none" sz="3600" dirty="0" smtClean="0"/>
                <a:t> would help the rest of the team</a:t>
              </a:r>
              <a:endParaRPr lang="en-US" sz="3600" dirty="0" smtClean="0"/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23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821879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en-US" sz="4400" b="1" dirty="0" smtClean="0"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4</a:t>
            </a:r>
            <a:endParaRPr lang="x-none" sz="4400" b="1" i="0" u="none" strike="noStrike" kern="1200" cap="none" dirty="0">
              <a:ln>
                <a:noFill/>
              </a:ln>
              <a:solidFill>
                <a:srgbClr val="7F59AE"/>
              </a:solidFill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941839" y="2275141"/>
            <a:ext cx="4060440" cy="830997"/>
          </a:xfrm>
        </p:spPr>
        <p:txBody>
          <a:bodyPr>
            <a:spAutoFit/>
          </a:bodyPr>
          <a:lstStyle/>
          <a:p>
            <a:pPr lvl="0" algn="r"/>
            <a:r>
              <a:rPr lang="en-US" sz="5400" b="1" dirty="0" smtClean="0">
                <a:solidFill>
                  <a:srgbClr val="E54B89"/>
                </a:solidFill>
              </a:rPr>
              <a:t>Conclusion</a:t>
            </a:r>
            <a:endParaRPr lang="x-none" sz="5400" b="1" dirty="0">
              <a:solidFill>
                <a:srgbClr val="E54B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4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928803" y="2156633"/>
            <a:ext cx="3419640" cy="504000"/>
            <a:chOff x="3960000" y="1655640"/>
            <a:chExt cx="3419640" cy="504000"/>
          </a:xfrm>
        </p:grpSpPr>
        <p:sp>
          <p:nvSpPr>
            <p:cNvPr id="3" name="Forme libre 2"/>
            <p:cNvSpPr/>
            <p:nvPr/>
          </p:nvSpPr>
          <p:spPr>
            <a:xfrm>
              <a:off x="3960000" y="1655640"/>
              <a:ext cx="500040" cy="49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0" h="1365">
                  <a:moveTo>
                    <a:pt x="0" y="683"/>
                  </a:moveTo>
                  <a:lnTo>
                    <a:pt x="1" y="728"/>
                  </a:lnTo>
                  <a:lnTo>
                    <a:pt x="5" y="772"/>
                  </a:lnTo>
                  <a:lnTo>
                    <a:pt x="12" y="816"/>
                  </a:lnTo>
                  <a:lnTo>
                    <a:pt x="23" y="860"/>
                  </a:lnTo>
                  <a:lnTo>
                    <a:pt x="36" y="901"/>
                  </a:lnTo>
                  <a:lnTo>
                    <a:pt x="53" y="944"/>
                  </a:lnTo>
                  <a:lnTo>
                    <a:pt x="71" y="985"/>
                  </a:lnTo>
                  <a:lnTo>
                    <a:pt x="93" y="1024"/>
                  </a:lnTo>
                  <a:lnTo>
                    <a:pt x="116" y="1062"/>
                  </a:lnTo>
                  <a:lnTo>
                    <a:pt x="143" y="1098"/>
                  </a:lnTo>
                  <a:lnTo>
                    <a:pt x="172" y="1133"/>
                  </a:lnTo>
                  <a:lnTo>
                    <a:pt x="203" y="1165"/>
                  </a:lnTo>
                  <a:lnTo>
                    <a:pt x="236" y="1195"/>
                  </a:lnTo>
                  <a:lnTo>
                    <a:pt x="272" y="1224"/>
                  </a:lnTo>
                  <a:lnTo>
                    <a:pt x="308" y="1250"/>
                  </a:lnTo>
                  <a:lnTo>
                    <a:pt x="347" y="1274"/>
                  </a:lnTo>
                  <a:lnTo>
                    <a:pt x="387" y="1295"/>
                  </a:lnTo>
                  <a:lnTo>
                    <a:pt x="428" y="1313"/>
                  </a:lnTo>
                  <a:lnTo>
                    <a:pt x="470" y="1329"/>
                  </a:lnTo>
                  <a:lnTo>
                    <a:pt x="514" y="1342"/>
                  </a:lnTo>
                  <a:lnTo>
                    <a:pt x="559" y="1352"/>
                  </a:lnTo>
                  <a:lnTo>
                    <a:pt x="603" y="1359"/>
                  </a:lnTo>
                  <a:lnTo>
                    <a:pt x="648" y="1364"/>
                  </a:lnTo>
                  <a:lnTo>
                    <a:pt x="694" y="1365"/>
                  </a:lnTo>
                  <a:lnTo>
                    <a:pt x="740" y="1364"/>
                  </a:lnTo>
                  <a:lnTo>
                    <a:pt x="784" y="1359"/>
                  </a:lnTo>
                  <a:lnTo>
                    <a:pt x="830" y="1352"/>
                  </a:lnTo>
                  <a:lnTo>
                    <a:pt x="874" y="1342"/>
                  </a:lnTo>
                  <a:lnTo>
                    <a:pt x="918" y="1329"/>
                  </a:lnTo>
                  <a:lnTo>
                    <a:pt x="961" y="1313"/>
                  </a:lnTo>
                  <a:lnTo>
                    <a:pt x="1002" y="1295"/>
                  </a:lnTo>
                  <a:lnTo>
                    <a:pt x="1043" y="1274"/>
                  </a:lnTo>
                  <a:lnTo>
                    <a:pt x="1082" y="1250"/>
                  </a:lnTo>
                  <a:lnTo>
                    <a:pt x="1118" y="1224"/>
                  </a:lnTo>
                  <a:lnTo>
                    <a:pt x="1153" y="1195"/>
                  </a:lnTo>
                  <a:lnTo>
                    <a:pt x="1186" y="1165"/>
                  </a:lnTo>
                  <a:lnTo>
                    <a:pt x="1218" y="1133"/>
                  </a:lnTo>
                  <a:lnTo>
                    <a:pt x="1246" y="1098"/>
                  </a:lnTo>
                  <a:lnTo>
                    <a:pt x="1273" y="1062"/>
                  </a:lnTo>
                  <a:lnTo>
                    <a:pt x="1297" y="1024"/>
                  </a:lnTo>
                  <a:lnTo>
                    <a:pt x="1318" y="985"/>
                  </a:lnTo>
                  <a:lnTo>
                    <a:pt x="1337" y="944"/>
                  </a:lnTo>
                  <a:lnTo>
                    <a:pt x="1353" y="901"/>
                  </a:lnTo>
                  <a:lnTo>
                    <a:pt x="1366" y="860"/>
                  </a:lnTo>
                  <a:lnTo>
                    <a:pt x="1377" y="816"/>
                  </a:lnTo>
                  <a:lnTo>
                    <a:pt x="1384" y="772"/>
                  </a:lnTo>
                  <a:lnTo>
                    <a:pt x="1389" y="728"/>
                  </a:lnTo>
                  <a:lnTo>
                    <a:pt x="1390" y="683"/>
                  </a:lnTo>
                  <a:lnTo>
                    <a:pt x="1389" y="637"/>
                  </a:lnTo>
                  <a:lnTo>
                    <a:pt x="1384" y="594"/>
                  </a:lnTo>
                  <a:lnTo>
                    <a:pt x="1376" y="550"/>
                  </a:lnTo>
                  <a:lnTo>
                    <a:pt x="1366" y="507"/>
                  </a:lnTo>
                  <a:lnTo>
                    <a:pt x="1352" y="464"/>
                  </a:lnTo>
                  <a:lnTo>
                    <a:pt x="1337" y="422"/>
                  </a:lnTo>
                  <a:lnTo>
                    <a:pt x="1318" y="381"/>
                  </a:lnTo>
                  <a:lnTo>
                    <a:pt x="1297" y="341"/>
                  </a:lnTo>
                  <a:lnTo>
                    <a:pt x="1272" y="303"/>
                  </a:lnTo>
                  <a:lnTo>
                    <a:pt x="1246" y="267"/>
                  </a:lnTo>
                  <a:lnTo>
                    <a:pt x="1217" y="233"/>
                  </a:lnTo>
                  <a:lnTo>
                    <a:pt x="1186" y="200"/>
                  </a:lnTo>
                  <a:lnTo>
                    <a:pt x="1153" y="169"/>
                  </a:lnTo>
                  <a:lnTo>
                    <a:pt x="1118" y="141"/>
                  </a:lnTo>
                  <a:lnTo>
                    <a:pt x="1082" y="116"/>
                  </a:lnTo>
                  <a:lnTo>
                    <a:pt x="1043" y="91"/>
                  </a:lnTo>
                  <a:lnTo>
                    <a:pt x="1002" y="71"/>
                  </a:lnTo>
                  <a:lnTo>
                    <a:pt x="961" y="52"/>
                  </a:lnTo>
                  <a:lnTo>
                    <a:pt x="918" y="36"/>
                  </a:lnTo>
                  <a:lnTo>
                    <a:pt x="874" y="23"/>
                  </a:lnTo>
                  <a:lnTo>
                    <a:pt x="830" y="13"/>
                  </a:lnTo>
                  <a:lnTo>
                    <a:pt x="785" y="6"/>
                  </a:lnTo>
                  <a:lnTo>
                    <a:pt x="740" y="1"/>
                  </a:lnTo>
                  <a:lnTo>
                    <a:pt x="694" y="0"/>
                  </a:lnTo>
                  <a:lnTo>
                    <a:pt x="648" y="1"/>
                  </a:lnTo>
                  <a:lnTo>
                    <a:pt x="603" y="6"/>
                  </a:lnTo>
                  <a:lnTo>
                    <a:pt x="559" y="13"/>
                  </a:lnTo>
                  <a:lnTo>
                    <a:pt x="514" y="23"/>
                  </a:lnTo>
                  <a:lnTo>
                    <a:pt x="472" y="36"/>
                  </a:lnTo>
                  <a:lnTo>
                    <a:pt x="428" y="52"/>
                  </a:lnTo>
                  <a:lnTo>
                    <a:pt x="387" y="71"/>
                  </a:lnTo>
                  <a:lnTo>
                    <a:pt x="347" y="91"/>
                  </a:lnTo>
                  <a:lnTo>
                    <a:pt x="308" y="116"/>
                  </a:lnTo>
                  <a:lnTo>
                    <a:pt x="272" y="141"/>
                  </a:lnTo>
                  <a:lnTo>
                    <a:pt x="236" y="169"/>
                  </a:lnTo>
                  <a:lnTo>
                    <a:pt x="203" y="200"/>
                  </a:lnTo>
                  <a:lnTo>
                    <a:pt x="173" y="233"/>
                  </a:lnTo>
                  <a:lnTo>
                    <a:pt x="143" y="267"/>
                  </a:lnTo>
                  <a:lnTo>
                    <a:pt x="117" y="303"/>
                  </a:lnTo>
                  <a:lnTo>
                    <a:pt x="93" y="341"/>
                  </a:lnTo>
                  <a:lnTo>
                    <a:pt x="71" y="381"/>
                  </a:lnTo>
                  <a:lnTo>
                    <a:pt x="53" y="422"/>
                  </a:lnTo>
                  <a:lnTo>
                    <a:pt x="38" y="464"/>
                  </a:lnTo>
                  <a:lnTo>
                    <a:pt x="23" y="507"/>
                  </a:lnTo>
                  <a:lnTo>
                    <a:pt x="14" y="550"/>
                  </a:lnTo>
                  <a:lnTo>
                    <a:pt x="5" y="594"/>
                  </a:lnTo>
                  <a:lnTo>
                    <a:pt x="1" y="637"/>
                  </a:ln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x-none"/>
              </a:pPr>
              <a:r>
                <a:rPr lang="en-US" b="1" dirty="0" smtClean="0">
                  <a:solidFill>
                    <a:srgbClr val="FFFFFF"/>
                  </a:solidFill>
                  <a:latin typeface="Noto Sans" pitchFamily="34"/>
                  <a:ea typeface="Noto Sans CJK SC" pitchFamily="2"/>
                  <a:cs typeface="Mangal" pitchFamily="2"/>
                </a:rPr>
                <a:t>2</a:t>
              </a:r>
              <a:endParaRPr lang="x-none" sz="1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Connecteur droit 3"/>
            <p:cNvSpPr/>
            <p:nvPr/>
          </p:nvSpPr>
          <p:spPr>
            <a:xfrm flipH="1">
              <a:off x="4264560" y="2129040"/>
              <a:ext cx="3074039" cy="0"/>
            </a:xfrm>
            <a:prstGeom prst="line">
              <a:avLst/>
            </a:prstGeom>
            <a:noFill/>
            <a:ln w="10440" cap="rnd">
              <a:solidFill>
                <a:srgbClr val="60C4E4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7317360" y="2098440"/>
              <a:ext cx="622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1">
                  <a:moveTo>
                    <a:pt x="88" y="171"/>
                  </a:moveTo>
                  <a:lnTo>
                    <a:pt x="82" y="171"/>
                  </a:lnTo>
                  <a:lnTo>
                    <a:pt x="76" y="170"/>
                  </a:lnTo>
                  <a:lnTo>
                    <a:pt x="70" y="169"/>
                  </a:lnTo>
                  <a:lnTo>
                    <a:pt x="65" y="168"/>
                  </a:lnTo>
                  <a:lnTo>
                    <a:pt x="60" y="166"/>
                  </a:lnTo>
                  <a:lnTo>
                    <a:pt x="54" y="164"/>
                  </a:lnTo>
                  <a:lnTo>
                    <a:pt x="49" y="162"/>
                  </a:lnTo>
                  <a:lnTo>
                    <a:pt x="45" y="159"/>
                  </a:lnTo>
                  <a:lnTo>
                    <a:pt x="40" y="156"/>
                  </a:lnTo>
                  <a:lnTo>
                    <a:pt x="35" y="153"/>
                  </a:lnTo>
                  <a:lnTo>
                    <a:pt x="31" y="150"/>
                  </a:lnTo>
                  <a:lnTo>
                    <a:pt x="26" y="146"/>
                  </a:lnTo>
                  <a:lnTo>
                    <a:pt x="22" y="141"/>
                  </a:lnTo>
                  <a:lnTo>
                    <a:pt x="18" y="138"/>
                  </a:lnTo>
                  <a:lnTo>
                    <a:pt x="15" y="133"/>
                  </a:lnTo>
                  <a:lnTo>
                    <a:pt x="12" y="128"/>
                  </a:lnTo>
                  <a:lnTo>
                    <a:pt x="9" y="123"/>
                  </a:lnTo>
                  <a:lnTo>
                    <a:pt x="7" y="118"/>
                  </a:lnTo>
                  <a:lnTo>
                    <a:pt x="5" y="113"/>
                  </a:lnTo>
                  <a:lnTo>
                    <a:pt x="3" y="107"/>
                  </a:lnTo>
                  <a:lnTo>
                    <a:pt x="2" y="102"/>
                  </a:lnTo>
                  <a:lnTo>
                    <a:pt x="1" y="96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1" y="74"/>
                  </a:lnTo>
                  <a:lnTo>
                    <a:pt x="2" y="68"/>
                  </a:lnTo>
                  <a:lnTo>
                    <a:pt x="3" y="63"/>
                  </a:lnTo>
                  <a:lnTo>
                    <a:pt x="5" y="58"/>
                  </a:lnTo>
                  <a:lnTo>
                    <a:pt x="7" y="53"/>
                  </a:lnTo>
                  <a:lnTo>
                    <a:pt x="9" y="47"/>
                  </a:lnTo>
                  <a:lnTo>
                    <a:pt x="12" y="42"/>
                  </a:lnTo>
                  <a:lnTo>
                    <a:pt x="15" y="38"/>
                  </a:lnTo>
                  <a:lnTo>
                    <a:pt x="18" y="33"/>
                  </a:lnTo>
                  <a:lnTo>
                    <a:pt x="22" y="29"/>
                  </a:lnTo>
                  <a:lnTo>
                    <a:pt x="26" y="25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40" y="14"/>
                  </a:lnTo>
                  <a:lnTo>
                    <a:pt x="45" y="11"/>
                  </a:lnTo>
                  <a:lnTo>
                    <a:pt x="49" y="8"/>
                  </a:lnTo>
                  <a:lnTo>
                    <a:pt x="54" y="7"/>
                  </a:lnTo>
                  <a:lnTo>
                    <a:pt x="60" y="5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6" y="1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99" y="1"/>
                  </a:lnTo>
                  <a:lnTo>
                    <a:pt x="105" y="2"/>
                  </a:lnTo>
                  <a:lnTo>
                    <a:pt x="110" y="3"/>
                  </a:lnTo>
                  <a:lnTo>
                    <a:pt x="115" y="5"/>
                  </a:lnTo>
                  <a:lnTo>
                    <a:pt x="120" y="7"/>
                  </a:lnTo>
                  <a:lnTo>
                    <a:pt x="126" y="8"/>
                  </a:lnTo>
                  <a:lnTo>
                    <a:pt x="131" y="11"/>
                  </a:lnTo>
                  <a:lnTo>
                    <a:pt x="135" y="14"/>
                  </a:lnTo>
                  <a:lnTo>
                    <a:pt x="140" y="18"/>
                  </a:lnTo>
                  <a:lnTo>
                    <a:pt x="144" y="21"/>
                  </a:lnTo>
                  <a:lnTo>
                    <a:pt x="149" y="25"/>
                  </a:lnTo>
                  <a:lnTo>
                    <a:pt x="153" y="29"/>
                  </a:lnTo>
                  <a:lnTo>
                    <a:pt x="156" y="33"/>
                  </a:lnTo>
                  <a:lnTo>
                    <a:pt x="160" y="38"/>
                  </a:lnTo>
                  <a:lnTo>
                    <a:pt x="163" y="42"/>
                  </a:lnTo>
                  <a:lnTo>
                    <a:pt x="166" y="47"/>
                  </a:lnTo>
                  <a:lnTo>
                    <a:pt x="167" y="53"/>
                  </a:lnTo>
                  <a:lnTo>
                    <a:pt x="169" y="58"/>
                  </a:lnTo>
                  <a:lnTo>
                    <a:pt x="171" y="63"/>
                  </a:lnTo>
                  <a:lnTo>
                    <a:pt x="172" y="68"/>
                  </a:lnTo>
                  <a:lnTo>
                    <a:pt x="173" y="74"/>
                  </a:lnTo>
                  <a:lnTo>
                    <a:pt x="174" y="79"/>
                  </a:lnTo>
                  <a:lnTo>
                    <a:pt x="174" y="85"/>
                  </a:lnTo>
                  <a:lnTo>
                    <a:pt x="174" y="90"/>
                  </a:lnTo>
                  <a:lnTo>
                    <a:pt x="173" y="96"/>
                  </a:lnTo>
                  <a:lnTo>
                    <a:pt x="172" y="102"/>
                  </a:lnTo>
                  <a:lnTo>
                    <a:pt x="171" y="107"/>
                  </a:lnTo>
                  <a:lnTo>
                    <a:pt x="169" y="113"/>
                  </a:lnTo>
                  <a:lnTo>
                    <a:pt x="167" y="118"/>
                  </a:lnTo>
                  <a:lnTo>
                    <a:pt x="166" y="123"/>
                  </a:lnTo>
                  <a:lnTo>
                    <a:pt x="163" y="128"/>
                  </a:lnTo>
                  <a:lnTo>
                    <a:pt x="160" y="133"/>
                  </a:lnTo>
                  <a:lnTo>
                    <a:pt x="156" y="138"/>
                  </a:lnTo>
                  <a:lnTo>
                    <a:pt x="153" y="141"/>
                  </a:lnTo>
                  <a:lnTo>
                    <a:pt x="149" y="146"/>
                  </a:lnTo>
                  <a:lnTo>
                    <a:pt x="144" y="150"/>
                  </a:lnTo>
                  <a:lnTo>
                    <a:pt x="140" y="153"/>
                  </a:lnTo>
                  <a:lnTo>
                    <a:pt x="135" y="156"/>
                  </a:lnTo>
                  <a:lnTo>
                    <a:pt x="131" y="159"/>
                  </a:lnTo>
                  <a:lnTo>
                    <a:pt x="126" y="162"/>
                  </a:lnTo>
                  <a:lnTo>
                    <a:pt x="120" y="164"/>
                  </a:lnTo>
                  <a:lnTo>
                    <a:pt x="115" y="166"/>
                  </a:lnTo>
                  <a:lnTo>
                    <a:pt x="110" y="168"/>
                  </a:lnTo>
                  <a:lnTo>
                    <a:pt x="105" y="169"/>
                  </a:lnTo>
                  <a:lnTo>
                    <a:pt x="99" y="170"/>
                  </a:lnTo>
                  <a:lnTo>
                    <a:pt x="94" y="171"/>
                  </a:ln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928803" y="190754"/>
            <a:ext cx="2400840" cy="652680"/>
          </a:xfrm>
        </p:spPr>
        <p:txBody>
          <a:bodyPr/>
          <a:lstStyle/>
          <a:p>
            <a:pPr lvl="0" algn="l"/>
            <a:r>
              <a:rPr lang="x-none" sz="2200" b="1" dirty="0">
                <a:solidFill>
                  <a:srgbClr val="7F59AE"/>
                </a:solidFill>
              </a:rPr>
              <a:t>PLAN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865680" y="3261866"/>
            <a:ext cx="3286800" cy="509761"/>
            <a:chOff x="3912840" y="2576519"/>
            <a:chExt cx="3286800" cy="509761"/>
          </a:xfrm>
        </p:grpSpPr>
        <p:sp>
          <p:nvSpPr>
            <p:cNvPr id="8" name="Forme libre 7"/>
            <p:cNvSpPr/>
            <p:nvPr/>
          </p:nvSpPr>
          <p:spPr>
            <a:xfrm>
              <a:off x="3912840" y="2576519"/>
              <a:ext cx="491400" cy="49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close/>
                </a:path>
              </a:pathLst>
            </a:custGeom>
            <a:solidFill>
              <a:srgbClr val="E54B89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x-none"/>
              </a:pPr>
              <a:r>
                <a:rPr lang="en-US" b="1" dirty="0" smtClean="0">
                  <a:solidFill>
                    <a:srgbClr val="FFFFFF"/>
                  </a:solidFill>
                  <a:latin typeface="Noto Sans" pitchFamily="34"/>
                  <a:ea typeface="Noto Sans CJK SC" pitchFamily="2"/>
                  <a:cs typeface="Mangal" pitchFamily="2"/>
                </a:rPr>
                <a:t>3</a:t>
              </a:r>
              <a:endParaRPr lang="x-none" sz="1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Connecteur droit 8"/>
            <p:cNvSpPr/>
            <p:nvPr/>
          </p:nvSpPr>
          <p:spPr>
            <a:xfrm flipH="1">
              <a:off x="4149360" y="3055680"/>
              <a:ext cx="3020760" cy="0"/>
            </a:xfrm>
            <a:prstGeom prst="line">
              <a:avLst/>
            </a:prstGeom>
            <a:noFill/>
            <a:ln w="10440" cap="rnd">
              <a:solidFill>
                <a:srgbClr val="E54B87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7138440" y="3025080"/>
              <a:ext cx="6120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2"/>
                  </a:lnTo>
                  <a:lnTo>
                    <a:pt x="170" y="96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9"/>
                  </a:lnTo>
                  <a:lnTo>
                    <a:pt x="170" y="74"/>
                  </a:lnTo>
                  <a:lnTo>
                    <a:pt x="169" y="68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8"/>
                  </a:lnTo>
                  <a:lnTo>
                    <a:pt x="1" y="74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928803" y="4433201"/>
            <a:ext cx="3286800" cy="514440"/>
            <a:chOff x="3912840" y="3625200"/>
            <a:chExt cx="3286800" cy="514440"/>
          </a:xfrm>
        </p:grpSpPr>
        <p:sp>
          <p:nvSpPr>
            <p:cNvPr id="12" name="Forme libre 11"/>
            <p:cNvSpPr/>
            <p:nvPr/>
          </p:nvSpPr>
          <p:spPr>
            <a:xfrm>
              <a:off x="3912840" y="3625200"/>
              <a:ext cx="491400" cy="49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x-none"/>
              </a:pPr>
              <a:r>
                <a:rPr lang="en-US" b="1" dirty="0" smtClean="0">
                  <a:solidFill>
                    <a:srgbClr val="FFFFFF"/>
                  </a:solidFill>
                  <a:latin typeface="Noto Sans" pitchFamily="34"/>
                  <a:ea typeface="Noto Sans CJK SC" pitchFamily="2"/>
                  <a:cs typeface="Mangal" pitchFamily="2"/>
                </a:rPr>
                <a:t>4</a:t>
              </a:r>
              <a:endParaRPr lang="x-none" sz="1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Connecteur droit 12"/>
            <p:cNvSpPr/>
            <p:nvPr/>
          </p:nvSpPr>
          <p:spPr>
            <a:xfrm flipH="1">
              <a:off x="4149360" y="4109040"/>
              <a:ext cx="3020760" cy="0"/>
            </a:xfrm>
            <a:prstGeom prst="line">
              <a:avLst/>
            </a:prstGeom>
            <a:noFill/>
            <a:ln w="1044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7138440" y="4078440"/>
              <a:ext cx="6120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3"/>
                  </a:lnTo>
                  <a:lnTo>
                    <a:pt x="170" y="97"/>
                  </a:lnTo>
                  <a:lnTo>
                    <a:pt x="171" y="91"/>
                  </a:lnTo>
                  <a:lnTo>
                    <a:pt x="171" y="86"/>
                  </a:lnTo>
                  <a:lnTo>
                    <a:pt x="171" y="80"/>
                  </a:lnTo>
                  <a:lnTo>
                    <a:pt x="170" y="74"/>
                  </a:lnTo>
                  <a:lnTo>
                    <a:pt x="169" y="69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9"/>
                  </a:lnTo>
                  <a:lnTo>
                    <a:pt x="1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15" name="Titre 14"/>
          <p:cNvSpPr txBox="1">
            <a:spLocks noGrp="1"/>
          </p:cNvSpPr>
          <p:nvPr>
            <p:ph type="title" idx="4294967295"/>
          </p:nvPr>
        </p:nvSpPr>
        <p:spPr>
          <a:xfrm>
            <a:off x="4468803" y="1940993"/>
            <a:ext cx="5400000" cy="762839"/>
          </a:xfrm>
        </p:spPr>
        <p:txBody>
          <a:bodyPr/>
          <a:lstStyle/>
          <a:p>
            <a:pPr lvl="0" algn="r"/>
            <a:r>
              <a:rPr lang="en-US" sz="2200" b="1" dirty="0" smtClean="0">
                <a:solidFill>
                  <a:srgbClr val="60C4E4"/>
                </a:solidFill>
              </a:rPr>
              <a:t>   </a:t>
            </a:r>
            <a:r>
              <a:rPr lang="x-none" sz="2200" b="1" dirty="0" smtClean="0">
                <a:solidFill>
                  <a:srgbClr val="60C4E4"/>
                </a:solidFill>
              </a:rPr>
              <a:t>Presentation </a:t>
            </a:r>
            <a:r>
              <a:rPr lang="x-none" sz="2200" b="1" dirty="0">
                <a:solidFill>
                  <a:srgbClr val="60C4E4"/>
                </a:solidFill>
              </a:rPr>
              <a:t>and data pre-processing</a:t>
            </a:r>
          </a:p>
        </p:txBody>
      </p:sp>
      <p:sp>
        <p:nvSpPr>
          <p:cNvPr id="16" name="Titre 15"/>
          <p:cNvSpPr txBox="1">
            <a:spLocks noGrp="1"/>
          </p:cNvSpPr>
          <p:nvPr>
            <p:ph type="title" idx="4294967295"/>
          </p:nvPr>
        </p:nvSpPr>
        <p:spPr>
          <a:xfrm>
            <a:off x="4632840" y="3150267"/>
            <a:ext cx="5220000" cy="762839"/>
          </a:xfrm>
        </p:spPr>
        <p:txBody>
          <a:bodyPr/>
          <a:lstStyle/>
          <a:p>
            <a:pPr lvl="0" algn="l"/>
            <a:r>
              <a:rPr lang="x-none" sz="2200" b="1" dirty="0">
                <a:solidFill>
                  <a:srgbClr val="E54B89"/>
                </a:solidFill>
              </a:rPr>
              <a:t>Performance Analysis and solutions</a:t>
            </a:r>
          </a:p>
        </p:txBody>
      </p:sp>
      <p:sp>
        <p:nvSpPr>
          <p:cNvPr id="17" name="Titre 16"/>
          <p:cNvSpPr txBox="1">
            <a:spLocks noGrp="1"/>
          </p:cNvSpPr>
          <p:nvPr>
            <p:ph type="title" idx="4294967295"/>
          </p:nvPr>
        </p:nvSpPr>
        <p:spPr>
          <a:xfrm>
            <a:off x="4695963" y="4370021"/>
            <a:ext cx="3408840" cy="680040"/>
          </a:xfrm>
        </p:spPr>
        <p:txBody>
          <a:bodyPr/>
          <a:lstStyle/>
          <a:p>
            <a:pPr lvl="0" algn="l"/>
            <a:r>
              <a:rPr lang="x-none" sz="2200" b="1">
                <a:solidFill>
                  <a:srgbClr val="7F59AE"/>
                </a:solidFill>
              </a:rPr>
              <a:t>Conclusion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3918959" y="1092473"/>
            <a:ext cx="500040" cy="49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0" h="1365">
                <a:moveTo>
                  <a:pt x="0" y="683"/>
                </a:moveTo>
                <a:lnTo>
                  <a:pt x="1" y="728"/>
                </a:lnTo>
                <a:lnTo>
                  <a:pt x="5" y="772"/>
                </a:lnTo>
                <a:lnTo>
                  <a:pt x="12" y="816"/>
                </a:lnTo>
                <a:lnTo>
                  <a:pt x="23" y="860"/>
                </a:lnTo>
                <a:lnTo>
                  <a:pt x="36" y="901"/>
                </a:lnTo>
                <a:lnTo>
                  <a:pt x="53" y="944"/>
                </a:lnTo>
                <a:lnTo>
                  <a:pt x="71" y="985"/>
                </a:lnTo>
                <a:lnTo>
                  <a:pt x="93" y="1024"/>
                </a:lnTo>
                <a:lnTo>
                  <a:pt x="116" y="1062"/>
                </a:lnTo>
                <a:lnTo>
                  <a:pt x="143" y="1098"/>
                </a:lnTo>
                <a:lnTo>
                  <a:pt x="172" y="1133"/>
                </a:lnTo>
                <a:lnTo>
                  <a:pt x="203" y="1165"/>
                </a:lnTo>
                <a:lnTo>
                  <a:pt x="236" y="1195"/>
                </a:lnTo>
                <a:lnTo>
                  <a:pt x="272" y="1224"/>
                </a:lnTo>
                <a:lnTo>
                  <a:pt x="308" y="1250"/>
                </a:lnTo>
                <a:lnTo>
                  <a:pt x="347" y="1274"/>
                </a:lnTo>
                <a:lnTo>
                  <a:pt x="387" y="1295"/>
                </a:lnTo>
                <a:lnTo>
                  <a:pt x="428" y="1313"/>
                </a:lnTo>
                <a:lnTo>
                  <a:pt x="470" y="1329"/>
                </a:lnTo>
                <a:lnTo>
                  <a:pt x="514" y="1342"/>
                </a:lnTo>
                <a:lnTo>
                  <a:pt x="559" y="1352"/>
                </a:lnTo>
                <a:lnTo>
                  <a:pt x="603" y="1359"/>
                </a:lnTo>
                <a:lnTo>
                  <a:pt x="648" y="1364"/>
                </a:lnTo>
                <a:lnTo>
                  <a:pt x="694" y="1365"/>
                </a:lnTo>
                <a:lnTo>
                  <a:pt x="740" y="1364"/>
                </a:lnTo>
                <a:lnTo>
                  <a:pt x="784" y="1359"/>
                </a:lnTo>
                <a:lnTo>
                  <a:pt x="830" y="1352"/>
                </a:lnTo>
                <a:lnTo>
                  <a:pt x="874" y="1342"/>
                </a:lnTo>
                <a:lnTo>
                  <a:pt x="918" y="1329"/>
                </a:lnTo>
                <a:lnTo>
                  <a:pt x="961" y="1313"/>
                </a:lnTo>
                <a:lnTo>
                  <a:pt x="1002" y="1295"/>
                </a:lnTo>
                <a:lnTo>
                  <a:pt x="1043" y="1274"/>
                </a:lnTo>
                <a:lnTo>
                  <a:pt x="1082" y="1250"/>
                </a:lnTo>
                <a:lnTo>
                  <a:pt x="1118" y="1224"/>
                </a:lnTo>
                <a:lnTo>
                  <a:pt x="1153" y="1195"/>
                </a:lnTo>
                <a:lnTo>
                  <a:pt x="1186" y="1165"/>
                </a:lnTo>
                <a:lnTo>
                  <a:pt x="1218" y="1133"/>
                </a:lnTo>
                <a:lnTo>
                  <a:pt x="1246" y="1098"/>
                </a:lnTo>
                <a:lnTo>
                  <a:pt x="1273" y="1062"/>
                </a:lnTo>
                <a:lnTo>
                  <a:pt x="1297" y="1024"/>
                </a:lnTo>
                <a:lnTo>
                  <a:pt x="1318" y="985"/>
                </a:lnTo>
                <a:lnTo>
                  <a:pt x="1337" y="944"/>
                </a:lnTo>
                <a:lnTo>
                  <a:pt x="1353" y="901"/>
                </a:lnTo>
                <a:lnTo>
                  <a:pt x="1366" y="860"/>
                </a:lnTo>
                <a:lnTo>
                  <a:pt x="1377" y="816"/>
                </a:lnTo>
                <a:lnTo>
                  <a:pt x="1384" y="772"/>
                </a:lnTo>
                <a:lnTo>
                  <a:pt x="1389" y="728"/>
                </a:lnTo>
                <a:lnTo>
                  <a:pt x="1390" y="683"/>
                </a:lnTo>
                <a:lnTo>
                  <a:pt x="1389" y="637"/>
                </a:lnTo>
                <a:lnTo>
                  <a:pt x="1384" y="594"/>
                </a:lnTo>
                <a:lnTo>
                  <a:pt x="1376" y="550"/>
                </a:lnTo>
                <a:lnTo>
                  <a:pt x="1366" y="507"/>
                </a:lnTo>
                <a:lnTo>
                  <a:pt x="1352" y="464"/>
                </a:lnTo>
                <a:lnTo>
                  <a:pt x="1337" y="422"/>
                </a:lnTo>
                <a:lnTo>
                  <a:pt x="1318" y="381"/>
                </a:lnTo>
                <a:lnTo>
                  <a:pt x="1297" y="341"/>
                </a:lnTo>
                <a:lnTo>
                  <a:pt x="1272" y="303"/>
                </a:lnTo>
                <a:lnTo>
                  <a:pt x="1246" y="267"/>
                </a:lnTo>
                <a:lnTo>
                  <a:pt x="1217" y="233"/>
                </a:lnTo>
                <a:lnTo>
                  <a:pt x="1186" y="200"/>
                </a:lnTo>
                <a:lnTo>
                  <a:pt x="1153" y="169"/>
                </a:lnTo>
                <a:lnTo>
                  <a:pt x="1118" y="141"/>
                </a:lnTo>
                <a:lnTo>
                  <a:pt x="1082" y="116"/>
                </a:lnTo>
                <a:lnTo>
                  <a:pt x="1043" y="91"/>
                </a:lnTo>
                <a:lnTo>
                  <a:pt x="1002" y="71"/>
                </a:lnTo>
                <a:lnTo>
                  <a:pt x="961" y="52"/>
                </a:lnTo>
                <a:lnTo>
                  <a:pt x="918" y="36"/>
                </a:lnTo>
                <a:lnTo>
                  <a:pt x="874" y="23"/>
                </a:lnTo>
                <a:lnTo>
                  <a:pt x="830" y="13"/>
                </a:lnTo>
                <a:lnTo>
                  <a:pt x="785" y="6"/>
                </a:lnTo>
                <a:lnTo>
                  <a:pt x="740" y="1"/>
                </a:lnTo>
                <a:lnTo>
                  <a:pt x="694" y="0"/>
                </a:lnTo>
                <a:lnTo>
                  <a:pt x="648" y="1"/>
                </a:lnTo>
                <a:lnTo>
                  <a:pt x="603" y="6"/>
                </a:lnTo>
                <a:lnTo>
                  <a:pt x="559" y="13"/>
                </a:lnTo>
                <a:lnTo>
                  <a:pt x="514" y="23"/>
                </a:lnTo>
                <a:lnTo>
                  <a:pt x="472" y="36"/>
                </a:lnTo>
                <a:lnTo>
                  <a:pt x="428" y="52"/>
                </a:lnTo>
                <a:lnTo>
                  <a:pt x="387" y="71"/>
                </a:lnTo>
                <a:lnTo>
                  <a:pt x="347" y="91"/>
                </a:lnTo>
                <a:lnTo>
                  <a:pt x="308" y="116"/>
                </a:lnTo>
                <a:lnTo>
                  <a:pt x="272" y="141"/>
                </a:lnTo>
                <a:lnTo>
                  <a:pt x="236" y="169"/>
                </a:lnTo>
                <a:lnTo>
                  <a:pt x="203" y="200"/>
                </a:lnTo>
                <a:lnTo>
                  <a:pt x="173" y="233"/>
                </a:lnTo>
                <a:lnTo>
                  <a:pt x="143" y="267"/>
                </a:lnTo>
                <a:lnTo>
                  <a:pt x="117" y="303"/>
                </a:lnTo>
                <a:lnTo>
                  <a:pt x="93" y="341"/>
                </a:lnTo>
                <a:lnTo>
                  <a:pt x="71" y="381"/>
                </a:lnTo>
                <a:lnTo>
                  <a:pt x="53" y="422"/>
                </a:lnTo>
                <a:lnTo>
                  <a:pt x="38" y="464"/>
                </a:lnTo>
                <a:lnTo>
                  <a:pt x="23" y="507"/>
                </a:lnTo>
                <a:lnTo>
                  <a:pt x="14" y="550"/>
                </a:lnTo>
                <a:lnTo>
                  <a:pt x="5" y="594"/>
                </a:lnTo>
                <a:lnTo>
                  <a:pt x="1" y="6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rnd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1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" pitchFamily="34"/>
                <a:ea typeface="Noto Sans CJK SC" pitchFamily="2"/>
                <a:cs typeface="Mangal" pitchFamily="2"/>
              </a:rPr>
              <a:t>1</a:t>
            </a:r>
          </a:p>
        </p:txBody>
      </p:sp>
      <p:sp>
        <p:nvSpPr>
          <p:cNvPr id="20" name="Connecteur droit 19"/>
          <p:cNvSpPr/>
          <p:nvPr/>
        </p:nvSpPr>
        <p:spPr>
          <a:xfrm flipH="1">
            <a:off x="4223519" y="1565873"/>
            <a:ext cx="3074039" cy="0"/>
          </a:xfrm>
          <a:prstGeom prst="line">
            <a:avLst/>
          </a:prstGeom>
          <a:noFill/>
          <a:ln w="10440" cap="rnd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none" lIns="95040" tIns="50040" rIns="95040" bIns="500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21" name="Forme libre 20"/>
          <p:cNvSpPr/>
          <p:nvPr/>
        </p:nvSpPr>
        <p:spPr>
          <a:xfrm>
            <a:off x="7276319" y="1535273"/>
            <a:ext cx="62280" cy="6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4" h="171">
                <a:moveTo>
                  <a:pt x="88" y="171"/>
                </a:moveTo>
                <a:lnTo>
                  <a:pt x="82" y="171"/>
                </a:lnTo>
                <a:lnTo>
                  <a:pt x="76" y="170"/>
                </a:lnTo>
                <a:lnTo>
                  <a:pt x="70" y="169"/>
                </a:lnTo>
                <a:lnTo>
                  <a:pt x="65" y="168"/>
                </a:lnTo>
                <a:lnTo>
                  <a:pt x="60" y="166"/>
                </a:lnTo>
                <a:lnTo>
                  <a:pt x="54" y="164"/>
                </a:lnTo>
                <a:lnTo>
                  <a:pt x="49" y="162"/>
                </a:lnTo>
                <a:lnTo>
                  <a:pt x="45" y="159"/>
                </a:lnTo>
                <a:lnTo>
                  <a:pt x="40" y="156"/>
                </a:lnTo>
                <a:lnTo>
                  <a:pt x="35" y="153"/>
                </a:lnTo>
                <a:lnTo>
                  <a:pt x="31" y="150"/>
                </a:lnTo>
                <a:lnTo>
                  <a:pt x="26" y="146"/>
                </a:lnTo>
                <a:lnTo>
                  <a:pt x="22" y="141"/>
                </a:lnTo>
                <a:lnTo>
                  <a:pt x="18" y="138"/>
                </a:lnTo>
                <a:lnTo>
                  <a:pt x="15" y="133"/>
                </a:lnTo>
                <a:lnTo>
                  <a:pt x="12" y="128"/>
                </a:lnTo>
                <a:lnTo>
                  <a:pt x="9" y="123"/>
                </a:lnTo>
                <a:lnTo>
                  <a:pt x="7" y="118"/>
                </a:lnTo>
                <a:lnTo>
                  <a:pt x="5" y="113"/>
                </a:lnTo>
                <a:lnTo>
                  <a:pt x="3" y="107"/>
                </a:lnTo>
                <a:lnTo>
                  <a:pt x="2" y="102"/>
                </a:lnTo>
                <a:lnTo>
                  <a:pt x="1" y="96"/>
                </a:lnTo>
                <a:lnTo>
                  <a:pt x="0" y="90"/>
                </a:lnTo>
                <a:lnTo>
                  <a:pt x="0" y="85"/>
                </a:lnTo>
                <a:lnTo>
                  <a:pt x="0" y="79"/>
                </a:lnTo>
                <a:lnTo>
                  <a:pt x="1" y="74"/>
                </a:lnTo>
                <a:lnTo>
                  <a:pt x="2" y="68"/>
                </a:lnTo>
                <a:lnTo>
                  <a:pt x="3" y="63"/>
                </a:lnTo>
                <a:lnTo>
                  <a:pt x="5" y="58"/>
                </a:lnTo>
                <a:lnTo>
                  <a:pt x="7" y="53"/>
                </a:lnTo>
                <a:lnTo>
                  <a:pt x="9" y="47"/>
                </a:lnTo>
                <a:lnTo>
                  <a:pt x="12" y="42"/>
                </a:lnTo>
                <a:lnTo>
                  <a:pt x="15" y="38"/>
                </a:lnTo>
                <a:lnTo>
                  <a:pt x="18" y="33"/>
                </a:lnTo>
                <a:lnTo>
                  <a:pt x="22" y="29"/>
                </a:lnTo>
                <a:lnTo>
                  <a:pt x="26" y="25"/>
                </a:lnTo>
                <a:lnTo>
                  <a:pt x="31" y="21"/>
                </a:lnTo>
                <a:lnTo>
                  <a:pt x="35" y="18"/>
                </a:lnTo>
                <a:lnTo>
                  <a:pt x="40" y="14"/>
                </a:lnTo>
                <a:lnTo>
                  <a:pt x="45" y="11"/>
                </a:lnTo>
                <a:lnTo>
                  <a:pt x="49" y="8"/>
                </a:lnTo>
                <a:lnTo>
                  <a:pt x="54" y="7"/>
                </a:lnTo>
                <a:lnTo>
                  <a:pt x="60" y="5"/>
                </a:lnTo>
                <a:lnTo>
                  <a:pt x="65" y="3"/>
                </a:lnTo>
                <a:lnTo>
                  <a:pt x="70" y="2"/>
                </a:lnTo>
                <a:lnTo>
                  <a:pt x="76" y="1"/>
                </a:lnTo>
                <a:lnTo>
                  <a:pt x="82" y="0"/>
                </a:lnTo>
                <a:lnTo>
                  <a:pt x="88" y="0"/>
                </a:lnTo>
                <a:lnTo>
                  <a:pt x="94" y="0"/>
                </a:lnTo>
                <a:lnTo>
                  <a:pt x="99" y="1"/>
                </a:lnTo>
                <a:lnTo>
                  <a:pt x="105" y="2"/>
                </a:lnTo>
                <a:lnTo>
                  <a:pt x="110" y="3"/>
                </a:lnTo>
                <a:lnTo>
                  <a:pt x="115" y="5"/>
                </a:lnTo>
                <a:lnTo>
                  <a:pt x="120" y="7"/>
                </a:lnTo>
                <a:lnTo>
                  <a:pt x="126" y="8"/>
                </a:lnTo>
                <a:lnTo>
                  <a:pt x="131" y="11"/>
                </a:lnTo>
                <a:lnTo>
                  <a:pt x="135" y="14"/>
                </a:lnTo>
                <a:lnTo>
                  <a:pt x="140" y="18"/>
                </a:lnTo>
                <a:lnTo>
                  <a:pt x="144" y="21"/>
                </a:lnTo>
                <a:lnTo>
                  <a:pt x="149" y="25"/>
                </a:lnTo>
                <a:lnTo>
                  <a:pt x="153" y="29"/>
                </a:lnTo>
                <a:lnTo>
                  <a:pt x="156" y="33"/>
                </a:lnTo>
                <a:lnTo>
                  <a:pt x="160" y="38"/>
                </a:lnTo>
                <a:lnTo>
                  <a:pt x="163" y="42"/>
                </a:lnTo>
                <a:lnTo>
                  <a:pt x="166" y="47"/>
                </a:lnTo>
                <a:lnTo>
                  <a:pt x="167" y="53"/>
                </a:lnTo>
                <a:lnTo>
                  <a:pt x="169" y="58"/>
                </a:lnTo>
                <a:lnTo>
                  <a:pt x="171" y="63"/>
                </a:lnTo>
                <a:lnTo>
                  <a:pt x="172" y="68"/>
                </a:lnTo>
                <a:lnTo>
                  <a:pt x="173" y="74"/>
                </a:lnTo>
                <a:lnTo>
                  <a:pt x="174" y="79"/>
                </a:lnTo>
                <a:lnTo>
                  <a:pt x="174" y="85"/>
                </a:lnTo>
                <a:lnTo>
                  <a:pt x="174" y="90"/>
                </a:lnTo>
                <a:lnTo>
                  <a:pt x="173" y="96"/>
                </a:lnTo>
                <a:lnTo>
                  <a:pt x="172" y="102"/>
                </a:lnTo>
                <a:lnTo>
                  <a:pt x="171" y="107"/>
                </a:lnTo>
                <a:lnTo>
                  <a:pt x="169" y="113"/>
                </a:lnTo>
                <a:lnTo>
                  <a:pt x="167" y="118"/>
                </a:lnTo>
                <a:lnTo>
                  <a:pt x="166" y="123"/>
                </a:lnTo>
                <a:lnTo>
                  <a:pt x="163" y="128"/>
                </a:lnTo>
                <a:lnTo>
                  <a:pt x="160" y="133"/>
                </a:lnTo>
                <a:lnTo>
                  <a:pt x="156" y="138"/>
                </a:lnTo>
                <a:lnTo>
                  <a:pt x="153" y="141"/>
                </a:lnTo>
                <a:lnTo>
                  <a:pt x="149" y="146"/>
                </a:lnTo>
                <a:lnTo>
                  <a:pt x="144" y="150"/>
                </a:lnTo>
                <a:lnTo>
                  <a:pt x="140" y="153"/>
                </a:lnTo>
                <a:lnTo>
                  <a:pt x="135" y="156"/>
                </a:lnTo>
                <a:lnTo>
                  <a:pt x="131" y="159"/>
                </a:lnTo>
                <a:lnTo>
                  <a:pt x="126" y="162"/>
                </a:lnTo>
                <a:lnTo>
                  <a:pt x="120" y="164"/>
                </a:lnTo>
                <a:lnTo>
                  <a:pt x="115" y="166"/>
                </a:lnTo>
                <a:lnTo>
                  <a:pt x="110" y="168"/>
                </a:lnTo>
                <a:lnTo>
                  <a:pt x="105" y="169"/>
                </a:lnTo>
                <a:lnTo>
                  <a:pt x="99" y="170"/>
                </a:lnTo>
                <a:lnTo>
                  <a:pt x="94" y="171"/>
                </a:lnTo>
                <a:close/>
              </a:path>
            </a:pathLst>
          </a:custGeom>
          <a:solidFill>
            <a:srgbClr val="C62A2E"/>
          </a:solidFill>
          <a:ln cap="rnd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22" name="Titre 14"/>
          <p:cNvSpPr txBox="1">
            <a:spLocks/>
          </p:cNvSpPr>
          <p:nvPr/>
        </p:nvSpPr>
        <p:spPr>
          <a:xfrm>
            <a:off x="4485003" y="856946"/>
            <a:ext cx="5400000" cy="8446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lvl="0" algn="ctr" rtl="0" hangingPunct="0">
              <a:buNone/>
              <a:tabLst/>
              <a:defRPr lang="fr-FR" sz="6500" b="0" i="0" u="none" strike="noStrike" kern="1200" cap="none">
                <a:ln>
                  <a:noFill/>
                </a:ln>
                <a:solidFill>
                  <a:srgbClr val="FE713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Noto Sans CJK SC" pitchFamily="2"/>
                <a:cs typeface="Mangal" pitchFamily="2"/>
              </a:defRPr>
            </a:lvl1pPr>
          </a:lstStyle>
          <a:p>
            <a:pPr algn="just"/>
            <a:r>
              <a:rPr lang="en-US" sz="2200" b="1" dirty="0">
                <a:solidFill>
                  <a:srgbClr val="60C4E4"/>
                </a:solidFill>
              </a:rPr>
              <a:t> </a:t>
            </a:r>
            <a:r>
              <a:rPr lang="en-US" sz="2200" b="1" dirty="0" smtClean="0">
                <a:solidFill>
                  <a:srgbClr val="60C4E4"/>
                </a:solidFill>
              </a:rPr>
              <a:t>    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x-none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3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084920" y="1823760"/>
            <a:ext cx="2089439" cy="2089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5" h="5805">
                <a:moveTo>
                  <a:pt x="5782" y="3272"/>
                </a:moveTo>
                <a:cubicBezTo>
                  <a:pt x="5717" y="3778"/>
                  <a:pt x="5520" y="4257"/>
                  <a:pt x="5212" y="4662"/>
                </a:cubicBezTo>
                <a:cubicBezTo>
                  <a:pt x="4902" y="5067"/>
                  <a:pt x="4492" y="5384"/>
                  <a:pt x="4022" y="5581"/>
                </a:cubicBezTo>
                <a:cubicBezTo>
                  <a:pt x="3552" y="5777"/>
                  <a:pt x="3039" y="5846"/>
                  <a:pt x="2533" y="5782"/>
                </a:cubicBezTo>
                <a:cubicBezTo>
                  <a:pt x="2028" y="5717"/>
                  <a:pt x="1548" y="5520"/>
                  <a:pt x="1143" y="5212"/>
                </a:cubicBezTo>
                <a:cubicBezTo>
                  <a:pt x="737" y="4902"/>
                  <a:pt x="421" y="4492"/>
                  <a:pt x="225" y="4022"/>
                </a:cubicBezTo>
                <a:cubicBezTo>
                  <a:pt x="28" y="3552"/>
                  <a:pt x="-41" y="3039"/>
                  <a:pt x="24" y="2533"/>
                </a:cubicBezTo>
                <a:cubicBezTo>
                  <a:pt x="88" y="2028"/>
                  <a:pt x="285" y="1548"/>
                  <a:pt x="595" y="1143"/>
                </a:cubicBezTo>
                <a:cubicBezTo>
                  <a:pt x="903" y="737"/>
                  <a:pt x="1312" y="421"/>
                  <a:pt x="1783" y="225"/>
                </a:cubicBezTo>
                <a:cubicBezTo>
                  <a:pt x="2253" y="28"/>
                  <a:pt x="2767" y="-41"/>
                  <a:pt x="3272" y="24"/>
                </a:cubicBezTo>
                <a:cubicBezTo>
                  <a:pt x="3778" y="88"/>
                  <a:pt x="4257" y="286"/>
                  <a:pt x="4662" y="595"/>
                </a:cubicBezTo>
                <a:cubicBezTo>
                  <a:pt x="5067" y="903"/>
                  <a:pt x="5385" y="1313"/>
                  <a:pt x="5581" y="1784"/>
                </a:cubicBezTo>
                <a:cubicBezTo>
                  <a:pt x="5777" y="2253"/>
                  <a:pt x="5846" y="2767"/>
                  <a:pt x="5782" y="3272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3960000" y="1799640"/>
            <a:ext cx="233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0" h="5500">
                <a:moveTo>
                  <a:pt x="6474" y="3100"/>
                </a:moveTo>
                <a:cubicBezTo>
                  <a:pt x="6401" y="3579"/>
                  <a:pt x="6180" y="4033"/>
                  <a:pt x="5835" y="4417"/>
                </a:cubicBezTo>
                <a:cubicBezTo>
                  <a:pt x="5489" y="4800"/>
                  <a:pt x="5030" y="5101"/>
                  <a:pt x="4504" y="5288"/>
                </a:cubicBezTo>
                <a:cubicBezTo>
                  <a:pt x="3978" y="5474"/>
                  <a:pt x="3403" y="5538"/>
                  <a:pt x="2836" y="5478"/>
                </a:cubicBezTo>
                <a:cubicBezTo>
                  <a:pt x="2270" y="5416"/>
                  <a:pt x="1735" y="5230"/>
                  <a:pt x="1281" y="4938"/>
                </a:cubicBezTo>
                <a:cubicBezTo>
                  <a:pt x="827" y="4645"/>
                  <a:pt x="472" y="4256"/>
                  <a:pt x="251" y="3811"/>
                </a:cubicBezTo>
                <a:cubicBezTo>
                  <a:pt x="32" y="3366"/>
                  <a:pt x="-46" y="2878"/>
                  <a:pt x="26" y="2399"/>
                </a:cubicBezTo>
                <a:cubicBezTo>
                  <a:pt x="99" y="1921"/>
                  <a:pt x="320" y="1467"/>
                  <a:pt x="665" y="1083"/>
                </a:cubicBezTo>
                <a:cubicBezTo>
                  <a:pt x="1011" y="698"/>
                  <a:pt x="1471" y="398"/>
                  <a:pt x="1997" y="212"/>
                </a:cubicBezTo>
                <a:cubicBezTo>
                  <a:pt x="2523" y="27"/>
                  <a:pt x="3098" y="-39"/>
                  <a:pt x="3665" y="22"/>
                </a:cubicBezTo>
                <a:cubicBezTo>
                  <a:pt x="4230" y="84"/>
                  <a:pt x="4766" y="271"/>
                  <a:pt x="5220" y="564"/>
                </a:cubicBezTo>
                <a:cubicBezTo>
                  <a:pt x="5674" y="855"/>
                  <a:pt x="6030" y="1245"/>
                  <a:pt x="6249" y="1690"/>
                </a:cubicBezTo>
                <a:cubicBezTo>
                  <a:pt x="6469" y="2135"/>
                  <a:pt x="6547" y="2621"/>
                  <a:pt x="6474" y="3100"/>
                </a:cubicBezTo>
                <a:close/>
              </a:path>
            </a:pathLst>
          </a:custGeom>
          <a:solidFill>
            <a:srgbClr val="F4F4F4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10" name="Groupe 9"/>
          <p:cNvGrpSpPr/>
          <p:nvPr/>
        </p:nvGrpSpPr>
        <p:grpSpPr>
          <a:xfrm rot="17710182">
            <a:off x="5579761" y="1589596"/>
            <a:ext cx="920502" cy="122508"/>
            <a:chOff x="6168960" y="2450160"/>
            <a:chExt cx="920502" cy="122508"/>
          </a:xfrm>
        </p:grpSpPr>
        <p:sp>
          <p:nvSpPr>
            <p:cNvPr id="11" name="Forme libre 10"/>
            <p:cNvSpPr/>
            <p:nvPr/>
          </p:nvSpPr>
          <p:spPr>
            <a:xfrm rot="597600">
              <a:off x="6217543" y="2572668"/>
              <a:ext cx="871919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3">
                  <a:moveTo>
                    <a:pt x="0" y="0"/>
                  </a:moveTo>
                  <a:cubicBezTo>
                    <a:pt x="808" y="0"/>
                    <a:pt x="1615" y="0"/>
                    <a:pt x="2423" y="0"/>
                  </a:cubicBezTo>
                </a:path>
              </a:pathLst>
            </a:custGeom>
            <a:noFill/>
            <a:ln w="1008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6168960" y="2450160"/>
              <a:ext cx="87120" cy="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44">
                  <a:moveTo>
                    <a:pt x="242" y="135"/>
                  </a:moveTo>
                  <a:cubicBezTo>
                    <a:pt x="240" y="156"/>
                    <a:pt x="233" y="176"/>
                    <a:pt x="220" y="193"/>
                  </a:cubicBezTo>
                  <a:cubicBezTo>
                    <a:pt x="207" y="211"/>
                    <a:pt x="191" y="224"/>
                    <a:pt x="171" y="233"/>
                  </a:cubicBezTo>
                  <a:cubicBezTo>
                    <a:pt x="152" y="241"/>
                    <a:pt x="130" y="245"/>
                    <a:pt x="109" y="243"/>
                  </a:cubicBezTo>
                  <a:cubicBezTo>
                    <a:pt x="87" y="240"/>
                    <a:pt x="66" y="233"/>
                    <a:pt x="50" y="220"/>
                  </a:cubicBezTo>
                  <a:cubicBezTo>
                    <a:pt x="32" y="208"/>
                    <a:pt x="19" y="191"/>
                    <a:pt x="10" y="171"/>
                  </a:cubicBezTo>
                  <a:cubicBezTo>
                    <a:pt x="2" y="152"/>
                    <a:pt x="-2" y="130"/>
                    <a:pt x="1" y="109"/>
                  </a:cubicBezTo>
                  <a:cubicBezTo>
                    <a:pt x="3" y="88"/>
                    <a:pt x="10" y="67"/>
                    <a:pt x="23" y="51"/>
                  </a:cubicBezTo>
                  <a:cubicBezTo>
                    <a:pt x="35" y="33"/>
                    <a:pt x="52" y="19"/>
                    <a:pt x="72" y="10"/>
                  </a:cubicBezTo>
                  <a:cubicBezTo>
                    <a:pt x="91" y="2"/>
                    <a:pt x="113" y="-2"/>
                    <a:pt x="134" y="1"/>
                  </a:cubicBezTo>
                  <a:cubicBezTo>
                    <a:pt x="156" y="3"/>
                    <a:pt x="176" y="10"/>
                    <a:pt x="193" y="24"/>
                  </a:cubicBezTo>
                  <a:cubicBezTo>
                    <a:pt x="210" y="36"/>
                    <a:pt x="224" y="52"/>
                    <a:pt x="233" y="72"/>
                  </a:cubicBezTo>
                  <a:cubicBezTo>
                    <a:pt x="241" y="92"/>
                    <a:pt x="245" y="113"/>
                    <a:pt x="242" y="135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 rot="19962973">
            <a:off x="6187371" y="2918168"/>
            <a:ext cx="884668" cy="87651"/>
            <a:chOff x="6146280" y="3302469"/>
            <a:chExt cx="884668" cy="87651"/>
          </a:xfrm>
        </p:grpSpPr>
        <p:sp>
          <p:nvSpPr>
            <p:cNvPr id="14" name="Forme libre 13"/>
            <p:cNvSpPr/>
            <p:nvPr/>
          </p:nvSpPr>
          <p:spPr>
            <a:xfrm rot="340800">
              <a:off x="6194668" y="3302469"/>
              <a:ext cx="8362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4" h="243">
                  <a:moveTo>
                    <a:pt x="0" y="243"/>
                  </a:moveTo>
                  <a:cubicBezTo>
                    <a:pt x="115" y="243"/>
                    <a:pt x="1549" y="81"/>
                    <a:pt x="2324" y="0"/>
                  </a:cubicBezTo>
                </a:path>
              </a:pathLst>
            </a:custGeom>
            <a:noFill/>
            <a:ln w="972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4680" tIns="49680" rIns="94680" bIns="49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6146280" y="3303000"/>
              <a:ext cx="8712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43">
                  <a:moveTo>
                    <a:pt x="242" y="134"/>
                  </a:moveTo>
                  <a:cubicBezTo>
                    <a:pt x="240" y="156"/>
                    <a:pt x="233" y="176"/>
                    <a:pt x="220" y="193"/>
                  </a:cubicBezTo>
                  <a:cubicBezTo>
                    <a:pt x="207" y="210"/>
                    <a:pt x="191" y="224"/>
                    <a:pt x="171" y="233"/>
                  </a:cubicBezTo>
                  <a:cubicBezTo>
                    <a:pt x="151" y="241"/>
                    <a:pt x="130" y="244"/>
                    <a:pt x="109" y="242"/>
                  </a:cubicBezTo>
                  <a:cubicBezTo>
                    <a:pt x="87" y="240"/>
                    <a:pt x="66" y="233"/>
                    <a:pt x="50" y="220"/>
                  </a:cubicBezTo>
                  <a:cubicBezTo>
                    <a:pt x="32" y="207"/>
                    <a:pt x="19" y="191"/>
                    <a:pt x="10" y="171"/>
                  </a:cubicBezTo>
                  <a:cubicBezTo>
                    <a:pt x="2" y="152"/>
                    <a:pt x="-2" y="130"/>
                    <a:pt x="1" y="109"/>
                  </a:cubicBezTo>
                  <a:cubicBezTo>
                    <a:pt x="3" y="87"/>
                    <a:pt x="10" y="66"/>
                    <a:pt x="23" y="50"/>
                  </a:cubicBezTo>
                  <a:cubicBezTo>
                    <a:pt x="35" y="32"/>
                    <a:pt x="52" y="19"/>
                    <a:pt x="72" y="10"/>
                  </a:cubicBezTo>
                  <a:cubicBezTo>
                    <a:pt x="91" y="2"/>
                    <a:pt x="113" y="-2"/>
                    <a:pt x="134" y="1"/>
                  </a:cubicBezTo>
                  <a:cubicBezTo>
                    <a:pt x="156" y="3"/>
                    <a:pt x="176" y="10"/>
                    <a:pt x="193" y="23"/>
                  </a:cubicBezTo>
                  <a:cubicBezTo>
                    <a:pt x="210" y="35"/>
                    <a:pt x="224" y="52"/>
                    <a:pt x="233" y="72"/>
                  </a:cubicBezTo>
                  <a:cubicBezTo>
                    <a:pt x="241" y="92"/>
                    <a:pt x="245" y="113"/>
                    <a:pt x="242" y="134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713640" y="1130040"/>
            <a:ext cx="229680" cy="229680"/>
            <a:chOff x="6713640" y="1130040"/>
            <a:chExt cx="229680" cy="229680"/>
          </a:xfrm>
        </p:grpSpPr>
        <p:sp>
          <p:nvSpPr>
            <p:cNvPr id="20" name="Forme libre 19"/>
            <p:cNvSpPr/>
            <p:nvPr/>
          </p:nvSpPr>
          <p:spPr>
            <a:xfrm>
              <a:off x="6713640" y="1130040"/>
              <a:ext cx="229680" cy="229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639">
                  <a:moveTo>
                    <a:pt x="639" y="319"/>
                  </a:moveTo>
                  <a:cubicBezTo>
                    <a:pt x="639" y="375"/>
                    <a:pt x="624" y="430"/>
                    <a:pt x="596" y="479"/>
                  </a:cubicBezTo>
                  <a:cubicBezTo>
                    <a:pt x="568" y="527"/>
                    <a:pt x="527" y="568"/>
                    <a:pt x="479" y="596"/>
                  </a:cubicBezTo>
                  <a:cubicBezTo>
                    <a:pt x="430" y="624"/>
                    <a:pt x="375" y="639"/>
                    <a:pt x="319" y="639"/>
                  </a:cubicBezTo>
                  <a:cubicBezTo>
                    <a:pt x="262" y="639"/>
                    <a:pt x="208" y="624"/>
                    <a:pt x="160" y="596"/>
                  </a:cubicBezTo>
                  <a:cubicBezTo>
                    <a:pt x="111" y="568"/>
                    <a:pt x="71" y="527"/>
                    <a:pt x="43" y="479"/>
                  </a:cubicBezTo>
                  <a:cubicBezTo>
                    <a:pt x="15" y="430"/>
                    <a:pt x="0" y="375"/>
                    <a:pt x="0" y="319"/>
                  </a:cubicBezTo>
                  <a:cubicBezTo>
                    <a:pt x="0" y="262"/>
                    <a:pt x="15" y="208"/>
                    <a:pt x="43" y="160"/>
                  </a:cubicBezTo>
                  <a:cubicBezTo>
                    <a:pt x="71" y="111"/>
                    <a:pt x="111" y="71"/>
                    <a:pt x="160" y="43"/>
                  </a:cubicBezTo>
                  <a:cubicBezTo>
                    <a:pt x="208" y="15"/>
                    <a:pt x="262" y="0"/>
                    <a:pt x="319" y="0"/>
                  </a:cubicBezTo>
                  <a:cubicBezTo>
                    <a:pt x="375" y="0"/>
                    <a:pt x="430" y="15"/>
                    <a:pt x="479" y="43"/>
                  </a:cubicBezTo>
                  <a:cubicBezTo>
                    <a:pt x="527" y="71"/>
                    <a:pt x="568" y="111"/>
                    <a:pt x="596" y="160"/>
                  </a:cubicBezTo>
                  <a:cubicBezTo>
                    <a:pt x="624" y="208"/>
                    <a:pt x="639" y="262"/>
                    <a:pt x="639" y="319"/>
                  </a:cubicBezTo>
                  <a:close/>
                </a:path>
              </a:pathLst>
            </a:custGeom>
            <a:noFill/>
            <a:ln w="23760" cap="rnd">
              <a:solidFill>
                <a:srgbClr val="FFFFFF"/>
              </a:solidFill>
              <a:prstDash val="solid"/>
              <a:round/>
            </a:ln>
          </p:spPr>
          <p:txBody>
            <a:bodyPr vert="horz" wrap="none" lIns="101880" tIns="56880" rIns="101880" bIns="568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6824879" y="1160280"/>
              <a:ext cx="7272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17">
                  <a:moveTo>
                    <a:pt x="0" y="0"/>
                  </a:moveTo>
                  <a:cubicBezTo>
                    <a:pt x="102" y="4"/>
                    <a:pt x="162" y="45"/>
                    <a:pt x="203" y="117"/>
                  </a:cubicBezTo>
                </a:path>
              </a:pathLst>
            </a:custGeom>
            <a:noFill/>
            <a:ln w="5400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2520" tIns="47520" rIns="92520" bIns="475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23" name="Titre 22"/>
          <p:cNvSpPr txBox="1">
            <a:spLocks noGrp="1"/>
          </p:cNvSpPr>
          <p:nvPr>
            <p:ph type="title" idx="4294967295"/>
          </p:nvPr>
        </p:nvSpPr>
        <p:spPr>
          <a:xfrm>
            <a:off x="4001760" y="2638000"/>
            <a:ext cx="2198880" cy="276999"/>
          </a:xfrm>
        </p:spPr>
        <p:txBody>
          <a:bodyPr>
            <a:spAutoFit/>
          </a:bodyPr>
          <a:lstStyle/>
          <a:p>
            <a:pPr lvl="0"/>
            <a:r>
              <a:rPr lang="en-US" sz="1800" b="1" dirty="0" err="1" smtClean="0">
                <a:solidFill>
                  <a:srgbClr val="C9211E"/>
                </a:solidFill>
              </a:rPr>
              <a:t>Proposi</a:t>
            </a:r>
            <a:r>
              <a:rPr lang="x-none" sz="1800" b="1" dirty="0" smtClean="0">
                <a:solidFill>
                  <a:srgbClr val="C9211E"/>
                </a:solidFill>
              </a:rPr>
              <a:t>tions</a:t>
            </a:r>
            <a:endParaRPr lang="x-none" sz="1800" b="1" dirty="0">
              <a:solidFill>
                <a:srgbClr val="C9211E"/>
              </a:solidFill>
            </a:endParaRPr>
          </a:p>
        </p:txBody>
      </p:sp>
      <p:sp>
        <p:nvSpPr>
          <p:cNvPr id="24" name="Titre 23"/>
          <p:cNvSpPr txBox="1">
            <a:spLocks noGrp="1"/>
          </p:cNvSpPr>
          <p:nvPr>
            <p:ph type="title" idx="4294967295"/>
          </p:nvPr>
        </p:nvSpPr>
        <p:spPr>
          <a:xfrm>
            <a:off x="26280" y="2253600"/>
            <a:ext cx="2259720" cy="606240"/>
          </a:xfrm>
        </p:spPr>
        <p:txBody>
          <a:bodyPr anchor="t" anchorCtr="0">
            <a:noAutofit/>
          </a:bodyPr>
          <a:lstStyle/>
          <a:p>
            <a:pPr lvl="0" algn="r"/>
            <a:r>
              <a:rPr lang="x-none" sz="1100"/>
              <a:t>.</a:t>
            </a:r>
          </a:p>
        </p:txBody>
      </p:sp>
      <p:sp>
        <p:nvSpPr>
          <p:cNvPr id="25" name="Titre 24"/>
          <p:cNvSpPr txBox="1">
            <a:spLocks noGrp="1"/>
          </p:cNvSpPr>
          <p:nvPr>
            <p:ph type="title" idx="4294967295"/>
          </p:nvPr>
        </p:nvSpPr>
        <p:spPr>
          <a:xfrm>
            <a:off x="290880" y="3240000"/>
            <a:ext cx="2259720" cy="650880"/>
          </a:xfrm>
        </p:spPr>
        <p:txBody>
          <a:bodyPr anchor="t" anchorCtr="0">
            <a:noAutofit/>
          </a:bodyPr>
          <a:lstStyle/>
          <a:p>
            <a:pPr lvl="0" algn="r"/>
            <a:r>
              <a:rPr lang="x-none" sz="1100"/>
              <a:t>.</a:t>
            </a:r>
          </a:p>
        </p:txBody>
      </p:sp>
      <p:sp>
        <p:nvSpPr>
          <p:cNvPr id="26" name="Titre 25"/>
          <p:cNvSpPr txBox="1">
            <a:spLocks noGrp="1"/>
          </p:cNvSpPr>
          <p:nvPr>
            <p:ph type="title" idx="4294967295"/>
          </p:nvPr>
        </p:nvSpPr>
        <p:spPr>
          <a:xfrm>
            <a:off x="197280" y="4494960"/>
            <a:ext cx="2259720" cy="815760"/>
          </a:xfrm>
        </p:spPr>
        <p:txBody>
          <a:bodyPr anchor="t" anchorCtr="0"/>
          <a:lstStyle/>
          <a:p>
            <a:pPr lvl="0" algn="r"/>
            <a:r>
              <a:rPr lang="x-none" sz="1100"/>
              <a:t>.</a:t>
            </a:r>
          </a:p>
        </p:txBody>
      </p:sp>
      <p:sp>
        <p:nvSpPr>
          <p:cNvPr id="29" name="Titre 28"/>
          <p:cNvSpPr txBox="1">
            <a:spLocks noGrp="1"/>
          </p:cNvSpPr>
          <p:nvPr>
            <p:ph type="title" idx="4294967295"/>
          </p:nvPr>
        </p:nvSpPr>
        <p:spPr>
          <a:xfrm>
            <a:off x="7856280" y="2322360"/>
            <a:ext cx="2259720" cy="815760"/>
          </a:xfrm>
        </p:spPr>
        <p:txBody>
          <a:bodyPr anchor="t" anchorCtr="0"/>
          <a:lstStyle/>
          <a:p>
            <a:pPr lvl="0" algn="l"/>
            <a:r>
              <a:rPr lang="x-none" sz="1100"/>
              <a:t>.</a:t>
            </a:r>
          </a:p>
        </p:txBody>
      </p:sp>
      <p:sp>
        <p:nvSpPr>
          <p:cNvPr id="30" name="Titre 29"/>
          <p:cNvSpPr txBox="1">
            <a:spLocks noGrp="1"/>
          </p:cNvSpPr>
          <p:nvPr>
            <p:ph type="title" idx="4294967295"/>
          </p:nvPr>
        </p:nvSpPr>
        <p:spPr>
          <a:xfrm>
            <a:off x="7787160" y="4320000"/>
            <a:ext cx="2259720" cy="606600"/>
          </a:xfrm>
        </p:spPr>
        <p:txBody>
          <a:bodyPr anchor="t" anchorCtr="0">
            <a:noAutofit/>
          </a:bodyPr>
          <a:lstStyle/>
          <a:p>
            <a:pPr lvl="0" algn="l"/>
            <a:r>
              <a:rPr lang="x-none" sz="1100"/>
              <a:t>.</a:t>
            </a:r>
          </a:p>
        </p:txBody>
      </p:sp>
      <p:sp>
        <p:nvSpPr>
          <p:cNvPr id="31" name="Titre 30"/>
          <p:cNvSpPr txBox="1">
            <a:spLocks noGrp="1"/>
          </p:cNvSpPr>
          <p:nvPr>
            <p:ph type="title" idx="4294967295"/>
          </p:nvPr>
        </p:nvSpPr>
        <p:spPr>
          <a:xfrm>
            <a:off x="7055891" y="2492907"/>
            <a:ext cx="1374532" cy="276999"/>
          </a:xfrm>
        </p:spPr>
        <p:txBody>
          <a:bodyPr wrap="square">
            <a:spAutoFit/>
          </a:bodyPr>
          <a:lstStyle/>
          <a:p>
            <a:pPr lvl="0" algn="r"/>
            <a:r>
              <a:rPr lang="en-US" sz="1800" b="1" dirty="0" smtClean="0">
                <a:solidFill>
                  <a:srgbClr val="6B5E9B"/>
                </a:solidFill>
              </a:rPr>
              <a:t>By Support</a:t>
            </a:r>
            <a:endParaRPr lang="x-none" sz="1800" b="1" dirty="0">
              <a:solidFill>
                <a:srgbClr val="6B5E9B"/>
              </a:solidFill>
            </a:endParaRPr>
          </a:p>
        </p:txBody>
      </p:sp>
      <p:sp>
        <p:nvSpPr>
          <p:cNvPr id="34" name="Titre 21"/>
          <p:cNvSpPr txBox="1">
            <a:spLocks/>
          </p:cNvSpPr>
          <p:nvPr/>
        </p:nvSpPr>
        <p:spPr>
          <a:xfrm>
            <a:off x="6063894" y="1034028"/>
            <a:ext cx="152197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ctr" rtl="0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</a:defRPr>
            </a:lvl1pPr>
          </a:lstStyle>
          <a:p>
            <a:pPr algn="r"/>
            <a:r>
              <a:rPr lang="en-US" sz="1800" b="1" dirty="0" smtClean="0">
                <a:solidFill>
                  <a:srgbClr val="6B5E9B"/>
                </a:solidFill>
              </a:rPr>
              <a:t>By country</a:t>
            </a:r>
            <a:endParaRPr lang="x-none" sz="1800" b="1" dirty="0">
              <a:solidFill>
                <a:srgbClr val="6B5E9B"/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 rot="19244156">
            <a:off x="6174359" y="2264962"/>
            <a:ext cx="884668" cy="87651"/>
            <a:chOff x="6146280" y="3302469"/>
            <a:chExt cx="884668" cy="87651"/>
          </a:xfrm>
        </p:grpSpPr>
        <p:sp>
          <p:nvSpPr>
            <p:cNvPr id="36" name="Forme libre 35"/>
            <p:cNvSpPr/>
            <p:nvPr/>
          </p:nvSpPr>
          <p:spPr>
            <a:xfrm rot="340800">
              <a:off x="6194668" y="3302469"/>
              <a:ext cx="8362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4" h="243">
                  <a:moveTo>
                    <a:pt x="0" y="243"/>
                  </a:moveTo>
                  <a:cubicBezTo>
                    <a:pt x="115" y="243"/>
                    <a:pt x="1549" y="81"/>
                    <a:pt x="2324" y="0"/>
                  </a:cubicBezTo>
                </a:path>
              </a:pathLst>
            </a:custGeom>
            <a:noFill/>
            <a:ln w="972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4680" tIns="49680" rIns="94680" bIns="49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6146280" y="3303000"/>
              <a:ext cx="8712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43">
                  <a:moveTo>
                    <a:pt x="242" y="134"/>
                  </a:moveTo>
                  <a:cubicBezTo>
                    <a:pt x="240" y="156"/>
                    <a:pt x="233" y="176"/>
                    <a:pt x="220" y="193"/>
                  </a:cubicBezTo>
                  <a:cubicBezTo>
                    <a:pt x="207" y="210"/>
                    <a:pt x="191" y="224"/>
                    <a:pt x="171" y="233"/>
                  </a:cubicBezTo>
                  <a:cubicBezTo>
                    <a:pt x="151" y="241"/>
                    <a:pt x="130" y="244"/>
                    <a:pt x="109" y="242"/>
                  </a:cubicBezTo>
                  <a:cubicBezTo>
                    <a:pt x="87" y="240"/>
                    <a:pt x="66" y="233"/>
                    <a:pt x="50" y="220"/>
                  </a:cubicBezTo>
                  <a:cubicBezTo>
                    <a:pt x="32" y="207"/>
                    <a:pt x="19" y="191"/>
                    <a:pt x="10" y="171"/>
                  </a:cubicBezTo>
                  <a:cubicBezTo>
                    <a:pt x="2" y="152"/>
                    <a:pt x="-2" y="130"/>
                    <a:pt x="1" y="109"/>
                  </a:cubicBezTo>
                  <a:cubicBezTo>
                    <a:pt x="3" y="87"/>
                    <a:pt x="10" y="66"/>
                    <a:pt x="23" y="50"/>
                  </a:cubicBezTo>
                  <a:cubicBezTo>
                    <a:pt x="35" y="32"/>
                    <a:pt x="52" y="19"/>
                    <a:pt x="72" y="10"/>
                  </a:cubicBezTo>
                  <a:cubicBezTo>
                    <a:pt x="91" y="2"/>
                    <a:pt x="113" y="-2"/>
                    <a:pt x="134" y="1"/>
                  </a:cubicBezTo>
                  <a:cubicBezTo>
                    <a:pt x="156" y="3"/>
                    <a:pt x="176" y="10"/>
                    <a:pt x="193" y="23"/>
                  </a:cubicBezTo>
                  <a:cubicBezTo>
                    <a:pt x="210" y="35"/>
                    <a:pt x="224" y="52"/>
                    <a:pt x="233" y="72"/>
                  </a:cubicBezTo>
                  <a:cubicBezTo>
                    <a:pt x="241" y="92"/>
                    <a:pt x="245" y="113"/>
                    <a:pt x="242" y="134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38" name="Titre 30"/>
          <p:cNvSpPr txBox="1">
            <a:spLocks/>
          </p:cNvSpPr>
          <p:nvPr/>
        </p:nvSpPr>
        <p:spPr>
          <a:xfrm>
            <a:off x="6959771" y="1755074"/>
            <a:ext cx="1680404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ctr" rtl="0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</a:defRPr>
            </a:lvl1pPr>
          </a:lstStyle>
          <a:p>
            <a:pPr algn="r"/>
            <a:r>
              <a:rPr lang="en-US" sz="1800" b="1" dirty="0" smtClean="0">
                <a:solidFill>
                  <a:srgbClr val="6B5E9B"/>
                </a:solidFill>
              </a:rPr>
              <a:t>By Group work</a:t>
            </a:r>
            <a:endParaRPr lang="x-none" sz="1800" b="1" dirty="0">
              <a:solidFill>
                <a:srgbClr val="6B5E9B"/>
              </a:solidFill>
            </a:endParaRPr>
          </a:p>
        </p:txBody>
      </p:sp>
      <p:grpSp>
        <p:nvGrpSpPr>
          <p:cNvPr id="39" name="Groupe 38"/>
          <p:cNvGrpSpPr/>
          <p:nvPr/>
        </p:nvGrpSpPr>
        <p:grpSpPr>
          <a:xfrm rot="2883064">
            <a:off x="5870447" y="3769113"/>
            <a:ext cx="884668" cy="87651"/>
            <a:chOff x="6146280" y="3302469"/>
            <a:chExt cx="884668" cy="87651"/>
          </a:xfrm>
        </p:grpSpPr>
        <p:sp>
          <p:nvSpPr>
            <p:cNvPr id="40" name="Forme libre 39"/>
            <p:cNvSpPr/>
            <p:nvPr/>
          </p:nvSpPr>
          <p:spPr>
            <a:xfrm rot="340800">
              <a:off x="6194668" y="3302469"/>
              <a:ext cx="8362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4" h="243">
                  <a:moveTo>
                    <a:pt x="0" y="243"/>
                  </a:moveTo>
                  <a:cubicBezTo>
                    <a:pt x="115" y="243"/>
                    <a:pt x="1549" y="81"/>
                    <a:pt x="2324" y="0"/>
                  </a:cubicBezTo>
                </a:path>
              </a:pathLst>
            </a:custGeom>
            <a:noFill/>
            <a:ln w="9720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4680" tIns="49680" rIns="94680" bIns="49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6146280" y="3303000"/>
              <a:ext cx="8712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43">
                  <a:moveTo>
                    <a:pt x="242" y="134"/>
                  </a:moveTo>
                  <a:cubicBezTo>
                    <a:pt x="240" y="156"/>
                    <a:pt x="233" y="176"/>
                    <a:pt x="220" y="193"/>
                  </a:cubicBezTo>
                  <a:cubicBezTo>
                    <a:pt x="207" y="210"/>
                    <a:pt x="191" y="224"/>
                    <a:pt x="171" y="233"/>
                  </a:cubicBezTo>
                  <a:cubicBezTo>
                    <a:pt x="151" y="241"/>
                    <a:pt x="130" y="244"/>
                    <a:pt x="109" y="242"/>
                  </a:cubicBezTo>
                  <a:cubicBezTo>
                    <a:pt x="87" y="240"/>
                    <a:pt x="66" y="233"/>
                    <a:pt x="50" y="220"/>
                  </a:cubicBezTo>
                  <a:cubicBezTo>
                    <a:pt x="32" y="207"/>
                    <a:pt x="19" y="191"/>
                    <a:pt x="10" y="171"/>
                  </a:cubicBezTo>
                  <a:cubicBezTo>
                    <a:pt x="2" y="152"/>
                    <a:pt x="-2" y="130"/>
                    <a:pt x="1" y="109"/>
                  </a:cubicBezTo>
                  <a:cubicBezTo>
                    <a:pt x="3" y="87"/>
                    <a:pt x="10" y="66"/>
                    <a:pt x="23" y="50"/>
                  </a:cubicBezTo>
                  <a:cubicBezTo>
                    <a:pt x="35" y="32"/>
                    <a:pt x="52" y="19"/>
                    <a:pt x="72" y="10"/>
                  </a:cubicBezTo>
                  <a:cubicBezTo>
                    <a:pt x="91" y="2"/>
                    <a:pt x="113" y="-2"/>
                    <a:pt x="134" y="1"/>
                  </a:cubicBezTo>
                  <a:cubicBezTo>
                    <a:pt x="156" y="3"/>
                    <a:pt x="176" y="10"/>
                    <a:pt x="193" y="23"/>
                  </a:cubicBezTo>
                  <a:cubicBezTo>
                    <a:pt x="210" y="35"/>
                    <a:pt x="224" y="52"/>
                    <a:pt x="233" y="72"/>
                  </a:cubicBezTo>
                  <a:cubicBezTo>
                    <a:pt x="241" y="92"/>
                    <a:pt x="245" y="113"/>
                    <a:pt x="242" y="134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42" name="Titre 30"/>
          <p:cNvSpPr txBox="1">
            <a:spLocks/>
          </p:cNvSpPr>
          <p:nvPr/>
        </p:nvSpPr>
        <p:spPr>
          <a:xfrm>
            <a:off x="6417088" y="4192673"/>
            <a:ext cx="2223087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ctr" rtl="0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</a:defRPr>
            </a:lvl1pPr>
          </a:lstStyle>
          <a:p>
            <a:pPr algn="r"/>
            <a:r>
              <a:rPr lang="en-US" sz="1800" b="1" dirty="0" smtClean="0">
                <a:solidFill>
                  <a:srgbClr val="6B5E9B"/>
                </a:solidFill>
              </a:rPr>
              <a:t>Global conclusion</a:t>
            </a:r>
            <a:endParaRPr lang="x-none" sz="1800" b="1" dirty="0">
              <a:solidFill>
                <a:srgbClr val="6B5E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7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5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76720" y="229356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x-none"/>
              <a:t>THANK YOU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745520" y="286560"/>
            <a:ext cx="659160" cy="79920"/>
            <a:chOff x="4745520" y="286560"/>
            <a:chExt cx="659160" cy="79920"/>
          </a:xfrm>
        </p:grpSpPr>
        <p:sp>
          <p:nvSpPr>
            <p:cNvPr id="4" name="Forme libre 3"/>
            <p:cNvSpPr/>
            <p:nvPr/>
          </p:nvSpPr>
          <p:spPr>
            <a:xfrm>
              <a:off x="5132880" y="286560"/>
              <a:ext cx="8028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8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1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6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3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200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5324400" y="286560"/>
              <a:ext cx="8028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9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2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F8B621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4745520" y="286560"/>
              <a:ext cx="8028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9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2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4937039" y="286560"/>
              <a:ext cx="8028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8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1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4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1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8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888920" y="3324600"/>
            <a:ext cx="6372359" cy="127440"/>
            <a:chOff x="1888920" y="3324600"/>
            <a:chExt cx="6372359" cy="127440"/>
          </a:xfrm>
        </p:grpSpPr>
        <p:sp>
          <p:nvSpPr>
            <p:cNvPr id="46" name="Forme libre 45"/>
            <p:cNvSpPr/>
            <p:nvPr/>
          </p:nvSpPr>
          <p:spPr>
            <a:xfrm>
              <a:off x="5166720" y="3324600"/>
              <a:ext cx="12744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9" y="0"/>
                    <a:pt x="178" y="0"/>
                  </a:cubicBezTo>
                  <a:cubicBezTo>
                    <a:pt x="146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9" y="239"/>
                    <a:pt x="24" y="266"/>
                  </a:cubicBezTo>
                  <a:cubicBezTo>
                    <a:pt x="40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8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6" y="293"/>
                    <a:pt x="331" y="266"/>
                  </a:cubicBezTo>
                  <a:cubicBezTo>
                    <a:pt x="347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E54B87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7" name="Forme libre 46"/>
            <p:cNvSpPr/>
            <p:nvPr/>
          </p:nvSpPr>
          <p:spPr>
            <a:xfrm>
              <a:off x="5469840" y="3324600"/>
              <a:ext cx="12744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9" y="0"/>
                    <a:pt x="178" y="0"/>
                  </a:cubicBezTo>
                  <a:cubicBezTo>
                    <a:pt x="147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9" y="239"/>
                    <a:pt x="24" y="266"/>
                  </a:cubicBezTo>
                  <a:cubicBezTo>
                    <a:pt x="40" y="293"/>
                    <a:pt x="62" y="315"/>
                    <a:pt x="89" y="331"/>
                  </a:cubicBezTo>
                  <a:cubicBezTo>
                    <a:pt x="116" y="346"/>
                    <a:pt x="147" y="355"/>
                    <a:pt x="178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6" y="293"/>
                    <a:pt x="331" y="266"/>
                  </a:cubicBezTo>
                  <a:cubicBezTo>
                    <a:pt x="347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F8B621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4552919" y="3324600"/>
              <a:ext cx="12744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8" y="0"/>
                    <a:pt x="177" y="0"/>
                  </a:cubicBezTo>
                  <a:cubicBezTo>
                    <a:pt x="146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8" y="239"/>
                    <a:pt x="24" y="266"/>
                  </a:cubicBezTo>
                  <a:cubicBezTo>
                    <a:pt x="39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7" y="355"/>
                  </a:cubicBezTo>
                  <a:cubicBezTo>
                    <a:pt x="208" y="355"/>
                    <a:pt x="239" y="346"/>
                    <a:pt x="266" y="331"/>
                  </a:cubicBezTo>
                  <a:cubicBezTo>
                    <a:pt x="293" y="315"/>
                    <a:pt x="315" y="293"/>
                    <a:pt x="331" y="266"/>
                  </a:cubicBezTo>
                  <a:cubicBezTo>
                    <a:pt x="346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7F59AE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9" name="Forme libre 48"/>
            <p:cNvSpPr/>
            <p:nvPr/>
          </p:nvSpPr>
          <p:spPr>
            <a:xfrm>
              <a:off x="4856040" y="3324600"/>
              <a:ext cx="12744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8" y="0"/>
                    <a:pt x="177" y="0"/>
                  </a:cubicBezTo>
                  <a:cubicBezTo>
                    <a:pt x="145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8" y="239"/>
                    <a:pt x="24" y="266"/>
                  </a:cubicBezTo>
                  <a:cubicBezTo>
                    <a:pt x="39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7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5" y="293"/>
                    <a:pt x="331" y="266"/>
                  </a:cubicBezTo>
                  <a:cubicBezTo>
                    <a:pt x="346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60C4E4"/>
            </a:solidFill>
            <a:ln cap="rnd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0" name="Forme libre 49"/>
            <p:cNvSpPr/>
            <p:nvPr/>
          </p:nvSpPr>
          <p:spPr>
            <a:xfrm>
              <a:off x="5926679" y="3412080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26280" cap="rnd">
              <a:solidFill>
                <a:srgbClr val="F8B621"/>
              </a:solidFill>
              <a:prstDash val="solid"/>
              <a:round/>
            </a:ln>
          </p:spPr>
          <p:txBody>
            <a:bodyPr vert="horz" wrap="none" lIns="102960" tIns="57960" rIns="102960" bIns="57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1" name="Forme libre 50"/>
            <p:cNvSpPr/>
            <p:nvPr/>
          </p:nvSpPr>
          <p:spPr>
            <a:xfrm>
              <a:off x="1888920" y="3412080"/>
              <a:ext cx="23346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6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w="26280" cap="rnd">
              <a:solidFill>
                <a:srgbClr val="7F59AE"/>
              </a:solidFill>
              <a:prstDash val="solid"/>
              <a:round/>
            </a:ln>
          </p:spPr>
          <p:txBody>
            <a:bodyPr vert="horz" wrap="none" lIns="102960" tIns="57960" rIns="102960" bIns="57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4248000" y="166643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FFFF6D"/>
                </a:solidFill>
                <a:latin typeface="Noto Sans" pitchFamily="34"/>
                <a:ea typeface="Noto Sans CJK SC" pitchFamily="2"/>
                <a:cs typeface="Mangal" pitchFamily="2"/>
              </a:rPr>
              <a:t>1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5124600" y="2026905"/>
            <a:ext cx="3888000" cy="400110"/>
          </a:xfrm>
        </p:spPr>
        <p:txBody>
          <a:bodyPr>
            <a:spAutoFit/>
          </a:bodyPr>
          <a:lstStyle/>
          <a:p>
            <a:pPr lvl="0" algn="r"/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x-none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10184525" cy="5465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Business Intelligence (BI) enables all the players in a company to have a global vision of their activities to help them in their decision-making.</a:t>
            </a:r>
          </a:p>
          <a:p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Business Intelligence tools make it possible to create analyses on historical, current or even predictive data.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x-none" sz="2800" dirty="0" smtClean="0"/>
              <a:t>Given the data at O company, let's try to analyse the performances of different categories.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x-none" sz="2800" dirty="0" smtClean="0"/>
              <a:t>We will use Microsoft Excel tool to help make decisions.</a:t>
            </a:r>
            <a:endParaRPr lang="en-US" sz="2800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4248000" y="166643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chemeClr val="accent1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en-US" sz="4400" b="1" dirty="0" smtClean="0">
                <a:solidFill>
                  <a:srgbClr val="FFFF6D"/>
                </a:solidFill>
                <a:latin typeface="Noto Sans" pitchFamily="34"/>
                <a:ea typeface="Noto Sans CJK SC" pitchFamily="2"/>
                <a:cs typeface="Mangal" pitchFamily="2"/>
              </a:rPr>
              <a:t>2</a:t>
            </a:r>
            <a:endParaRPr lang="x-none" sz="4400" b="1" i="0" u="none" strike="noStrike" kern="1200" cap="none" dirty="0">
              <a:ln>
                <a:noFill/>
              </a:ln>
              <a:solidFill>
                <a:srgbClr val="FFFF6D"/>
              </a:solidFill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5124600" y="1707120"/>
            <a:ext cx="3888000" cy="1039680"/>
          </a:xfrm>
        </p:spPr>
        <p:txBody>
          <a:bodyPr>
            <a:spAutoFit/>
          </a:bodyPr>
          <a:lstStyle/>
          <a:p>
            <a:pPr lvl="0" algn="r"/>
            <a:r>
              <a:rPr lang="x-none" sz="2600" b="1">
                <a:solidFill>
                  <a:srgbClr val="60C4E4"/>
                </a:solidFill>
              </a:rPr>
              <a:t>Presentation and </a:t>
            </a:r>
            <a:br>
              <a:rPr lang="x-none" sz="2600" b="1">
                <a:solidFill>
                  <a:srgbClr val="60C4E4"/>
                </a:solidFill>
              </a:rPr>
            </a:br>
            <a:r>
              <a:rPr lang="x-none" sz="2600" b="1">
                <a:solidFill>
                  <a:srgbClr val="60C4E4"/>
                </a:solidFill>
              </a:rPr>
              <a:t>data processing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1"/>
            <a:ext cx="10080627" cy="542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algn="ctr" hangingPunct="0">
              <a:buSzPct val="45000"/>
              <a:buFont typeface="Wingdings" panose="05000000000000000000" pitchFamily="2" charset="2"/>
              <a:buChar char="v"/>
              <a:defRPr lang="x-none"/>
            </a:pPr>
            <a:r>
              <a:rPr lang="x-none" sz="2800" dirty="0" smtClean="0">
                <a:latin typeface="Noto Sans" pitchFamily="34"/>
                <a:ea typeface="Noto Sans CJK SC" pitchFamily="2"/>
                <a:cs typeface="Mangal" pitchFamily="2"/>
              </a:rPr>
              <a:t>The </a:t>
            </a:r>
            <a:r>
              <a:rPr lang="x-none" sz="2800" dirty="0">
                <a:latin typeface="Noto Sans" pitchFamily="34"/>
                <a:ea typeface="Noto Sans CJK SC" pitchFamily="2"/>
                <a:cs typeface="Mangal" pitchFamily="2"/>
              </a:rPr>
              <a:t>dataset has 5101 rows and 25 </a:t>
            </a:r>
            <a:r>
              <a:rPr lang="x-none" sz="2800" dirty="0" smtClean="0">
                <a:latin typeface="Noto Sans" pitchFamily="34"/>
                <a:ea typeface="Noto Sans CJK SC" pitchFamily="2"/>
                <a:cs typeface="Mangal" pitchFamily="2"/>
              </a:rPr>
              <a:t>attributes</a:t>
            </a: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lvl="0" algn="ctr" hangingPunct="0">
              <a:buSzPct val="45000"/>
              <a:defRPr lang="x-none"/>
            </a:pP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algn="ctr" hangingPunct="0">
              <a:buSzPct val="45000"/>
              <a:buFont typeface="Wingdings" panose="05000000000000000000" pitchFamily="2" charset="2"/>
              <a:buChar char="v"/>
              <a:defRPr lang="x-none"/>
            </a:pPr>
            <a:r>
              <a:rPr lang="x-none" sz="2800" dirty="0">
                <a:latin typeface="Noto Sans" pitchFamily="34"/>
                <a:ea typeface="Noto Sans CJK SC" pitchFamily="2"/>
                <a:cs typeface="Mangal" pitchFamily="2"/>
              </a:rPr>
              <a:t>Each row refers to a problem that took place in the </a:t>
            </a:r>
            <a:r>
              <a:rPr lang="x-none" sz="2800" dirty="0" smtClean="0">
                <a:latin typeface="Noto Sans" pitchFamily="34"/>
                <a:ea typeface="Noto Sans CJK SC" pitchFamily="2"/>
                <a:cs typeface="Mangal" pitchFamily="2"/>
              </a:rPr>
              <a:t>company</a:t>
            </a: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algn="ctr" hangingPunct="0">
              <a:buSzPct val="45000"/>
              <a:defRPr lang="x-none"/>
            </a:pP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algn="ctr" hangingPunct="0">
              <a:buSzPct val="45000"/>
              <a:buFont typeface="Wingdings" panose="05000000000000000000" pitchFamily="2" charset="2"/>
              <a:buChar char="v"/>
              <a:defRPr lang="x-none"/>
            </a:pPr>
            <a:r>
              <a:rPr lang="x-none" sz="2800" dirty="0">
                <a:latin typeface="Noto Sans" pitchFamily="34"/>
                <a:ea typeface="Noto Sans CJK SC" pitchFamily="2"/>
                <a:cs typeface="Mangal" pitchFamily="2"/>
              </a:rPr>
              <a:t>The problems are identified by an Id </a:t>
            </a:r>
            <a:r>
              <a:rPr lang="x-none" sz="2800" dirty="0" smtClean="0">
                <a:latin typeface="Noto Sans" pitchFamily="34"/>
                <a:ea typeface="Noto Sans CJK SC" pitchFamily="2"/>
                <a:cs typeface="Mangal" pitchFamily="2"/>
              </a:rPr>
              <a:t>number</a:t>
            </a: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algn="ctr" hangingPunct="0">
              <a:buSzPct val="45000"/>
              <a:defRPr lang="x-none"/>
            </a:pPr>
            <a:endParaRPr lang="en-US" sz="28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algn="ctr" hangingPunct="0">
              <a:spcBef>
                <a:spcPts val="1414"/>
              </a:spcBef>
              <a:buSzPct val="45000"/>
              <a:buFont typeface="Wingdings" panose="05000000000000000000" pitchFamily="2" charset="2"/>
              <a:buChar char="v"/>
              <a:defRPr lang="x-none"/>
            </a:pPr>
            <a:r>
              <a:rPr lang="x-none" sz="2800" dirty="0">
                <a:latin typeface="Noto Sans" pitchFamily="34"/>
                <a:ea typeface="Noto Sans CJK SC" pitchFamily="2"/>
                <a:cs typeface="Mangal" pitchFamily="2"/>
              </a:rPr>
              <a:t>The attributes are different types of characterics of</a:t>
            </a:r>
            <a:endParaRPr lang="en-US" sz="28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algn="ctr" hangingPunct="0">
              <a:spcBef>
                <a:spcPts val="1414"/>
              </a:spcBef>
              <a:buSzPct val="45000"/>
              <a:defRPr lang="x-none"/>
            </a:pPr>
            <a:r>
              <a:rPr lang="x-none" sz="2800" dirty="0" smtClean="0">
                <a:latin typeface="Noto Sans" pitchFamily="34"/>
                <a:ea typeface="Noto Sans CJK SC" pitchFamily="2"/>
                <a:cs typeface="Mangal" pitchFamily="2"/>
              </a:rPr>
              <a:t>a </a:t>
            </a:r>
            <a:r>
              <a:rPr lang="x-none" sz="2800" dirty="0">
                <a:latin typeface="Noto Sans" pitchFamily="34"/>
                <a:ea typeface="Noto Sans CJK SC" pitchFamily="2"/>
                <a:cs typeface="Mangal" pitchFamily="2"/>
              </a:rPr>
              <a:t>problem.</a:t>
            </a: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7476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980000" y="2075400"/>
            <a:ext cx="9071640" cy="1524600"/>
          </a:xfrm>
        </p:spPr>
        <p:txBody>
          <a:bodyPr/>
          <a:lstStyle/>
          <a:p>
            <a:pPr lvl="0"/>
            <a:r>
              <a:rPr lang="x-none" dirty="0"/>
              <a:t>Let’s go deeper into some attributes...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523499" y="5128584"/>
            <a:ext cx="3195000" cy="390600"/>
          </a:xfrm>
        </p:spPr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622519" y="561240"/>
            <a:ext cx="6834600" cy="248040"/>
            <a:chOff x="1622519" y="2701800"/>
            <a:chExt cx="6834600" cy="248040"/>
          </a:xfrm>
        </p:grpSpPr>
        <p:sp>
          <p:nvSpPr>
            <p:cNvPr id="3" name="Forme libre 2"/>
            <p:cNvSpPr/>
            <p:nvPr/>
          </p:nvSpPr>
          <p:spPr>
            <a:xfrm>
              <a:off x="1622519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345" y="0"/>
                  </a:moveTo>
                  <a:cubicBezTo>
                    <a:pt x="154" y="0"/>
                    <a:pt x="0" y="153"/>
                    <a:pt x="0" y="345"/>
                  </a:cubicBezTo>
                  <a:cubicBezTo>
                    <a:pt x="0" y="536"/>
                    <a:pt x="154" y="690"/>
                    <a:pt x="345" y="690"/>
                  </a:cubicBezTo>
                  <a:cubicBezTo>
                    <a:pt x="460" y="690"/>
                    <a:pt x="575" y="690"/>
                    <a:pt x="690" y="690"/>
                  </a:cubicBezTo>
                  <a:cubicBezTo>
                    <a:pt x="759" y="690"/>
                    <a:pt x="828" y="690"/>
                    <a:pt x="897" y="690"/>
                  </a:cubicBezTo>
                  <a:cubicBezTo>
                    <a:pt x="2180" y="690"/>
                    <a:pt x="3464" y="690"/>
                    <a:pt x="4747" y="690"/>
                  </a:cubicBezTo>
                  <a:cubicBezTo>
                    <a:pt x="4747" y="460"/>
                    <a:pt x="4747" y="230"/>
                    <a:pt x="4747" y="0"/>
                  </a:cubicBezTo>
                  <a:cubicBezTo>
                    <a:pt x="3464" y="0"/>
                    <a:pt x="2180" y="0"/>
                    <a:pt x="897" y="0"/>
                  </a:cubicBezTo>
                  <a:cubicBezTo>
                    <a:pt x="828" y="0"/>
                    <a:pt x="759" y="0"/>
                    <a:pt x="690" y="0"/>
                  </a:cubicBezTo>
                  <a:cubicBezTo>
                    <a:pt x="575" y="0"/>
                    <a:pt x="460" y="0"/>
                    <a:pt x="345" y="0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3331440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60C4E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5040000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E54B8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6748559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F8B62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409401" y="574766"/>
            <a:ext cx="1037878" cy="2162160"/>
            <a:chOff x="2857320" y="2719440"/>
            <a:chExt cx="1037878" cy="2162160"/>
          </a:xfrm>
        </p:grpSpPr>
        <p:sp>
          <p:nvSpPr>
            <p:cNvPr id="8" name="Forme libre 7"/>
            <p:cNvSpPr/>
            <p:nvPr/>
          </p:nvSpPr>
          <p:spPr>
            <a:xfrm>
              <a:off x="3242160" y="4074120"/>
              <a:ext cx="365760" cy="28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7" h="781">
                  <a:moveTo>
                    <a:pt x="0" y="0"/>
                  </a:moveTo>
                  <a:cubicBezTo>
                    <a:pt x="0" y="260"/>
                    <a:pt x="0" y="521"/>
                    <a:pt x="0" y="781"/>
                  </a:cubicBezTo>
                  <a:cubicBezTo>
                    <a:pt x="339" y="781"/>
                    <a:pt x="678" y="781"/>
                    <a:pt x="1017" y="781"/>
                  </a:cubicBezTo>
                </a:path>
              </a:pathLst>
            </a:custGeom>
            <a:noFill/>
            <a:ln w="29880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104760" tIns="59760" rIns="104760" bIns="597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3298320" y="4118759"/>
              <a:ext cx="261000" cy="18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6" h="502">
                  <a:moveTo>
                    <a:pt x="0" y="502"/>
                  </a:moveTo>
                  <a:cubicBezTo>
                    <a:pt x="95" y="407"/>
                    <a:pt x="191" y="311"/>
                    <a:pt x="286" y="216"/>
                  </a:cubicBezTo>
                  <a:cubicBezTo>
                    <a:pt x="302" y="275"/>
                    <a:pt x="317" y="333"/>
                    <a:pt x="333" y="392"/>
                  </a:cubicBezTo>
                  <a:cubicBezTo>
                    <a:pt x="464" y="261"/>
                    <a:pt x="595" y="131"/>
                    <a:pt x="726" y="0"/>
                  </a:cubicBezTo>
                </a:path>
              </a:pathLst>
            </a:custGeom>
            <a:noFill/>
            <a:ln w="10440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3539880" y="4089600"/>
              <a:ext cx="4680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33">
                  <a:moveTo>
                    <a:pt x="0" y="42"/>
                  </a:moveTo>
                  <a:cubicBezTo>
                    <a:pt x="31" y="72"/>
                    <a:pt x="61" y="103"/>
                    <a:pt x="92" y="133"/>
                  </a:cubicBezTo>
                  <a:cubicBezTo>
                    <a:pt x="105" y="89"/>
                    <a:pt x="118" y="44"/>
                    <a:pt x="131" y="0"/>
                  </a:cubicBezTo>
                  <a:cubicBezTo>
                    <a:pt x="87" y="14"/>
                    <a:pt x="44" y="28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947679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5" y="2341"/>
                    <a:pt x="1975" y="2457"/>
                  </a:cubicBezTo>
                  <a:cubicBezTo>
                    <a:pt x="1774" y="2572"/>
                    <a:pt x="1547" y="2634"/>
                    <a:pt x="1316" y="2634"/>
                  </a:cubicBezTo>
                  <a:cubicBezTo>
                    <a:pt x="1085" y="2634"/>
                    <a:pt x="858" y="2572"/>
                    <a:pt x="658" y="2457"/>
                  </a:cubicBezTo>
                  <a:cubicBezTo>
                    <a:pt x="458" y="2341"/>
                    <a:pt x="291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1" y="859"/>
                    <a:pt x="176" y="659"/>
                  </a:cubicBezTo>
                  <a:cubicBezTo>
                    <a:pt x="292" y="459"/>
                    <a:pt x="458" y="292"/>
                    <a:pt x="658" y="177"/>
                  </a:cubicBezTo>
                  <a:cubicBezTo>
                    <a:pt x="858" y="61"/>
                    <a:pt x="1085" y="0"/>
                    <a:pt x="1316" y="0"/>
                  </a:cubicBezTo>
                  <a:cubicBezTo>
                    <a:pt x="1547" y="0"/>
                    <a:pt x="1774" y="61"/>
                    <a:pt x="1975" y="177"/>
                  </a:cubicBezTo>
                  <a:cubicBezTo>
                    <a:pt x="2175" y="292"/>
                    <a:pt x="2341" y="459"/>
                    <a:pt x="2456" y="659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2" name="Forme libre 11"/>
            <p:cNvSpPr/>
            <p:nvPr/>
          </p:nvSpPr>
          <p:spPr>
            <a:xfrm rot="5400000">
              <a:off x="2818861" y="3421075"/>
              <a:ext cx="10249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8">
                  <a:moveTo>
                    <a:pt x="0" y="0"/>
                  </a:moveTo>
                  <a:cubicBezTo>
                    <a:pt x="949" y="0"/>
                    <a:pt x="1899" y="0"/>
                    <a:pt x="2848" y="0"/>
                  </a:cubicBezTo>
                </a:path>
              </a:pathLst>
            </a:custGeom>
            <a:noFill/>
            <a:ln w="45720" cap="flat">
              <a:solidFill>
                <a:srgbClr val="6F4F99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3216239" y="2719440"/>
              <a:ext cx="23004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1">
                  <a:moveTo>
                    <a:pt x="640" y="320"/>
                  </a:moveTo>
                  <a:cubicBezTo>
                    <a:pt x="640" y="377"/>
                    <a:pt x="625" y="432"/>
                    <a:pt x="597" y="481"/>
                  </a:cubicBezTo>
                  <a:cubicBezTo>
                    <a:pt x="569" y="529"/>
                    <a:pt x="529" y="570"/>
                    <a:pt x="480" y="598"/>
                  </a:cubicBezTo>
                  <a:cubicBezTo>
                    <a:pt x="431" y="626"/>
                    <a:pt x="376" y="641"/>
                    <a:pt x="320" y="641"/>
                  </a:cubicBezTo>
                  <a:cubicBezTo>
                    <a:pt x="264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7"/>
                    <a:pt x="0" y="320"/>
                  </a:cubicBezTo>
                  <a:cubicBezTo>
                    <a:pt x="0" y="264"/>
                    <a:pt x="15" y="209"/>
                    <a:pt x="43" y="160"/>
                  </a:cubicBezTo>
                  <a:cubicBezTo>
                    <a:pt x="71" y="112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6" y="0"/>
                    <a:pt x="431" y="15"/>
                    <a:pt x="480" y="43"/>
                  </a:cubicBezTo>
                  <a:cubicBezTo>
                    <a:pt x="529" y="71"/>
                    <a:pt x="569" y="112"/>
                    <a:pt x="597" y="160"/>
                  </a:cubicBezTo>
                  <a:cubicBezTo>
                    <a:pt x="625" y="209"/>
                    <a:pt x="640" y="264"/>
                    <a:pt x="640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216239" y="2719440"/>
              <a:ext cx="23004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1">
                  <a:moveTo>
                    <a:pt x="640" y="320"/>
                  </a:moveTo>
                  <a:cubicBezTo>
                    <a:pt x="640" y="376"/>
                    <a:pt x="625" y="432"/>
                    <a:pt x="597" y="481"/>
                  </a:cubicBezTo>
                  <a:cubicBezTo>
                    <a:pt x="569" y="529"/>
                    <a:pt x="529" y="570"/>
                    <a:pt x="480" y="598"/>
                  </a:cubicBezTo>
                  <a:cubicBezTo>
                    <a:pt x="431" y="626"/>
                    <a:pt x="376" y="641"/>
                    <a:pt x="320" y="641"/>
                  </a:cubicBezTo>
                  <a:cubicBezTo>
                    <a:pt x="264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6"/>
                    <a:pt x="0" y="320"/>
                  </a:cubicBezTo>
                  <a:cubicBezTo>
                    <a:pt x="0" y="263"/>
                    <a:pt x="15" y="208"/>
                    <a:pt x="43" y="160"/>
                  </a:cubicBezTo>
                  <a:cubicBezTo>
                    <a:pt x="71" y="111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6" y="0"/>
                    <a:pt x="431" y="15"/>
                    <a:pt x="480" y="43"/>
                  </a:cubicBezTo>
                  <a:cubicBezTo>
                    <a:pt x="529" y="71"/>
                    <a:pt x="569" y="111"/>
                    <a:pt x="597" y="160"/>
                  </a:cubicBezTo>
                  <a:cubicBezTo>
                    <a:pt x="625" y="208"/>
                    <a:pt x="640" y="263"/>
                    <a:pt x="640" y="320"/>
                  </a:cubicBezTo>
                  <a:close/>
                </a:path>
              </a:pathLst>
            </a:custGeom>
            <a:noFill/>
            <a:ln w="63720" cap="flat">
              <a:solidFill>
                <a:srgbClr val="6F4F99"/>
              </a:solidFill>
              <a:prstDash val="solid"/>
              <a:miter/>
            </a:ln>
          </p:spPr>
          <p:txBody>
            <a:bodyPr vert="horz" wrap="none" lIns="121680" tIns="76680" rIns="121680" bIns="76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2857320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2" y="1775"/>
                    <a:pt x="2457" y="1975"/>
                  </a:cubicBezTo>
                  <a:cubicBezTo>
                    <a:pt x="2341" y="2175"/>
                    <a:pt x="2175" y="2341"/>
                    <a:pt x="1975" y="2457"/>
                  </a:cubicBezTo>
                  <a:cubicBezTo>
                    <a:pt x="1775" y="2572"/>
                    <a:pt x="1548" y="2634"/>
                    <a:pt x="1317" y="2634"/>
                  </a:cubicBezTo>
                  <a:cubicBezTo>
                    <a:pt x="1086" y="2634"/>
                    <a:pt x="859" y="2572"/>
                    <a:pt x="659" y="2457"/>
                  </a:cubicBezTo>
                  <a:cubicBezTo>
                    <a:pt x="458" y="2341"/>
                    <a:pt x="292" y="2175"/>
                    <a:pt x="177" y="1975"/>
                  </a:cubicBezTo>
                  <a:cubicBezTo>
                    <a:pt x="61" y="1775"/>
                    <a:pt x="0" y="1548"/>
                    <a:pt x="0" y="1317"/>
                  </a:cubicBezTo>
                  <a:cubicBezTo>
                    <a:pt x="0" y="1086"/>
                    <a:pt x="61" y="859"/>
                    <a:pt x="177" y="659"/>
                  </a:cubicBezTo>
                  <a:cubicBezTo>
                    <a:pt x="292" y="459"/>
                    <a:pt x="458" y="292"/>
                    <a:pt x="659" y="177"/>
                  </a:cubicBezTo>
                  <a:cubicBezTo>
                    <a:pt x="859" y="61"/>
                    <a:pt x="1086" y="0"/>
                    <a:pt x="1317" y="0"/>
                  </a:cubicBezTo>
                  <a:cubicBezTo>
                    <a:pt x="1548" y="0"/>
                    <a:pt x="1775" y="61"/>
                    <a:pt x="1975" y="177"/>
                  </a:cubicBezTo>
                  <a:cubicBezTo>
                    <a:pt x="2175" y="292"/>
                    <a:pt x="2341" y="459"/>
                    <a:pt x="2457" y="659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noFill/>
            <a:ln w="45720" cap="flat">
              <a:solidFill>
                <a:srgbClr val="6F4F99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3997627" y="590398"/>
            <a:ext cx="230400" cy="230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1" h="641">
                <a:moveTo>
                  <a:pt x="641" y="320"/>
                </a:moveTo>
                <a:cubicBezTo>
                  <a:pt x="641" y="376"/>
                  <a:pt x="626" y="432"/>
                  <a:pt x="598" y="481"/>
                </a:cubicBezTo>
                <a:cubicBezTo>
                  <a:pt x="570" y="529"/>
                  <a:pt x="529" y="570"/>
                  <a:pt x="481" y="598"/>
                </a:cubicBezTo>
                <a:cubicBezTo>
                  <a:pt x="432" y="626"/>
                  <a:pt x="376" y="641"/>
                  <a:pt x="320" y="641"/>
                </a:cubicBezTo>
                <a:cubicBezTo>
                  <a:pt x="263" y="641"/>
                  <a:pt x="208" y="626"/>
                  <a:pt x="160" y="598"/>
                </a:cubicBezTo>
                <a:cubicBezTo>
                  <a:pt x="111" y="570"/>
                  <a:pt x="71" y="529"/>
                  <a:pt x="43" y="481"/>
                </a:cubicBezTo>
                <a:cubicBezTo>
                  <a:pt x="15" y="432"/>
                  <a:pt x="0" y="376"/>
                  <a:pt x="0" y="320"/>
                </a:cubicBezTo>
                <a:cubicBezTo>
                  <a:pt x="0" y="263"/>
                  <a:pt x="15" y="208"/>
                  <a:pt x="43" y="160"/>
                </a:cubicBezTo>
                <a:cubicBezTo>
                  <a:pt x="71" y="111"/>
                  <a:pt x="111" y="71"/>
                  <a:pt x="160" y="43"/>
                </a:cubicBezTo>
                <a:cubicBezTo>
                  <a:pt x="208" y="15"/>
                  <a:pt x="263" y="0"/>
                  <a:pt x="320" y="0"/>
                </a:cubicBezTo>
                <a:cubicBezTo>
                  <a:pt x="376" y="0"/>
                  <a:pt x="432" y="15"/>
                  <a:pt x="481" y="43"/>
                </a:cubicBezTo>
                <a:cubicBezTo>
                  <a:pt x="529" y="71"/>
                  <a:pt x="570" y="111"/>
                  <a:pt x="598" y="160"/>
                </a:cubicBezTo>
                <a:cubicBezTo>
                  <a:pt x="626" y="208"/>
                  <a:pt x="641" y="263"/>
                  <a:pt x="641" y="320"/>
                </a:cubicBezTo>
                <a:close/>
              </a:path>
            </a:pathLst>
          </a:custGeom>
          <a:noFill/>
          <a:ln w="63720" cap="flat">
            <a:solidFill>
              <a:srgbClr val="56AFCC"/>
            </a:solidFill>
            <a:prstDash val="solid"/>
            <a:miter/>
          </a:ln>
        </p:spPr>
        <p:txBody>
          <a:bodyPr vert="horz" wrap="none" lIns="121680" tIns="76680" rIns="121680" bIns="76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4011135" y="606435"/>
            <a:ext cx="230400" cy="1255680"/>
            <a:chOff x="4952393" y="2839320"/>
            <a:chExt cx="230400" cy="1255680"/>
          </a:xfrm>
        </p:grpSpPr>
        <p:sp>
          <p:nvSpPr>
            <p:cNvPr id="17" name="Forme libre 16"/>
            <p:cNvSpPr/>
            <p:nvPr/>
          </p:nvSpPr>
          <p:spPr>
            <a:xfrm>
              <a:off x="4952393" y="2839320"/>
              <a:ext cx="23040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1" h="641">
                  <a:moveTo>
                    <a:pt x="641" y="320"/>
                  </a:moveTo>
                  <a:cubicBezTo>
                    <a:pt x="641" y="377"/>
                    <a:pt x="626" y="432"/>
                    <a:pt x="598" y="481"/>
                  </a:cubicBezTo>
                  <a:cubicBezTo>
                    <a:pt x="570" y="529"/>
                    <a:pt x="529" y="570"/>
                    <a:pt x="481" y="598"/>
                  </a:cubicBezTo>
                  <a:cubicBezTo>
                    <a:pt x="432" y="626"/>
                    <a:pt x="376" y="641"/>
                    <a:pt x="320" y="641"/>
                  </a:cubicBezTo>
                  <a:cubicBezTo>
                    <a:pt x="263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7"/>
                    <a:pt x="0" y="320"/>
                  </a:cubicBezTo>
                  <a:cubicBezTo>
                    <a:pt x="0" y="264"/>
                    <a:pt x="15" y="209"/>
                    <a:pt x="43" y="160"/>
                  </a:cubicBezTo>
                  <a:cubicBezTo>
                    <a:pt x="71" y="112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7" y="0"/>
                    <a:pt x="432" y="15"/>
                    <a:pt x="481" y="43"/>
                  </a:cubicBezTo>
                  <a:cubicBezTo>
                    <a:pt x="529" y="71"/>
                    <a:pt x="570" y="112"/>
                    <a:pt x="598" y="160"/>
                  </a:cubicBezTo>
                  <a:cubicBezTo>
                    <a:pt x="626" y="209"/>
                    <a:pt x="641" y="264"/>
                    <a:pt x="641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5400000">
              <a:off x="4554953" y="3582360"/>
              <a:ext cx="10252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9">
                  <a:moveTo>
                    <a:pt x="0" y="0"/>
                  </a:moveTo>
                  <a:cubicBezTo>
                    <a:pt x="950" y="0"/>
                    <a:pt x="1899" y="0"/>
                    <a:pt x="2849" y="0"/>
                  </a:cubicBezTo>
                </a:path>
              </a:pathLst>
            </a:custGeom>
            <a:noFill/>
            <a:ln w="45720" cap="flat">
              <a:solidFill>
                <a:srgbClr val="56AFCC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597044" y="1870647"/>
            <a:ext cx="1028519" cy="966959"/>
            <a:chOff x="4593833" y="848160"/>
            <a:chExt cx="1028519" cy="966959"/>
          </a:xfrm>
        </p:grpSpPr>
        <p:sp>
          <p:nvSpPr>
            <p:cNvPr id="20" name="Forme libre 19"/>
            <p:cNvSpPr/>
            <p:nvPr/>
          </p:nvSpPr>
          <p:spPr>
            <a:xfrm>
              <a:off x="4674833" y="86760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547"/>
                    <a:pt x="2572" y="1773"/>
                    <a:pt x="2457" y="1974"/>
                  </a:cubicBezTo>
                  <a:cubicBezTo>
                    <a:pt x="2341" y="2174"/>
                    <a:pt x="2175" y="2340"/>
                    <a:pt x="1975" y="2456"/>
                  </a:cubicBezTo>
                  <a:cubicBezTo>
                    <a:pt x="1775" y="2571"/>
                    <a:pt x="1548" y="2633"/>
                    <a:pt x="1317" y="2633"/>
                  </a:cubicBezTo>
                  <a:cubicBezTo>
                    <a:pt x="1086" y="2633"/>
                    <a:pt x="858" y="2571"/>
                    <a:pt x="658" y="2456"/>
                  </a:cubicBezTo>
                  <a:cubicBezTo>
                    <a:pt x="457" y="2340"/>
                    <a:pt x="291" y="2174"/>
                    <a:pt x="176" y="1974"/>
                  </a:cubicBezTo>
                  <a:cubicBezTo>
                    <a:pt x="60" y="1773"/>
                    <a:pt x="0" y="1547"/>
                    <a:pt x="0" y="1316"/>
                  </a:cubicBezTo>
                  <a:cubicBezTo>
                    <a:pt x="0" y="1085"/>
                    <a:pt x="61" y="858"/>
                    <a:pt x="176" y="658"/>
                  </a:cubicBezTo>
                  <a:cubicBezTo>
                    <a:pt x="292" y="458"/>
                    <a:pt x="457" y="292"/>
                    <a:pt x="658" y="176"/>
                  </a:cubicBezTo>
                  <a:cubicBezTo>
                    <a:pt x="858" y="60"/>
                    <a:pt x="1086" y="0"/>
                    <a:pt x="1317" y="0"/>
                  </a:cubicBezTo>
                  <a:cubicBezTo>
                    <a:pt x="1548" y="0"/>
                    <a:pt x="1775" y="60"/>
                    <a:pt x="1975" y="176"/>
                  </a:cubicBezTo>
                  <a:cubicBezTo>
                    <a:pt x="2175" y="292"/>
                    <a:pt x="2341" y="458"/>
                    <a:pt x="2457" y="658"/>
                  </a:cubicBezTo>
                  <a:cubicBezTo>
                    <a:pt x="2572" y="858"/>
                    <a:pt x="2633" y="1085"/>
                    <a:pt x="2633" y="1316"/>
                  </a:cubicBezTo>
                  <a:close/>
                </a:path>
              </a:pathLst>
            </a:custGeom>
            <a:solidFill>
              <a:srgbClr val="60C4E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593833" y="84816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085"/>
                    <a:pt x="2572" y="858"/>
                    <a:pt x="2457" y="658"/>
                  </a:cubicBezTo>
                  <a:cubicBezTo>
                    <a:pt x="2341" y="458"/>
                    <a:pt x="2175" y="291"/>
                    <a:pt x="1975" y="176"/>
                  </a:cubicBezTo>
                  <a:cubicBezTo>
                    <a:pt x="1775" y="60"/>
                    <a:pt x="1547" y="0"/>
                    <a:pt x="1316" y="0"/>
                  </a:cubicBezTo>
                  <a:cubicBezTo>
                    <a:pt x="1084" y="0"/>
                    <a:pt x="858" y="60"/>
                    <a:pt x="658" y="176"/>
                  </a:cubicBezTo>
                  <a:cubicBezTo>
                    <a:pt x="458" y="291"/>
                    <a:pt x="291" y="458"/>
                    <a:pt x="176" y="658"/>
                  </a:cubicBezTo>
                  <a:cubicBezTo>
                    <a:pt x="60" y="858"/>
                    <a:pt x="0" y="1085"/>
                    <a:pt x="0" y="1316"/>
                  </a:cubicBezTo>
                  <a:cubicBezTo>
                    <a:pt x="0" y="1547"/>
                    <a:pt x="60" y="1774"/>
                    <a:pt x="176" y="1975"/>
                  </a:cubicBezTo>
                  <a:cubicBezTo>
                    <a:pt x="291" y="2175"/>
                    <a:pt x="458" y="2340"/>
                    <a:pt x="658" y="2456"/>
                  </a:cubicBezTo>
                  <a:cubicBezTo>
                    <a:pt x="858" y="2571"/>
                    <a:pt x="1084" y="2633"/>
                    <a:pt x="1316" y="2633"/>
                  </a:cubicBezTo>
                  <a:cubicBezTo>
                    <a:pt x="1547" y="2633"/>
                    <a:pt x="1775" y="2572"/>
                    <a:pt x="1975" y="2456"/>
                  </a:cubicBezTo>
                  <a:cubicBezTo>
                    <a:pt x="2175" y="2341"/>
                    <a:pt x="2341" y="2175"/>
                    <a:pt x="2457" y="1975"/>
                  </a:cubicBezTo>
                  <a:cubicBezTo>
                    <a:pt x="2572" y="1774"/>
                    <a:pt x="2633" y="1547"/>
                    <a:pt x="2633" y="1316"/>
                  </a:cubicBezTo>
                  <a:close/>
                </a:path>
              </a:pathLst>
            </a:custGeom>
            <a:noFill/>
            <a:ln w="45720" cap="flat">
              <a:solidFill>
                <a:srgbClr val="56AFCC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397103" y="598011"/>
            <a:ext cx="1016279" cy="2179800"/>
            <a:chOff x="6274800" y="2701800"/>
            <a:chExt cx="1016279" cy="2179800"/>
          </a:xfrm>
        </p:grpSpPr>
        <p:sp>
          <p:nvSpPr>
            <p:cNvPr id="23" name="Forme libre 22"/>
            <p:cNvSpPr/>
            <p:nvPr/>
          </p:nvSpPr>
          <p:spPr>
            <a:xfrm>
              <a:off x="6633359" y="2701800"/>
              <a:ext cx="23004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0">
                  <a:moveTo>
                    <a:pt x="640" y="320"/>
                  </a:moveTo>
                  <a:cubicBezTo>
                    <a:pt x="640" y="376"/>
                    <a:pt x="625" y="431"/>
                    <a:pt x="597" y="480"/>
                  </a:cubicBezTo>
                  <a:cubicBezTo>
                    <a:pt x="569" y="528"/>
                    <a:pt x="528" y="569"/>
                    <a:pt x="480" y="597"/>
                  </a:cubicBezTo>
                  <a:cubicBezTo>
                    <a:pt x="431" y="625"/>
                    <a:pt x="376" y="640"/>
                    <a:pt x="320" y="640"/>
                  </a:cubicBezTo>
                  <a:cubicBezTo>
                    <a:pt x="264" y="640"/>
                    <a:pt x="209" y="625"/>
                    <a:pt x="160" y="597"/>
                  </a:cubicBezTo>
                  <a:cubicBezTo>
                    <a:pt x="111" y="569"/>
                    <a:pt x="71" y="528"/>
                    <a:pt x="43" y="480"/>
                  </a:cubicBezTo>
                  <a:cubicBezTo>
                    <a:pt x="15" y="431"/>
                    <a:pt x="0" y="376"/>
                    <a:pt x="0" y="320"/>
                  </a:cubicBezTo>
                  <a:cubicBezTo>
                    <a:pt x="0" y="264"/>
                    <a:pt x="15" y="208"/>
                    <a:pt x="43" y="160"/>
                  </a:cubicBezTo>
                  <a:cubicBezTo>
                    <a:pt x="71" y="111"/>
                    <a:pt x="111" y="70"/>
                    <a:pt x="160" y="42"/>
                  </a:cubicBezTo>
                  <a:cubicBezTo>
                    <a:pt x="209" y="13"/>
                    <a:pt x="264" y="0"/>
                    <a:pt x="320" y="0"/>
                  </a:cubicBezTo>
                  <a:cubicBezTo>
                    <a:pt x="376" y="0"/>
                    <a:pt x="431" y="13"/>
                    <a:pt x="480" y="42"/>
                  </a:cubicBezTo>
                  <a:cubicBezTo>
                    <a:pt x="528" y="70"/>
                    <a:pt x="569" y="111"/>
                    <a:pt x="597" y="160"/>
                  </a:cubicBezTo>
                  <a:cubicBezTo>
                    <a:pt x="625" y="208"/>
                    <a:pt x="640" y="264"/>
                    <a:pt x="640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6633359" y="2701800"/>
              <a:ext cx="23004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0">
                  <a:moveTo>
                    <a:pt x="640" y="320"/>
                  </a:moveTo>
                  <a:cubicBezTo>
                    <a:pt x="640" y="376"/>
                    <a:pt x="625" y="431"/>
                    <a:pt x="597" y="480"/>
                  </a:cubicBezTo>
                  <a:cubicBezTo>
                    <a:pt x="569" y="528"/>
                    <a:pt x="528" y="569"/>
                    <a:pt x="480" y="597"/>
                  </a:cubicBezTo>
                  <a:cubicBezTo>
                    <a:pt x="431" y="625"/>
                    <a:pt x="376" y="640"/>
                    <a:pt x="320" y="640"/>
                  </a:cubicBezTo>
                  <a:cubicBezTo>
                    <a:pt x="264" y="640"/>
                    <a:pt x="209" y="625"/>
                    <a:pt x="160" y="597"/>
                  </a:cubicBezTo>
                  <a:cubicBezTo>
                    <a:pt x="111" y="569"/>
                    <a:pt x="71" y="528"/>
                    <a:pt x="43" y="480"/>
                  </a:cubicBezTo>
                  <a:cubicBezTo>
                    <a:pt x="15" y="431"/>
                    <a:pt x="0" y="376"/>
                    <a:pt x="0" y="320"/>
                  </a:cubicBezTo>
                  <a:cubicBezTo>
                    <a:pt x="0" y="264"/>
                    <a:pt x="15" y="208"/>
                    <a:pt x="43" y="160"/>
                  </a:cubicBezTo>
                  <a:cubicBezTo>
                    <a:pt x="71" y="111"/>
                    <a:pt x="111" y="70"/>
                    <a:pt x="160" y="42"/>
                  </a:cubicBezTo>
                  <a:cubicBezTo>
                    <a:pt x="209" y="13"/>
                    <a:pt x="264" y="0"/>
                    <a:pt x="320" y="0"/>
                  </a:cubicBezTo>
                  <a:cubicBezTo>
                    <a:pt x="376" y="0"/>
                    <a:pt x="431" y="13"/>
                    <a:pt x="480" y="42"/>
                  </a:cubicBezTo>
                  <a:cubicBezTo>
                    <a:pt x="528" y="70"/>
                    <a:pt x="569" y="111"/>
                    <a:pt x="597" y="160"/>
                  </a:cubicBezTo>
                  <a:cubicBezTo>
                    <a:pt x="625" y="208"/>
                    <a:pt x="640" y="264"/>
                    <a:pt x="640" y="320"/>
                  </a:cubicBezTo>
                  <a:close/>
                </a:path>
              </a:pathLst>
            </a:custGeom>
            <a:noFill/>
            <a:ln w="63720" cap="flat">
              <a:solidFill>
                <a:srgbClr val="CC417A"/>
              </a:solidFill>
              <a:prstDash val="solid"/>
              <a:miter/>
            </a:ln>
          </p:spPr>
          <p:txBody>
            <a:bodyPr vert="horz" wrap="none" lIns="121680" tIns="76680" rIns="121680" bIns="76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5" name="Forme libre 24"/>
            <p:cNvSpPr/>
            <p:nvPr/>
          </p:nvSpPr>
          <p:spPr>
            <a:xfrm rot="5400000">
              <a:off x="6236218" y="3421075"/>
              <a:ext cx="10249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8">
                  <a:moveTo>
                    <a:pt x="0" y="0"/>
                  </a:moveTo>
                  <a:cubicBezTo>
                    <a:pt x="949" y="0"/>
                    <a:pt x="1899" y="0"/>
                    <a:pt x="2848" y="0"/>
                  </a:cubicBezTo>
                </a:path>
              </a:pathLst>
            </a:custGeom>
            <a:noFill/>
            <a:ln w="45720" cap="flat">
              <a:solidFill>
                <a:srgbClr val="CC417A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343560" y="391968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4" y="2341"/>
                    <a:pt x="1974" y="2457"/>
                  </a:cubicBezTo>
                  <a:cubicBezTo>
                    <a:pt x="1773" y="2572"/>
                    <a:pt x="1547" y="2633"/>
                    <a:pt x="1316" y="2633"/>
                  </a:cubicBezTo>
                  <a:cubicBezTo>
                    <a:pt x="1085" y="2633"/>
                    <a:pt x="858" y="2572"/>
                    <a:pt x="658" y="2457"/>
                  </a:cubicBezTo>
                  <a:cubicBezTo>
                    <a:pt x="458" y="2341"/>
                    <a:pt x="291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0" y="859"/>
                    <a:pt x="176" y="658"/>
                  </a:cubicBezTo>
                  <a:cubicBezTo>
                    <a:pt x="291" y="458"/>
                    <a:pt x="458" y="291"/>
                    <a:pt x="658" y="176"/>
                  </a:cubicBezTo>
                  <a:cubicBezTo>
                    <a:pt x="858" y="60"/>
                    <a:pt x="1085" y="0"/>
                    <a:pt x="1316" y="0"/>
                  </a:cubicBezTo>
                  <a:cubicBezTo>
                    <a:pt x="1547" y="0"/>
                    <a:pt x="1773" y="60"/>
                    <a:pt x="1974" y="176"/>
                  </a:cubicBezTo>
                  <a:cubicBezTo>
                    <a:pt x="2174" y="291"/>
                    <a:pt x="2341" y="458"/>
                    <a:pt x="2456" y="658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solidFill>
              <a:srgbClr val="E54B8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274800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4" y="2341"/>
                    <a:pt x="1974" y="2457"/>
                  </a:cubicBezTo>
                  <a:cubicBezTo>
                    <a:pt x="1773" y="2572"/>
                    <a:pt x="1547" y="2634"/>
                    <a:pt x="1316" y="2634"/>
                  </a:cubicBezTo>
                  <a:cubicBezTo>
                    <a:pt x="1085" y="2634"/>
                    <a:pt x="858" y="2572"/>
                    <a:pt x="658" y="2457"/>
                  </a:cubicBezTo>
                  <a:cubicBezTo>
                    <a:pt x="458" y="2341"/>
                    <a:pt x="292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0" y="859"/>
                    <a:pt x="176" y="659"/>
                  </a:cubicBezTo>
                  <a:cubicBezTo>
                    <a:pt x="292" y="459"/>
                    <a:pt x="458" y="292"/>
                    <a:pt x="658" y="177"/>
                  </a:cubicBezTo>
                  <a:cubicBezTo>
                    <a:pt x="858" y="61"/>
                    <a:pt x="1085" y="0"/>
                    <a:pt x="1316" y="0"/>
                  </a:cubicBezTo>
                  <a:cubicBezTo>
                    <a:pt x="1547" y="0"/>
                    <a:pt x="1773" y="61"/>
                    <a:pt x="1974" y="177"/>
                  </a:cubicBezTo>
                  <a:cubicBezTo>
                    <a:pt x="2174" y="292"/>
                    <a:pt x="2340" y="459"/>
                    <a:pt x="2456" y="659"/>
                  </a:cubicBezTo>
                  <a:cubicBezTo>
                    <a:pt x="2571" y="859"/>
                    <a:pt x="2633" y="1086"/>
                    <a:pt x="2633" y="1317"/>
                  </a:cubicBezTo>
                  <a:close/>
                </a:path>
              </a:pathLst>
            </a:custGeom>
            <a:noFill/>
            <a:ln w="45720" cap="flat">
              <a:solidFill>
                <a:srgbClr val="CC417A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29" name="Forme libre 28"/>
          <p:cNvSpPr/>
          <p:nvPr/>
        </p:nvSpPr>
        <p:spPr>
          <a:xfrm>
            <a:off x="7547024" y="565354"/>
            <a:ext cx="230040" cy="23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" h="640">
                <a:moveTo>
                  <a:pt x="640" y="320"/>
                </a:moveTo>
                <a:cubicBezTo>
                  <a:pt x="640" y="376"/>
                  <a:pt x="625" y="431"/>
                  <a:pt x="597" y="480"/>
                </a:cubicBezTo>
                <a:cubicBezTo>
                  <a:pt x="569" y="528"/>
                  <a:pt x="529" y="569"/>
                  <a:pt x="480" y="597"/>
                </a:cubicBezTo>
                <a:cubicBezTo>
                  <a:pt x="431" y="625"/>
                  <a:pt x="376" y="640"/>
                  <a:pt x="320" y="640"/>
                </a:cubicBezTo>
                <a:cubicBezTo>
                  <a:pt x="264" y="640"/>
                  <a:pt x="208" y="625"/>
                  <a:pt x="160" y="597"/>
                </a:cubicBezTo>
                <a:cubicBezTo>
                  <a:pt x="111" y="569"/>
                  <a:pt x="71" y="528"/>
                  <a:pt x="43" y="480"/>
                </a:cubicBezTo>
                <a:cubicBezTo>
                  <a:pt x="14" y="431"/>
                  <a:pt x="0" y="376"/>
                  <a:pt x="0" y="320"/>
                </a:cubicBezTo>
                <a:cubicBezTo>
                  <a:pt x="0" y="264"/>
                  <a:pt x="14" y="208"/>
                  <a:pt x="43" y="160"/>
                </a:cubicBezTo>
                <a:cubicBezTo>
                  <a:pt x="71" y="111"/>
                  <a:pt x="111" y="70"/>
                  <a:pt x="160" y="42"/>
                </a:cubicBezTo>
                <a:cubicBezTo>
                  <a:pt x="208" y="13"/>
                  <a:pt x="264" y="0"/>
                  <a:pt x="320" y="0"/>
                </a:cubicBezTo>
                <a:cubicBezTo>
                  <a:pt x="376" y="0"/>
                  <a:pt x="431" y="13"/>
                  <a:pt x="480" y="42"/>
                </a:cubicBezTo>
                <a:cubicBezTo>
                  <a:pt x="529" y="70"/>
                  <a:pt x="569" y="111"/>
                  <a:pt x="597" y="160"/>
                </a:cubicBezTo>
                <a:cubicBezTo>
                  <a:pt x="625" y="208"/>
                  <a:pt x="640" y="264"/>
                  <a:pt x="640" y="32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0" name="Forme libre 29"/>
          <p:cNvSpPr/>
          <p:nvPr/>
        </p:nvSpPr>
        <p:spPr>
          <a:xfrm>
            <a:off x="7547025" y="561240"/>
            <a:ext cx="230040" cy="23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" h="640">
                <a:moveTo>
                  <a:pt x="640" y="320"/>
                </a:moveTo>
                <a:cubicBezTo>
                  <a:pt x="640" y="376"/>
                  <a:pt x="625" y="431"/>
                  <a:pt x="597" y="480"/>
                </a:cubicBezTo>
                <a:cubicBezTo>
                  <a:pt x="569" y="528"/>
                  <a:pt x="529" y="569"/>
                  <a:pt x="480" y="597"/>
                </a:cubicBezTo>
                <a:cubicBezTo>
                  <a:pt x="431" y="625"/>
                  <a:pt x="376" y="640"/>
                  <a:pt x="320" y="640"/>
                </a:cubicBezTo>
                <a:cubicBezTo>
                  <a:pt x="264" y="640"/>
                  <a:pt x="208" y="625"/>
                  <a:pt x="160" y="597"/>
                </a:cubicBezTo>
                <a:cubicBezTo>
                  <a:pt x="111" y="569"/>
                  <a:pt x="71" y="528"/>
                  <a:pt x="43" y="480"/>
                </a:cubicBezTo>
                <a:cubicBezTo>
                  <a:pt x="14" y="431"/>
                  <a:pt x="0" y="376"/>
                  <a:pt x="0" y="320"/>
                </a:cubicBezTo>
                <a:cubicBezTo>
                  <a:pt x="0" y="264"/>
                  <a:pt x="14" y="208"/>
                  <a:pt x="43" y="160"/>
                </a:cubicBezTo>
                <a:cubicBezTo>
                  <a:pt x="71" y="111"/>
                  <a:pt x="111" y="70"/>
                  <a:pt x="160" y="42"/>
                </a:cubicBezTo>
                <a:cubicBezTo>
                  <a:pt x="208" y="13"/>
                  <a:pt x="264" y="0"/>
                  <a:pt x="320" y="0"/>
                </a:cubicBezTo>
                <a:cubicBezTo>
                  <a:pt x="376" y="0"/>
                  <a:pt x="431" y="13"/>
                  <a:pt x="480" y="42"/>
                </a:cubicBezTo>
                <a:cubicBezTo>
                  <a:pt x="529" y="70"/>
                  <a:pt x="569" y="111"/>
                  <a:pt x="597" y="160"/>
                </a:cubicBezTo>
                <a:cubicBezTo>
                  <a:pt x="625" y="208"/>
                  <a:pt x="640" y="264"/>
                  <a:pt x="640" y="320"/>
                </a:cubicBezTo>
                <a:close/>
              </a:path>
            </a:pathLst>
          </a:custGeom>
          <a:noFill/>
          <a:ln w="63720" cap="flat">
            <a:solidFill>
              <a:srgbClr val="E5A822"/>
            </a:solidFill>
            <a:prstDash val="solid"/>
            <a:miter/>
          </a:ln>
        </p:spPr>
        <p:txBody>
          <a:bodyPr vert="horz" wrap="none" lIns="121680" tIns="76680" rIns="121680" bIns="76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1" name="Forme libre 30"/>
          <p:cNvSpPr/>
          <p:nvPr/>
        </p:nvSpPr>
        <p:spPr>
          <a:xfrm rot="5400000">
            <a:off x="7167983" y="1358007"/>
            <a:ext cx="10252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9">
                <a:moveTo>
                  <a:pt x="0" y="0"/>
                </a:moveTo>
                <a:cubicBezTo>
                  <a:pt x="950" y="0"/>
                  <a:pt x="1899" y="0"/>
                  <a:pt x="2849" y="0"/>
                </a:cubicBezTo>
              </a:path>
            </a:pathLst>
          </a:custGeom>
          <a:noFill/>
          <a:ln w="45720" cap="flat">
            <a:solidFill>
              <a:srgbClr val="E5A822"/>
            </a:solidFill>
            <a:prstDash val="solid"/>
            <a:round/>
          </a:ln>
        </p:spPr>
        <p:txBody>
          <a:bodyPr vert="horz" wrap="none" lIns="112680" tIns="67680" rIns="112680" bIns="67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7197162" y="1879951"/>
            <a:ext cx="1014839" cy="947519"/>
            <a:chOff x="8650678" y="820798"/>
            <a:chExt cx="1014839" cy="947519"/>
          </a:xfrm>
        </p:grpSpPr>
        <p:sp>
          <p:nvSpPr>
            <p:cNvPr id="32" name="Forme libre 31"/>
            <p:cNvSpPr/>
            <p:nvPr/>
          </p:nvSpPr>
          <p:spPr>
            <a:xfrm>
              <a:off x="8717637" y="820798"/>
              <a:ext cx="947880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4" h="2633">
                  <a:moveTo>
                    <a:pt x="2634" y="1316"/>
                  </a:moveTo>
                  <a:cubicBezTo>
                    <a:pt x="2634" y="1547"/>
                    <a:pt x="2572" y="1774"/>
                    <a:pt x="2457" y="1975"/>
                  </a:cubicBezTo>
                  <a:cubicBezTo>
                    <a:pt x="2341" y="2175"/>
                    <a:pt x="2175" y="2340"/>
                    <a:pt x="1975" y="2456"/>
                  </a:cubicBezTo>
                  <a:cubicBezTo>
                    <a:pt x="1775" y="2571"/>
                    <a:pt x="1548" y="2633"/>
                    <a:pt x="1317" y="2633"/>
                  </a:cubicBezTo>
                  <a:cubicBezTo>
                    <a:pt x="1086" y="2633"/>
                    <a:pt x="859" y="2571"/>
                    <a:pt x="659" y="2456"/>
                  </a:cubicBezTo>
                  <a:cubicBezTo>
                    <a:pt x="459" y="2340"/>
                    <a:pt x="292" y="2175"/>
                    <a:pt x="177" y="1975"/>
                  </a:cubicBezTo>
                  <a:cubicBezTo>
                    <a:pt x="61" y="1774"/>
                    <a:pt x="0" y="1547"/>
                    <a:pt x="0" y="1316"/>
                  </a:cubicBezTo>
                  <a:cubicBezTo>
                    <a:pt x="0" y="1085"/>
                    <a:pt x="61" y="858"/>
                    <a:pt x="177" y="658"/>
                  </a:cubicBezTo>
                  <a:cubicBezTo>
                    <a:pt x="292" y="458"/>
                    <a:pt x="459" y="291"/>
                    <a:pt x="659" y="176"/>
                  </a:cubicBezTo>
                  <a:cubicBezTo>
                    <a:pt x="859" y="60"/>
                    <a:pt x="1086" y="0"/>
                    <a:pt x="1317" y="0"/>
                  </a:cubicBezTo>
                  <a:cubicBezTo>
                    <a:pt x="1548" y="0"/>
                    <a:pt x="1775" y="60"/>
                    <a:pt x="1975" y="176"/>
                  </a:cubicBezTo>
                  <a:cubicBezTo>
                    <a:pt x="2175" y="291"/>
                    <a:pt x="2342" y="458"/>
                    <a:pt x="2457" y="658"/>
                  </a:cubicBezTo>
                  <a:cubicBezTo>
                    <a:pt x="2573" y="858"/>
                    <a:pt x="2634" y="1085"/>
                    <a:pt x="2634" y="1316"/>
                  </a:cubicBezTo>
                  <a:close/>
                </a:path>
              </a:pathLst>
            </a:custGeom>
            <a:solidFill>
              <a:srgbClr val="F8B62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8650678" y="820798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085"/>
                    <a:pt x="2573" y="858"/>
                    <a:pt x="2457" y="658"/>
                  </a:cubicBezTo>
                  <a:cubicBezTo>
                    <a:pt x="2341" y="458"/>
                    <a:pt x="2175" y="291"/>
                    <a:pt x="1975" y="176"/>
                  </a:cubicBezTo>
                  <a:cubicBezTo>
                    <a:pt x="1775" y="60"/>
                    <a:pt x="1548" y="0"/>
                    <a:pt x="1317" y="0"/>
                  </a:cubicBezTo>
                  <a:cubicBezTo>
                    <a:pt x="1086" y="0"/>
                    <a:pt x="858" y="60"/>
                    <a:pt x="658" y="176"/>
                  </a:cubicBezTo>
                  <a:cubicBezTo>
                    <a:pt x="457" y="291"/>
                    <a:pt x="292" y="458"/>
                    <a:pt x="177" y="658"/>
                  </a:cubicBezTo>
                  <a:cubicBezTo>
                    <a:pt x="61" y="858"/>
                    <a:pt x="0" y="1085"/>
                    <a:pt x="0" y="1316"/>
                  </a:cubicBezTo>
                  <a:cubicBezTo>
                    <a:pt x="0" y="1547"/>
                    <a:pt x="61" y="1774"/>
                    <a:pt x="177" y="1975"/>
                  </a:cubicBezTo>
                  <a:cubicBezTo>
                    <a:pt x="292" y="2175"/>
                    <a:pt x="457" y="2340"/>
                    <a:pt x="658" y="2456"/>
                  </a:cubicBezTo>
                  <a:cubicBezTo>
                    <a:pt x="858" y="2571"/>
                    <a:pt x="1086" y="2633"/>
                    <a:pt x="1317" y="2633"/>
                  </a:cubicBezTo>
                  <a:cubicBezTo>
                    <a:pt x="1548" y="2633"/>
                    <a:pt x="1775" y="2572"/>
                    <a:pt x="1975" y="2456"/>
                  </a:cubicBezTo>
                  <a:cubicBezTo>
                    <a:pt x="2175" y="2341"/>
                    <a:pt x="2341" y="2175"/>
                    <a:pt x="2457" y="1975"/>
                  </a:cubicBezTo>
                  <a:cubicBezTo>
                    <a:pt x="2573" y="1774"/>
                    <a:pt x="2633" y="1547"/>
                    <a:pt x="2633" y="1316"/>
                  </a:cubicBezTo>
                  <a:close/>
                </a:path>
              </a:pathLst>
            </a:custGeom>
            <a:noFill/>
            <a:ln w="45720" cap="flat">
              <a:solidFill>
                <a:srgbClr val="E5A822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34" name="Titre 33"/>
          <p:cNvSpPr txBox="1">
            <a:spLocks noGrp="1"/>
          </p:cNvSpPr>
          <p:nvPr>
            <p:ph type="title" idx="4294967295"/>
          </p:nvPr>
        </p:nvSpPr>
        <p:spPr>
          <a:xfrm>
            <a:off x="857341" y="2978306"/>
            <a:ext cx="1994937" cy="1286254"/>
          </a:xfrm>
        </p:spPr>
        <p:txBody>
          <a:bodyPr/>
          <a:lstStyle/>
          <a:p>
            <a:pPr lvl="0"/>
            <a:r>
              <a:rPr lang="x-none" sz="1200" dirty="0"/>
              <a:t/>
            </a:r>
            <a:br>
              <a:rPr lang="x-none" sz="1200" dirty="0"/>
            </a:br>
            <a:r>
              <a:rPr lang="x-none" sz="1200" b="1" dirty="0"/>
              <a:t>Refers to every country where O company is located including the headquarters</a:t>
            </a:r>
          </a:p>
        </p:txBody>
      </p:sp>
      <p:sp>
        <p:nvSpPr>
          <p:cNvPr id="35" name="Titre 34"/>
          <p:cNvSpPr txBox="1">
            <a:spLocks noGrp="1"/>
          </p:cNvSpPr>
          <p:nvPr>
            <p:ph type="title" idx="4294967295"/>
          </p:nvPr>
        </p:nvSpPr>
        <p:spPr>
          <a:xfrm>
            <a:off x="2980771" y="3026290"/>
            <a:ext cx="1954080" cy="1244520"/>
          </a:xfrm>
        </p:spPr>
        <p:txBody>
          <a:bodyPr/>
          <a:lstStyle/>
          <a:p>
            <a:pPr lvl="0"/>
            <a:r>
              <a:rPr lang="x-none" sz="1200" dirty="0"/>
              <a:t/>
            </a:r>
            <a:br>
              <a:rPr lang="x-none" sz="1200" dirty="0"/>
            </a:br>
            <a:r>
              <a:rPr lang="x-none" sz="1200" b="1" dirty="0"/>
              <a:t>Refers to which team the problem is assigned. Some are EXPERT teams ex : AP and AP EXPERT </a:t>
            </a:r>
            <a:r>
              <a:rPr lang="x-none" sz="1200" dirty="0"/>
              <a:t>)</a:t>
            </a:r>
          </a:p>
        </p:txBody>
      </p:sp>
      <p:sp>
        <p:nvSpPr>
          <p:cNvPr id="36" name="Titre 35"/>
          <p:cNvSpPr txBox="1">
            <a:spLocks noGrp="1"/>
          </p:cNvSpPr>
          <p:nvPr>
            <p:ph type="title" idx="4294967295"/>
          </p:nvPr>
        </p:nvSpPr>
        <p:spPr>
          <a:xfrm>
            <a:off x="4934850" y="3001548"/>
            <a:ext cx="2044155" cy="1269261"/>
          </a:xfrm>
        </p:spPr>
        <p:txBody>
          <a:bodyPr/>
          <a:lstStyle/>
          <a:p>
            <a:pPr lvl="0"/>
            <a:r>
              <a:rPr lang="x-none" sz="1200" dirty="0"/>
              <a:t/>
            </a:r>
            <a:br>
              <a:rPr lang="x-none" sz="1200" dirty="0"/>
            </a:br>
            <a:r>
              <a:rPr lang="x-none" sz="1200" b="1" dirty="0"/>
              <a:t>Members of the support team. Some users might appear in this group meaning they have solved the problem by themselves</a:t>
            </a:r>
          </a:p>
        </p:txBody>
      </p:sp>
      <p:sp>
        <p:nvSpPr>
          <p:cNvPr id="37" name="Titre 36"/>
          <p:cNvSpPr txBox="1">
            <a:spLocks noGrp="1"/>
          </p:cNvSpPr>
          <p:nvPr>
            <p:ph type="title" idx="4294967295"/>
          </p:nvPr>
        </p:nvSpPr>
        <p:spPr>
          <a:xfrm>
            <a:off x="6979005" y="3167338"/>
            <a:ext cx="1947077" cy="1097222"/>
          </a:xfrm>
        </p:spPr>
        <p:txBody>
          <a:bodyPr/>
          <a:lstStyle/>
          <a:p>
            <a:pPr lvl="0"/>
            <a:r>
              <a:rPr lang="x-none" sz="1200" b="1" dirty="0" smtClean="0"/>
              <a:t>Id </a:t>
            </a:r>
            <a:r>
              <a:rPr lang="x-none" sz="1200" b="1" dirty="0"/>
              <a:t>number of every problem. Could be our primary key</a:t>
            </a:r>
            <a:r>
              <a:rPr lang="x-none" sz="1200" dirty="0"/>
              <a:t>.</a:t>
            </a:r>
          </a:p>
        </p:txBody>
      </p:sp>
      <p:sp>
        <p:nvSpPr>
          <p:cNvPr id="38" name="Titre 37"/>
          <p:cNvSpPr txBox="1">
            <a:spLocks noGrp="1"/>
          </p:cNvSpPr>
          <p:nvPr>
            <p:ph type="title" idx="4294967295"/>
          </p:nvPr>
        </p:nvSpPr>
        <p:spPr>
          <a:xfrm>
            <a:off x="3064773" y="2788151"/>
            <a:ext cx="1870078" cy="553998"/>
          </a:xfrm>
        </p:spPr>
        <p:txBody>
          <a:bodyPr wrap="square">
            <a:spAutoFit/>
          </a:bodyPr>
          <a:lstStyle/>
          <a:p>
            <a:pPr lvl="0"/>
            <a:r>
              <a:rPr lang="x-none" sz="1800" b="1" dirty="0">
                <a:solidFill>
                  <a:srgbClr val="60C4E4"/>
                </a:solidFill>
              </a:rPr>
              <a:t>Assignment Group</a:t>
            </a:r>
          </a:p>
        </p:txBody>
      </p:sp>
      <p:sp>
        <p:nvSpPr>
          <p:cNvPr id="39" name="Titre 38"/>
          <p:cNvSpPr txBox="1">
            <a:spLocks noGrp="1"/>
          </p:cNvSpPr>
          <p:nvPr>
            <p:ph type="title" idx="4294967295"/>
          </p:nvPr>
        </p:nvSpPr>
        <p:spPr>
          <a:xfrm>
            <a:off x="6940466" y="2714527"/>
            <a:ext cx="1655999" cy="652680"/>
          </a:xfrm>
        </p:spPr>
        <p:txBody>
          <a:bodyPr>
            <a:spAutoFit/>
          </a:bodyPr>
          <a:lstStyle/>
          <a:p>
            <a:pPr lvl="0"/>
            <a:r>
              <a:rPr lang="x-none" sz="1800" b="1" dirty="0">
                <a:solidFill>
                  <a:srgbClr val="F8B622"/>
                </a:solidFill>
              </a:rPr>
              <a:t>Number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097016" y="2799470"/>
            <a:ext cx="1655999" cy="52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1800"/>
            </a:pPr>
            <a:r>
              <a:rPr lang="x-none" sz="1800" b="1" i="0" u="none" strike="noStrike" kern="1200" cap="none" dirty="0">
                <a:ln>
                  <a:noFill/>
                </a:ln>
                <a:solidFill>
                  <a:srgbClr val="E54B89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Noto Sans CJK SC" pitchFamily="2"/>
                <a:cs typeface="Lohit Devanagari" pitchFamily="2"/>
              </a:rPr>
              <a:t>Support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22401" y="2636280"/>
            <a:ext cx="1655999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1800"/>
            </a:pPr>
            <a:r>
              <a:rPr lang="x-none" sz="1800" b="1" i="0" u="none" strike="noStrike" kern="1200" cap="none" dirty="0">
                <a:ln>
                  <a:noFill/>
                </a:ln>
                <a:solidFill>
                  <a:srgbClr val="7F59AE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Noto Sans CJK SC" pitchFamily="2"/>
                <a:cs typeface="Lohit Devanagari" pitchFamily="2"/>
              </a:rPr>
              <a:t>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2715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sp>
        <p:nvSpPr>
          <p:cNvPr id="4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523499" y="5128584"/>
            <a:ext cx="3195000" cy="390600"/>
          </a:xfrm>
        </p:spPr>
        <p:txBody>
          <a:bodyPr/>
          <a:lstStyle/>
          <a:p>
            <a:pPr lvl="0"/>
            <a:r>
              <a:rPr lang="fr-FR" smtClean="0"/>
              <a:t> </a:t>
            </a:r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622519" y="561240"/>
            <a:ext cx="6834600" cy="248040"/>
            <a:chOff x="1622519" y="2701800"/>
            <a:chExt cx="6834600" cy="248040"/>
          </a:xfrm>
        </p:grpSpPr>
        <p:sp>
          <p:nvSpPr>
            <p:cNvPr id="3" name="Forme libre 2"/>
            <p:cNvSpPr/>
            <p:nvPr/>
          </p:nvSpPr>
          <p:spPr>
            <a:xfrm>
              <a:off x="1622519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345" y="0"/>
                  </a:moveTo>
                  <a:cubicBezTo>
                    <a:pt x="154" y="0"/>
                    <a:pt x="0" y="153"/>
                    <a:pt x="0" y="345"/>
                  </a:cubicBezTo>
                  <a:cubicBezTo>
                    <a:pt x="0" y="536"/>
                    <a:pt x="154" y="690"/>
                    <a:pt x="345" y="690"/>
                  </a:cubicBezTo>
                  <a:cubicBezTo>
                    <a:pt x="460" y="690"/>
                    <a:pt x="575" y="690"/>
                    <a:pt x="690" y="690"/>
                  </a:cubicBezTo>
                  <a:cubicBezTo>
                    <a:pt x="759" y="690"/>
                    <a:pt x="828" y="690"/>
                    <a:pt x="897" y="690"/>
                  </a:cubicBezTo>
                  <a:cubicBezTo>
                    <a:pt x="2180" y="690"/>
                    <a:pt x="3464" y="690"/>
                    <a:pt x="4747" y="690"/>
                  </a:cubicBezTo>
                  <a:cubicBezTo>
                    <a:pt x="4747" y="460"/>
                    <a:pt x="4747" y="230"/>
                    <a:pt x="4747" y="0"/>
                  </a:cubicBezTo>
                  <a:cubicBezTo>
                    <a:pt x="3464" y="0"/>
                    <a:pt x="2180" y="0"/>
                    <a:pt x="897" y="0"/>
                  </a:cubicBezTo>
                  <a:cubicBezTo>
                    <a:pt x="828" y="0"/>
                    <a:pt x="759" y="0"/>
                    <a:pt x="690" y="0"/>
                  </a:cubicBezTo>
                  <a:cubicBezTo>
                    <a:pt x="575" y="0"/>
                    <a:pt x="460" y="0"/>
                    <a:pt x="345" y="0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3331440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60C4E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5" name="Forme libre 4"/>
            <p:cNvSpPr/>
            <p:nvPr/>
          </p:nvSpPr>
          <p:spPr>
            <a:xfrm>
              <a:off x="5040000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E54B8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6748559" y="2701800"/>
              <a:ext cx="1708560" cy="2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7" h="690">
                  <a:moveTo>
                    <a:pt x="0" y="0"/>
                  </a:moveTo>
                  <a:cubicBezTo>
                    <a:pt x="1582" y="0"/>
                    <a:pt x="3165" y="0"/>
                    <a:pt x="4747" y="0"/>
                  </a:cubicBezTo>
                  <a:cubicBezTo>
                    <a:pt x="4747" y="230"/>
                    <a:pt x="4747" y="460"/>
                    <a:pt x="4747" y="690"/>
                  </a:cubicBezTo>
                  <a:cubicBezTo>
                    <a:pt x="3165" y="690"/>
                    <a:pt x="1582" y="690"/>
                    <a:pt x="0" y="690"/>
                  </a:cubicBezTo>
                  <a:cubicBezTo>
                    <a:pt x="0" y="460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F8B62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409401" y="574766"/>
            <a:ext cx="1037878" cy="2162160"/>
            <a:chOff x="2857320" y="2719440"/>
            <a:chExt cx="1037878" cy="2162160"/>
          </a:xfrm>
        </p:grpSpPr>
        <p:sp>
          <p:nvSpPr>
            <p:cNvPr id="8" name="Forme libre 7"/>
            <p:cNvSpPr/>
            <p:nvPr/>
          </p:nvSpPr>
          <p:spPr>
            <a:xfrm>
              <a:off x="3242160" y="4074120"/>
              <a:ext cx="365760" cy="28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7" h="781">
                  <a:moveTo>
                    <a:pt x="0" y="0"/>
                  </a:moveTo>
                  <a:cubicBezTo>
                    <a:pt x="0" y="260"/>
                    <a:pt x="0" y="521"/>
                    <a:pt x="0" y="781"/>
                  </a:cubicBezTo>
                  <a:cubicBezTo>
                    <a:pt x="339" y="781"/>
                    <a:pt x="678" y="781"/>
                    <a:pt x="1017" y="781"/>
                  </a:cubicBezTo>
                </a:path>
              </a:pathLst>
            </a:custGeom>
            <a:noFill/>
            <a:ln w="29880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104760" tIns="59760" rIns="104760" bIns="597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3298320" y="4118759"/>
              <a:ext cx="261000" cy="18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6" h="502">
                  <a:moveTo>
                    <a:pt x="0" y="502"/>
                  </a:moveTo>
                  <a:cubicBezTo>
                    <a:pt x="95" y="407"/>
                    <a:pt x="191" y="311"/>
                    <a:pt x="286" y="216"/>
                  </a:cubicBezTo>
                  <a:cubicBezTo>
                    <a:pt x="302" y="275"/>
                    <a:pt x="317" y="333"/>
                    <a:pt x="333" y="392"/>
                  </a:cubicBezTo>
                  <a:cubicBezTo>
                    <a:pt x="464" y="261"/>
                    <a:pt x="595" y="131"/>
                    <a:pt x="726" y="0"/>
                  </a:cubicBezTo>
                </a:path>
              </a:pathLst>
            </a:custGeom>
            <a:noFill/>
            <a:ln w="10440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5040" tIns="50040" rIns="95040" bIns="500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3539880" y="4089600"/>
              <a:ext cx="4680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33">
                  <a:moveTo>
                    <a:pt x="0" y="42"/>
                  </a:moveTo>
                  <a:cubicBezTo>
                    <a:pt x="31" y="72"/>
                    <a:pt x="61" y="103"/>
                    <a:pt x="92" y="133"/>
                  </a:cubicBezTo>
                  <a:cubicBezTo>
                    <a:pt x="105" y="89"/>
                    <a:pt x="118" y="44"/>
                    <a:pt x="131" y="0"/>
                  </a:cubicBezTo>
                  <a:cubicBezTo>
                    <a:pt x="87" y="14"/>
                    <a:pt x="44" y="28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947679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5" y="2341"/>
                    <a:pt x="1975" y="2457"/>
                  </a:cubicBezTo>
                  <a:cubicBezTo>
                    <a:pt x="1774" y="2572"/>
                    <a:pt x="1547" y="2634"/>
                    <a:pt x="1316" y="2634"/>
                  </a:cubicBezTo>
                  <a:cubicBezTo>
                    <a:pt x="1085" y="2634"/>
                    <a:pt x="858" y="2572"/>
                    <a:pt x="658" y="2457"/>
                  </a:cubicBezTo>
                  <a:cubicBezTo>
                    <a:pt x="458" y="2341"/>
                    <a:pt x="291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1" y="859"/>
                    <a:pt x="176" y="659"/>
                  </a:cubicBezTo>
                  <a:cubicBezTo>
                    <a:pt x="292" y="459"/>
                    <a:pt x="458" y="292"/>
                    <a:pt x="658" y="177"/>
                  </a:cubicBezTo>
                  <a:cubicBezTo>
                    <a:pt x="858" y="61"/>
                    <a:pt x="1085" y="0"/>
                    <a:pt x="1316" y="0"/>
                  </a:cubicBezTo>
                  <a:cubicBezTo>
                    <a:pt x="1547" y="0"/>
                    <a:pt x="1774" y="61"/>
                    <a:pt x="1975" y="177"/>
                  </a:cubicBezTo>
                  <a:cubicBezTo>
                    <a:pt x="2175" y="292"/>
                    <a:pt x="2341" y="459"/>
                    <a:pt x="2456" y="659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solidFill>
              <a:srgbClr val="7F59A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2" name="Forme libre 11"/>
            <p:cNvSpPr/>
            <p:nvPr/>
          </p:nvSpPr>
          <p:spPr>
            <a:xfrm rot="5400000">
              <a:off x="2818861" y="3421075"/>
              <a:ext cx="10249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8">
                  <a:moveTo>
                    <a:pt x="0" y="0"/>
                  </a:moveTo>
                  <a:cubicBezTo>
                    <a:pt x="949" y="0"/>
                    <a:pt x="1899" y="0"/>
                    <a:pt x="2848" y="0"/>
                  </a:cubicBezTo>
                </a:path>
              </a:pathLst>
            </a:custGeom>
            <a:noFill/>
            <a:ln w="45720" cap="flat">
              <a:solidFill>
                <a:srgbClr val="6F4F99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3216239" y="2719440"/>
              <a:ext cx="23004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1">
                  <a:moveTo>
                    <a:pt x="640" y="320"/>
                  </a:moveTo>
                  <a:cubicBezTo>
                    <a:pt x="640" y="377"/>
                    <a:pt x="625" y="432"/>
                    <a:pt x="597" y="481"/>
                  </a:cubicBezTo>
                  <a:cubicBezTo>
                    <a:pt x="569" y="529"/>
                    <a:pt x="529" y="570"/>
                    <a:pt x="480" y="598"/>
                  </a:cubicBezTo>
                  <a:cubicBezTo>
                    <a:pt x="431" y="626"/>
                    <a:pt x="376" y="641"/>
                    <a:pt x="320" y="641"/>
                  </a:cubicBezTo>
                  <a:cubicBezTo>
                    <a:pt x="264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7"/>
                    <a:pt x="0" y="320"/>
                  </a:cubicBezTo>
                  <a:cubicBezTo>
                    <a:pt x="0" y="264"/>
                    <a:pt x="15" y="209"/>
                    <a:pt x="43" y="160"/>
                  </a:cubicBezTo>
                  <a:cubicBezTo>
                    <a:pt x="71" y="112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6" y="0"/>
                    <a:pt x="431" y="15"/>
                    <a:pt x="480" y="43"/>
                  </a:cubicBezTo>
                  <a:cubicBezTo>
                    <a:pt x="529" y="71"/>
                    <a:pt x="569" y="112"/>
                    <a:pt x="597" y="160"/>
                  </a:cubicBezTo>
                  <a:cubicBezTo>
                    <a:pt x="625" y="209"/>
                    <a:pt x="640" y="264"/>
                    <a:pt x="640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216239" y="2719440"/>
              <a:ext cx="23004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1">
                  <a:moveTo>
                    <a:pt x="640" y="320"/>
                  </a:moveTo>
                  <a:cubicBezTo>
                    <a:pt x="640" y="376"/>
                    <a:pt x="625" y="432"/>
                    <a:pt x="597" y="481"/>
                  </a:cubicBezTo>
                  <a:cubicBezTo>
                    <a:pt x="569" y="529"/>
                    <a:pt x="529" y="570"/>
                    <a:pt x="480" y="598"/>
                  </a:cubicBezTo>
                  <a:cubicBezTo>
                    <a:pt x="431" y="626"/>
                    <a:pt x="376" y="641"/>
                    <a:pt x="320" y="641"/>
                  </a:cubicBezTo>
                  <a:cubicBezTo>
                    <a:pt x="264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6"/>
                    <a:pt x="0" y="320"/>
                  </a:cubicBezTo>
                  <a:cubicBezTo>
                    <a:pt x="0" y="263"/>
                    <a:pt x="15" y="208"/>
                    <a:pt x="43" y="160"/>
                  </a:cubicBezTo>
                  <a:cubicBezTo>
                    <a:pt x="71" y="111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6" y="0"/>
                    <a:pt x="431" y="15"/>
                    <a:pt x="480" y="43"/>
                  </a:cubicBezTo>
                  <a:cubicBezTo>
                    <a:pt x="529" y="71"/>
                    <a:pt x="569" y="111"/>
                    <a:pt x="597" y="160"/>
                  </a:cubicBezTo>
                  <a:cubicBezTo>
                    <a:pt x="625" y="208"/>
                    <a:pt x="640" y="263"/>
                    <a:pt x="640" y="320"/>
                  </a:cubicBezTo>
                  <a:close/>
                </a:path>
              </a:pathLst>
            </a:custGeom>
            <a:noFill/>
            <a:ln w="63720" cap="flat">
              <a:solidFill>
                <a:srgbClr val="6F4F99"/>
              </a:solidFill>
              <a:prstDash val="solid"/>
              <a:miter/>
            </a:ln>
          </p:spPr>
          <p:txBody>
            <a:bodyPr vert="horz" wrap="none" lIns="121680" tIns="76680" rIns="121680" bIns="76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2857320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2" y="1775"/>
                    <a:pt x="2457" y="1975"/>
                  </a:cubicBezTo>
                  <a:cubicBezTo>
                    <a:pt x="2341" y="2175"/>
                    <a:pt x="2175" y="2341"/>
                    <a:pt x="1975" y="2457"/>
                  </a:cubicBezTo>
                  <a:cubicBezTo>
                    <a:pt x="1775" y="2572"/>
                    <a:pt x="1548" y="2634"/>
                    <a:pt x="1317" y="2634"/>
                  </a:cubicBezTo>
                  <a:cubicBezTo>
                    <a:pt x="1086" y="2634"/>
                    <a:pt x="859" y="2572"/>
                    <a:pt x="659" y="2457"/>
                  </a:cubicBezTo>
                  <a:cubicBezTo>
                    <a:pt x="458" y="2341"/>
                    <a:pt x="292" y="2175"/>
                    <a:pt x="177" y="1975"/>
                  </a:cubicBezTo>
                  <a:cubicBezTo>
                    <a:pt x="61" y="1775"/>
                    <a:pt x="0" y="1548"/>
                    <a:pt x="0" y="1317"/>
                  </a:cubicBezTo>
                  <a:cubicBezTo>
                    <a:pt x="0" y="1086"/>
                    <a:pt x="61" y="859"/>
                    <a:pt x="177" y="659"/>
                  </a:cubicBezTo>
                  <a:cubicBezTo>
                    <a:pt x="292" y="459"/>
                    <a:pt x="458" y="292"/>
                    <a:pt x="659" y="177"/>
                  </a:cubicBezTo>
                  <a:cubicBezTo>
                    <a:pt x="859" y="61"/>
                    <a:pt x="1086" y="0"/>
                    <a:pt x="1317" y="0"/>
                  </a:cubicBezTo>
                  <a:cubicBezTo>
                    <a:pt x="1548" y="0"/>
                    <a:pt x="1775" y="61"/>
                    <a:pt x="1975" y="177"/>
                  </a:cubicBezTo>
                  <a:cubicBezTo>
                    <a:pt x="2175" y="292"/>
                    <a:pt x="2341" y="459"/>
                    <a:pt x="2457" y="659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noFill/>
            <a:ln w="45720" cap="flat">
              <a:solidFill>
                <a:srgbClr val="6F4F99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3997627" y="590398"/>
            <a:ext cx="230400" cy="230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1" h="641">
                <a:moveTo>
                  <a:pt x="641" y="320"/>
                </a:moveTo>
                <a:cubicBezTo>
                  <a:pt x="641" y="376"/>
                  <a:pt x="626" y="432"/>
                  <a:pt x="598" y="481"/>
                </a:cubicBezTo>
                <a:cubicBezTo>
                  <a:pt x="570" y="529"/>
                  <a:pt x="529" y="570"/>
                  <a:pt x="481" y="598"/>
                </a:cubicBezTo>
                <a:cubicBezTo>
                  <a:pt x="432" y="626"/>
                  <a:pt x="376" y="641"/>
                  <a:pt x="320" y="641"/>
                </a:cubicBezTo>
                <a:cubicBezTo>
                  <a:pt x="263" y="641"/>
                  <a:pt x="208" y="626"/>
                  <a:pt x="160" y="598"/>
                </a:cubicBezTo>
                <a:cubicBezTo>
                  <a:pt x="111" y="570"/>
                  <a:pt x="71" y="529"/>
                  <a:pt x="43" y="481"/>
                </a:cubicBezTo>
                <a:cubicBezTo>
                  <a:pt x="15" y="432"/>
                  <a:pt x="0" y="376"/>
                  <a:pt x="0" y="320"/>
                </a:cubicBezTo>
                <a:cubicBezTo>
                  <a:pt x="0" y="263"/>
                  <a:pt x="15" y="208"/>
                  <a:pt x="43" y="160"/>
                </a:cubicBezTo>
                <a:cubicBezTo>
                  <a:pt x="71" y="111"/>
                  <a:pt x="111" y="71"/>
                  <a:pt x="160" y="43"/>
                </a:cubicBezTo>
                <a:cubicBezTo>
                  <a:pt x="208" y="15"/>
                  <a:pt x="263" y="0"/>
                  <a:pt x="320" y="0"/>
                </a:cubicBezTo>
                <a:cubicBezTo>
                  <a:pt x="376" y="0"/>
                  <a:pt x="432" y="15"/>
                  <a:pt x="481" y="43"/>
                </a:cubicBezTo>
                <a:cubicBezTo>
                  <a:pt x="529" y="71"/>
                  <a:pt x="570" y="111"/>
                  <a:pt x="598" y="160"/>
                </a:cubicBezTo>
                <a:cubicBezTo>
                  <a:pt x="626" y="208"/>
                  <a:pt x="641" y="263"/>
                  <a:pt x="641" y="320"/>
                </a:cubicBezTo>
                <a:close/>
              </a:path>
            </a:pathLst>
          </a:custGeom>
          <a:noFill/>
          <a:ln w="63720" cap="flat">
            <a:solidFill>
              <a:srgbClr val="56AFCC"/>
            </a:solidFill>
            <a:prstDash val="solid"/>
            <a:miter/>
          </a:ln>
        </p:spPr>
        <p:txBody>
          <a:bodyPr vert="horz" wrap="none" lIns="121680" tIns="76680" rIns="121680" bIns="76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4011135" y="606435"/>
            <a:ext cx="230400" cy="1255680"/>
            <a:chOff x="4952393" y="2839320"/>
            <a:chExt cx="230400" cy="1255680"/>
          </a:xfrm>
        </p:grpSpPr>
        <p:sp>
          <p:nvSpPr>
            <p:cNvPr id="17" name="Forme libre 16"/>
            <p:cNvSpPr/>
            <p:nvPr/>
          </p:nvSpPr>
          <p:spPr>
            <a:xfrm>
              <a:off x="4952393" y="2839320"/>
              <a:ext cx="230400" cy="23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1" h="641">
                  <a:moveTo>
                    <a:pt x="641" y="320"/>
                  </a:moveTo>
                  <a:cubicBezTo>
                    <a:pt x="641" y="377"/>
                    <a:pt x="626" y="432"/>
                    <a:pt x="598" y="481"/>
                  </a:cubicBezTo>
                  <a:cubicBezTo>
                    <a:pt x="570" y="529"/>
                    <a:pt x="529" y="570"/>
                    <a:pt x="481" y="598"/>
                  </a:cubicBezTo>
                  <a:cubicBezTo>
                    <a:pt x="432" y="626"/>
                    <a:pt x="376" y="641"/>
                    <a:pt x="320" y="641"/>
                  </a:cubicBezTo>
                  <a:cubicBezTo>
                    <a:pt x="263" y="641"/>
                    <a:pt x="208" y="626"/>
                    <a:pt x="160" y="598"/>
                  </a:cubicBezTo>
                  <a:cubicBezTo>
                    <a:pt x="111" y="570"/>
                    <a:pt x="71" y="529"/>
                    <a:pt x="43" y="481"/>
                  </a:cubicBezTo>
                  <a:cubicBezTo>
                    <a:pt x="15" y="432"/>
                    <a:pt x="0" y="377"/>
                    <a:pt x="0" y="320"/>
                  </a:cubicBezTo>
                  <a:cubicBezTo>
                    <a:pt x="0" y="264"/>
                    <a:pt x="15" y="209"/>
                    <a:pt x="43" y="160"/>
                  </a:cubicBezTo>
                  <a:cubicBezTo>
                    <a:pt x="71" y="112"/>
                    <a:pt x="111" y="71"/>
                    <a:pt x="160" y="43"/>
                  </a:cubicBezTo>
                  <a:cubicBezTo>
                    <a:pt x="208" y="15"/>
                    <a:pt x="264" y="0"/>
                    <a:pt x="320" y="0"/>
                  </a:cubicBezTo>
                  <a:cubicBezTo>
                    <a:pt x="377" y="0"/>
                    <a:pt x="432" y="15"/>
                    <a:pt x="481" y="43"/>
                  </a:cubicBezTo>
                  <a:cubicBezTo>
                    <a:pt x="529" y="71"/>
                    <a:pt x="570" y="112"/>
                    <a:pt x="598" y="160"/>
                  </a:cubicBezTo>
                  <a:cubicBezTo>
                    <a:pt x="626" y="209"/>
                    <a:pt x="641" y="264"/>
                    <a:pt x="641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5400000">
              <a:off x="4554953" y="3582360"/>
              <a:ext cx="10252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9">
                  <a:moveTo>
                    <a:pt x="0" y="0"/>
                  </a:moveTo>
                  <a:cubicBezTo>
                    <a:pt x="950" y="0"/>
                    <a:pt x="1899" y="0"/>
                    <a:pt x="2849" y="0"/>
                  </a:cubicBezTo>
                </a:path>
              </a:pathLst>
            </a:custGeom>
            <a:noFill/>
            <a:ln w="45720" cap="flat">
              <a:solidFill>
                <a:srgbClr val="56AFCC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597044" y="1870647"/>
            <a:ext cx="1028519" cy="966959"/>
            <a:chOff x="4593833" y="848160"/>
            <a:chExt cx="1028519" cy="966959"/>
          </a:xfrm>
        </p:grpSpPr>
        <p:sp>
          <p:nvSpPr>
            <p:cNvPr id="20" name="Forme libre 19"/>
            <p:cNvSpPr/>
            <p:nvPr/>
          </p:nvSpPr>
          <p:spPr>
            <a:xfrm>
              <a:off x="4674833" y="86760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547"/>
                    <a:pt x="2572" y="1773"/>
                    <a:pt x="2457" y="1974"/>
                  </a:cubicBezTo>
                  <a:cubicBezTo>
                    <a:pt x="2341" y="2174"/>
                    <a:pt x="2175" y="2340"/>
                    <a:pt x="1975" y="2456"/>
                  </a:cubicBezTo>
                  <a:cubicBezTo>
                    <a:pt x="1775" y="2571"/>
                    <a:pt x="1548" y="2633"/>
                    <a:pt x="1317" y="2633"/>
                  </a:cubicBezTo>
                  <a:cubicBezTo>
                    <a:pt x="1086" y="2633"/>
                    <a:pt x="858" y="2571"/>
                    <a:pt x="658" y="2456"/>
                  </a:cubicBezTo>
                  <a:cubicBezTo>
                    <a:pt x="457" y="2340"/>
                    <a:pt x="291" y="2174"/>
                    <a:pt x="176" y="1974"/>
                  </a:cubicBezTo>
                  <a:cubicBezTo>
                    <a:pt x="60" y="1773"/>
                    <a:pt x="0" y="1547"/>
                    <a:pt x="0" y="1316"/>
                  </a:cubicBezTo>
                  <a:cubicBezTo>
                    <a:pt x="0" y="1085"/>
                    <a:pt x="61" y="858"/>
                    <a:pt x="176" y="658"/>
                  </a:cubicBezTo>
                  <a:cubicBezTo>
                    <a:pt x="292" y="458"/>
                    <a:pt x="457" y="292"/>
                    <a:pt x="658" y="176"/>
                  </a:cubicBezTo>
                  <a:cubicBezTo>
                    <a:pt x="858" y="60"/>
                    <a:pt x="1086" y="0"/>
                    <a:pt x="1317" y="0"/>
                  </a:cubicBezTo>
                  <a:cubicBezTo>
                    <a:pt x="1548" y="0"/>
                    <a:pt x="1775" y="60"/>
                    <a:pt x="1975" y="176"/>
                  </a:cubicBezTo>
                  <a:cubicBezTo>
                    <a:pt x="2175" y="292"/>
                    <a:pt x="2341" y="458"/>
                    <a:pt x="2457" y="658"/>
                  </a:cubicBezTo>
                  <a:cubicBezTo>
                    <a:pt x="2572" y="858"/>
                    <a:pt x="2633" y="1085"/>
                    <a:pt x="2633" y="1316"/>
                  </a:cubicBezTo>
                  <a:close/>
                </a:path>
              </a:pathLst>
            </a:custGeom>
            <a:solidFill>
              <a:srgbClr val="60C4E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593833" y="84816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085"/>
                    <a:pt x="2572" y="858"/>
                    <a:pt x="2457" y="658"/>
                  </a:cubicBezTo>
                  <a:cubicBezTo>
                    <a:pt x="2341" y="458"/>
                    <a:pt x="2175" y="291"/>
                    <a:pt x="1975" y="176"/>
                  </a:cubicBezTo>
                  <a:cubicBezTo>
                    <a:pt x="1775" y="60"/>
                    <a:pt x="1547" y="0"/>
                    <a:pt x="1316" y="0"/>
                  </a:cubicBezTo>
                  <a:cubicBezTo>
                    <a:pt x="1084" y="0"/>
                    <a:pt x="858" y="60"/>
                    <a:pt x="658" y="176"/>
                  </a:cubicBezTo>
                  <a:cubicBezTo>
                    <a:pt x="458" y="291"/>
                    <a:pt x="291" y="458"/>
                    <a:pt x="176" y="658"/>
                  </a:cubicBezTo>
                  <a:cubicBezTo>
                    <a:pt x="60" y="858"/>
                    <a:pt x="0" y="1085"/>
                    <a:pt x="0" y="1316"/>
                  </a:cubicBezTo>
                  <a:cubicBezTo>
                    <a:pt x="0" y="1547"/>
                    <a:pt x="60" y="1774"/>
                    <a:pt x="176" y="1975"/>
                  </a:cubicBezTo>
                  <a:cubicBezTo>
                    <a:pt x="291" y="2175"/>
                    <a:pt x="458" y="2340"/>
                    <a:pt x="658" y="2456"/>
                  </a:cubicBezTo>
                  <a:cubicBezTo>
                    <a:pt x="858" y="2571"/>
                    <a:pt x="1084" y="2633"/>
                    <a:pt x="1316" y="2633"/>
                  </a:cubicBezTo>
                  <a:cubicBezTo>
                    <a:pt x="1547" y="2633"/>
                    <a:pt x="1775" y="2572"/>
                    <a:pt x="1975" y="2456"/>
                  </a:cubicBezTo>
                  <a:cubicBezTo>
                    <a:pt x="2175" y="2341"/>
                    <a:pt x="2341" y="2175"/>
                    <a:pt x="2457" y="1975"/>
                  </a:cubicBezTo>
                  <a:cubicBezTo>
                    <a:pt x="2572" y="1774"/>
                    <a:pt x="2633" y="1547"/>
                    <a:pt x="2633" y="1316"/>
                  </a:cubicBezTo>
                  <a:close/>
                </a:path>
              </a:pathLst>
            </a:custGeom>
            <a:noFill/>
            <a:ln w="45720" cap="flat">
              <a:solidFill>
                <a:srgbClr val="56AFCC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5397103" y="598011"/>
            <a:ext cx="1016279" cy="2179800"/>
            <a:chOff x="6274800" y="2701800"/>
            <a:chExt cx="1016279" cy="2179800"/>
          </a:xfrm>
        </p:grpSpPr>
        <p:sp>
          <p:nvSpPr>
            <p:cNvPr id="23" name="Forme libre 22"/>
            <p:cNvSpPr/>
            <p:nvPr/>
          </p:nvSpPr>
          <p:spPr>
            <a:xfrm>
              <a:off x="6633359" y="2701800"/>
              <a:ext cx="23004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0">
                  <a:moveTo>
                    <a:pt x="640" y="320"/>
                  </a:moveTo>
                  <a:cubicBezTo>
                    <a:pt x="640" y="376"/>
                    <a:pt x="625" y="431"/>
                    <a:pt x="597" y="480"/>
                  </a:cubicBezTo>
                  <a:cubicBezTo>
                    <a:pt x="569" y="528"/>
                    <a:pt x="528" y="569"/>
                    <a:pt x="480" y="597"/>
                  </a:cubicBezTo>
                  <a:cubicBezTo>
                    <a:pt x="431" y="625"/>
                    <a:pt x="376" y="640"/>
                    <a:pt x="320" y="640"/>
                  </a:cubicBezTo>
                  <a:cubicBezTo>
                    <a:pt x="264" y="640"/>
                    <a:pt x="209" y="625"/>
                    <a:pt x="160" y="597"/>
                  </a:cubicBezTo>
                  <a:cubicBezTo>
                    <a:pt x="111" y="569"/>
                    <a:pt x="71" y="528"/>
                    <a:pt x="43" y="480"/>
                  </a:cubicBezTo>
                  <a:cubicBezTo>
                    <a:pt x="15" y="431"/>
                    <a:pt x="0" y="376"/>
                    <a:pt x="0" y="320"/>
                  </a:cubicBezTo>
                  <a:cubicBezTo>
                    <a:pt x="0" y="264"/>
                    <a:pt x="15" y="208"/>
                    <a:pt x="43" y="160"/>
                  </a:cubicBezTo>
                  <a:cubicBezTo>
                    <a:pt x="71" y="111"/>
                    <a:pt x="111" y="70"/>
                    <a:pt x="160" y="42"/>
                  </a:cubicBezTo>
                  <a:cubicBezTo>
                    <a:pt x="209" y="13"/>
                    <a:pt x="264" y="0"/>
                    <a:pt x="320" y="0"/>
                  </a:cubicBezTo>
                  <a:cubicBezTo>
                    <a:pt x="376" y="0"/>
                    <a:pt x="431" y="13"/>
                    <a:pt x="480" y="42"/>
                  </a:cubicBezTo>
                  <a:cubicBezTo>
                    <a:pt x="528" y="70"/>
                    <a:pt x="569" y="111"/>
                    <a:pt x="597" y="160"/>
                  </a:cubicBezTo>
                  <a:cubicBezTo>
                    <a:pt x="625" y="208"/>
                    <a:pt x="640" y="264"/>
                    <a:pt x="640" y="3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6633359" y="2701800"/>
              <a:ext cx="23004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0">
                  <a:moveTo>
                    <a:pt x="640" y="320"/>
                  </a:moveTo>
                  <a:cubicBezTo>
                    <a:pt x="640" y="376"/>
                    <a:pt x="625" y="431"/>
                    <a:pt x="597" y="480"/>
                  </a:cubicBezTo>
                  <a:cubicBezTo>
                    <a:pt x="569" y="528"/>
                    <a:pt x="528" y="569"/>
                    <a:pt x="480" y="597"/>
                  </a:cubicBezTo>
                  <a:cubicBezTo>
                    <a:pt x="431" y="625"/>
                    <a:pt x="376" y="640"/>
                    <a:pt x="320" y="640"/>
                  </a:cubicBezTo>
                  <a:cubicBezTo>
                    <a:pt x="264" y="640"/>
                    <a:pt x="209" y="625"/>
                    <a:pt x="160" y="597"/>
                  </a:cubicBezTo>
                  <a:cubicBezTo>
                    <a:pt x="111" y="569"/>
                    <a:pt x="71" y="528"/>
                    <a:pt x="43" y="480"/>
                  </a:cubicBezTo>
                  <a:cubicBezTo>
                    <a:pt x="15" y="431"/>
                    <a:pt x="0" y="376"/>
                    <a:pt x="0" y="320"/>
                  </a:cubicBezTo>
                  <a:cubicBezTo>
                    <a:pt x="0" y="264"/>
                    <a:pt x="15" y="208"/>
                    <a:pt x="43" y="160"/>
                  </a:cubicBezTo>
                  <a:cubicBezTo>
                    <a:pt x="71" y="111"/>
                    <a:pt x="111" y="70"/>
                    <a:pt x="160" y="42"/>
                  </a:cubicBezTo>
                  <a:cubicBezTo>
                    <a:pt x="209" y="13"/>
                    <a:pt x="264" y="0"/>
                    <a:pt x="320" y="0"/>
                  </a:cubicBezTo>
                  <a:cubicBezTo>
                    <a:pt x="376" y="0"/>
                    <a:pt x="431" y="13"/>
                    <a:pt x="480" y="42"/>
                  </a:cubicBezTo>
                  <a:cubicBezTo>
                    <a:pt x="528" y="70"/>
                    <a:pt x="569" y="111"/>
                    <a:pt x="597" y="160"/>
                  </a:cubicBezTo>
                  <a:cubicBezTo>
                    <a:pt x="625" y="208"/>
                    <a:pt x="640" y="264"/>
                    <a:pt x="640" y="320"/>
                  </a:cubicBezTo>
                  <a:close/>
                </a:path>
              </a:pathLst>
            </a:custGeom>
            <a:noFill/>
            <a:ln w="63720" cap="flat">
              <a:solidFill>
                <a:srgbClr val="CC417A"/>
              </a:solidFill>
              <a:prstDash val="solid"/>
              <a:miter/>
            </a:ln>
          </p:spPr>
          <p:txBody>
            <a:bodyPr vert="horz" wrap="none" lIns="121680" tIns="76680" rIns="121680" bIns="76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5" name="Forme libre 24"/>
            <p:cNvSpPr/>
            <p:nvPr/>
          </p:nvSpPr>
          <p:spPr>
            <a:xfrm rot="5400000">
              <a:off x="6236218" y="3421075"/>
              <a:ext cx="10249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8">
                  <a:moveTo>
                    <a:pt x="0" y="0"/>
                  </a:moveTo>
                  <a:cubicBezTo>
                    <a:pt x="949" y="0"/>
                    <a:pt x="1899" y="0"/>
                    <a:pt x="2848" y="0"/>
                  </a:cubicBezTo>
                </a:path>
              </a:pathLst>
            </a:custGeom>
            <a:noFill/>
            <a:ln w="45720" cap="flat">
              <a:solidFill>
                <a:srgbClr val="CC417A"/>
              </a:solidFill>
              <a:prstDash val="solid"/>
              <a:round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343560" y="3919680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4" y="2341"/>
                    <a:pt x="1974" y="2457"/>
                  </a:cubicBezTo>
                  <a:cubicBezTo>
                    <a:pt x="1773" y="2572"/>
                    <a:pt x="1547" y="2633"/>
                    <a:pt x="1316" y="2633"/>
                  </a:cubicBezTo>
                  <a:cubicBezTo>
                    <a:pt x="1085" y="2633"/>
                    <a:pt x="858" y="2572"/>
                    <a:pt x="658" y="2457"/>
                  </a:cubicBezTo>
                  <a:cubicBezTo>
                    <a:pt x="458" y="2341"/>
                    <a:pt x="291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0" y="859"/>
                    <a:pt x="176" y="658"/>
                  </a:cubicBezTo>
                  <a:cubicBezTo>
                    <a:pt x="291" y="458"/>
                    <a:pt x="458" y="291"/>
                    <a:pt x="658" y="176"/>
                  </a:cubicBezTo>
                  <a:cubicBezTo>
                    <a:pt x="858" y="60"/>
                    <a:pt x="1085" y="0"/>
                    <a:pt x="1316" y="0"/>
                  </a:cubicBezTo>
                  <a:cubicBezTo>
                    <a:pt x="1547" y="0"/>
                    <a:pt x="1773" y="60"/>
                    <a:pt x="1974" y="176"/>
                  </a:cubicBezTo>
                  <a:cubicBezTo>
                    <a:pt x="2174" y="291"/>
                    <a:pt x="2341" y="458"/>
                    <a:pt x="2456" y="658"/>
                  </a:cubicBezTo>
                  <a:cubicBezTo>
                    <a:pt x="2572" y="859"/>
                    <a:pt x="2633" y="1086"/>
                    <a:pt x="2633" y="1317"/>
                  </a:cubicBezTo>
                  <a:close/>
                </a:path>
              </a:pathLst>
            </a:custGeom>
            <a:solidFill>
              <a:srgbClr val="E54B8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274800" y="3933720"/>
              <a:ext cx="947519" cy="94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4">
                  <a:moveTo>
                    <a:pt x="2633" y="1317"/>
                  </a:moveTo>
                  <a:cubicBezTo>
                    <a:pt x="2633" y="1548"/>
                    <a:pt x="2571" y="1775"/>
                    <a:pt x="2456" y="1975"/>
                  </a:cubicBezTo>
                  <a:cubicBezTo>
                    <a:pt x="2340" y="2175"/>
                    <a:pt x="2174" y="2341"/>
                    <a:pt x="1974" y="2457"/>
                  </a:cubicBezTo>
                  <a:cubicBezTo>
                    <a:pt x="1773" y="2572"/>
                    <a:pt x="1547" y="2634"/>
                    <a:pt x="1316" y="2634"/>
                  </a:cubicBezTo>
                  <a:cubicBezTo>
                    <a:pt x="1085" y="2634"/>
                    <a:pt x="858" y="2572"/>
                    <a:pt x="658" y="2457"/>
                  </a:cubicBezTo>
                  <a:cubicBezTo>
                    <a:pt x="458" y="2341"/>
                    <a:pt x="292" y="2175"/>
                    <a:pt x="176" y="1975"/>
                  </a:cubicBezTo>
                  <a:cubicBezTo>
                    <a:pt x="60" y="1775"/>
                    <a:pt x="0" y="1548"/>
                    <a:pt x="0" y="1317"/>
                  </a:cubicBezTo>
                  <a:cubicBezTo>
                    <a:pt x="0" y="1086"/>
                    <a:pt x="60" y="859"/>
                    <a:pt x="176" y="659"/>
                  </a:cubicBezTo>
                  <a:cubicBezTo>
                    <a:pt x="292" y="459"/>
                    <a:pt x="458" y="292"/>
                    <a:pt x="658" y="177"/>
                  </a:cubicBezTo>
                  <a:cubicBezTo>
                    <a:pt x="858" y="61"/>
                    <a:pt x="1085" y="0"/>
                    <a:pt x="1316" y="0"/>
                  </a:cubicBezTo>
                  <a:cubicBezTo>
                    <a:pt x="1547" y="0"/>
                    <a:pt x="1773" y="61"/>
                    <a:pt x="1974" y="177"/>
                  </a:cubicBezTo>
                  <a:cubicBezTo>
                    <a:pt x="2174" y="292"/>
                    <a:pt x="2340" y="459"/>
                    <a:pt x="2456" y="659"/>
                  </a:cubicBezTo>
                  <a:cubicBezTo>
                    <a:pt x="2571" y="859"/>
                    <a:pt x="2633" y="1086"/>
                    <a:pt x="2633" y="1317"/>
                  </a:cubicBezTo>
                  <a:close/>
                </a:path>
              </a:pathLst>
            </a:custGeom>
            <a:noFill/>
            <a:ln w="45720" cap="flat">
              <a:solidFill>
                <a:srgbClr val="CC417A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29" name="Forme libre 28"/>
          <p:cNvSpPr/>
          <p:nvPr/>
        </p:nvSpPr>
        <p:spPr>
          <a:xfrm>
            <a:off x="7547024" y="565354"/>
            <a:ext cx="230040" cy="23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" h="640">
                <a:moveTo>
                  <a:pt x="640" y="320"/>
                </a:moveTo>
                <a:cubicBezTo>
                  <a:pt x="640" y="376"/>
                  <a:pt x="625" y="431"/>
                  <a:pt x="597" y="480"/>
                </a:cubicBezTo>
                <a:cubicBezTo>
                  <a:pt x="569" y="528"/>
                  <a:pt x="529" y="569"/>
                  <a:pt x="480" y="597"/>
                </a:cubicBezTo>
                <a:cubicBezTo>
                  <a:pt x="431" y="625"/>
                  <a:pt x="376" y="640"/>
                  <a:pt x="320" y="640"/>
                </a:cubicBezTo>
                <a:cubicBezTo>
                  <a:pt x="264" y="640"/>
                  <a:pt x="208" y="625"/>
                  <a:pt x="160" y="597"/>
                </a:cubicBezTo>
                <a:cubicBezTo>
                  <a:pt x="111" y="569"/>
                  <a:pt x="71" y="528"/>
                  <a:pt x="43" y="480"/>
                </a:cubicBezTo>
                <a:cubicBezTo>
                  <a:pt x="14" y="431"/>
                  <a:pt x="0" y="376"/>
                  <a:pt x="0" y="320"/>
                </a:cubicBezTo>
                <a:cubicBezTo>
                  <a:pt x="0" y="264"/>
                  <a:pt x="14" y="208"/>
                  <a:pt x="43" y="160"/>
                </a:cubicBezTo>
                <a:cubicBezTo>
                  <a:pt x="71" y="111"/>
                  <a:pt x="111" y="70"/>
                  <a:pt x="160" y="42"/>
                </a:cubicBezTo>
                <a:cubicBezTo>
                  <a:pt x="208" y="13"/>
                  <a:pt x="264" y="0"/>
                  <a:pt x="320" y="0"/>
                </a:cubicBezTo>
                <a:cubicBezTo>
                  <a:pt x="376" y="0"/>
                  <a:pt x="431" y="13"/>
                  <a:pt x="480" y="42"/>
                </a:cubicBezTo>
                <a:cubicBezTo>
                  <a:pt x="529" y="70"/>
                  <a:pt x="569" y="111"/>
                  <a:pt x="597" y="160"/>
                </a:cubicBezTo>
                <a:cubicBezTo>
                  <a:pt x="625" y="208"/>
                  <a:pt x="640" y="264"/>
                  <a:pt x="640" y="32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0" name="Forme libre 29"/>
          <p:cNvSpPr/>
          <p:nvPr/>
        </p:nvSpPr>
        <p:spPr>
          <a:xfrm>
            <a:off x="7547025" y="561240"/>
            <a:ext cx="230040" cy="23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0" h="640">
                <a:moveTo>
                  <a:pt x="640" y="320"/>
                </a:moveTo>
                <a:cubicBezTo>
                  <a:pt x="640" y="376"/>
                  <a:pt x="625" y="431"/>
                  <a:pt x="597" y="480"/>
                </a:cubicBezTo>
                <a:cubicBezTo>
                  <a:pt x="569" y="528"/>
                  <a:pt x="529" y="569"/>
                  <a:pt x="480" y="597"/>
                </a:cubicBezTo>
                <a:cubicBezTo>
                  <a:pt x="431" y="625"/>
                  <a:pt x="376" y="640"/>
                  <a:pt x="320" y="640"/>
                </a:cubicBezTo>
                <a:cubicBezTo>
                  <a:pt x="264" y="640"/>
                  <a:pt x="208" y="625"/>
                  <a:pt x="160" y="597"/>
                </a:cubicBezTo>
                <a:cubicBezTo>
                  <a:pt x="111" y="569"/>
                  <a:pt x="71" y="528"/>
                  <a:pt x="43" y="480"/>
                </a:cubicBezTo>
                <a:cubicBezTo>
                  <a:pt x="14" y="431"/>
                  <a:pt x="0" y="376"/>
                  <a:pt x="0" y="320"/>
                </a:cubicBezTo>
                <a:cubicBezTo>
                  <a:pt x="0" y="264"/>
                  <a:pt x="14" y="208"/>
                  <a:pt x="43" y="160"/>
                </a:cubicBezTo>
                <a:cubicBezTo>
                  <a:pt x="71" y="111"/>
                  <a:pt x="111" y="70"/>
                  <a:pt x="160" y="42"/>
                </a:cubicBezTo>
                <a:cubicBezTo>
                  <a:pt x="208" y="13"/>
                  <a:pt x="264" y="0"/>
                  <a:pt x="320" y="0"/>
                </a:cubicBezTo>
                <a:cubicBezTo>
                  <a:pt x="376" y="0"/>
                  <a:pt x="431" y="13"/>
                  <a:pt x="480" y="42"/>
                </a:cubicBezTo>
                <a:cubicBezTo>
                  <a:pt x="529" y="70"/>
                  <a:pt x="569" y="111"/>
                  <a:pt x="597" y="160"/>
                </a:cubicBezTo>
                <a:cubicBezTo>
                  <a:pt x="625" y="208"/>
                  <a:pt x="640" y="264"/>
                  <a:pt x="640" y="320"/>
                </a:cubicBezTo>
                <a:close/>
              </a:path>
            </a:pathLst>
          </a:custGeom>
          <a:noFill/>
          <a:ln w="63720" cap="flat">
            <a:solidFill>
              <a:srgbClr val="E5A822"/>
            </a:solidFill>
            <a:prstDash val="solid"/>
            <a:miter/>
          </a:ln>
        </p:spPr>
        <p:txBody>
          <a:bodyPr vert="horz" wrap="none" lIns="121680" tIns="76680" rIns="121680" bIns="76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sp>
        <p:nvSpPr>
          <p:cNvPr id="31" name="Forme libre 30"/>
          <p:cNvSpPr/>
          <p:nvPr/>
        </p:nvSpPr>
        <p:spPr>
          <a:xfrm rot="5400000">
            <a:off x="7167983" y="1358007"/>
            <a:ext cx="10252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9">
                <a:moveTo>
                  <a:pt x="0" y="0"/>
                </a:moveTo>
                <a:cubicBezTo>
                  <a:pt x="950" y="0"/>
                  <a:pt x="1899" y="0"/>
                  <a:pt x="2849" y="0"/>
                </a:cubicBezTo>
              </a:path>
            </a:pathLst>
          </a:custGeom>
          <a:noFill/>
          <a:ln w="45720" cap="flat">
            <a:solidFill>
              <a:srgbClr val="E5A822"/>
            </a:solidFill>
            <a:prstDash val="solid"/>
            <a:round/>
          </a:ln>
        </p:spPr>
        <p:txBody>
          <a:bodyPr vert="horz" wrap="none" lIns="112680" tIns="67680" rIns="112680" bIns="67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Mangal" pitchFamily="2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7197162" y="1879951"/>
            <a:ext cx="1014839" cy="947519"/>
            <a:chOff x="8650678" y="820798"/>
            <a:chExt cx="1014839" cy="947519"/>
          </a:xfrm>
        </p:grpSpPr>
        <p:sp>
          <p:nvSpPr>
            <p:cNvPr id="32" name="Forme libre 31"/>
            <p:cNvSpPr/>
            <p:nvPr/>
          </p:nvSpPr>
          <p:spPr>
            <a:xfrm>
              <a:off x="8717637" y="820798"/>
              <a:ext cx="947880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4" h="2633">
                  <a:moveTo>
                    <a:pt x="2634" y="1316"/>
                  </a:moveTo>
                  <a:cubicBezTo>
                    <a:pt x="2634" y="1547"/>
                    <a:pt x="2572" y="1774"/>
                    <a:pt x="2457" y="1975"/>
                  </a:cubicBezTo>
                  <a:cubicBezTo>
                    <a:pt x="2341" y="2175"/>
                    <a:pt x="2175" y="2340"/>
                    <a:pt x="1975" y="2456"/>
                  </a:cubicBezTo>
                  <a:cubicBezTo>
                    <a:pt x="1775" y="2571"/>
                    <a:pt x="1548" y="2633"/>
                    <a:pt x="1317" y="2633"/>
                  </a:cubicBezTo>
                  <a:cubicBezTo>
                    <a:pt x="1086" y="2633"/>
                    <a:pt x="859" y="2571"/>
                    <a:pt x="659" y="2456"/>
                  </a:cubicBezTo>
                  <a:cubicBezTo>
                    <a:pt x="459" y="2340"/>
                    <a:pt x="292" y="2175"/>
                    <a:pt x="177" y="1975"/>
                  </a:cubicBezTo>
                  <a:cubicBezTo>
                    <a:pt x="61" y="1774"/>
                    <a:pt x="0" y="1547"/>
                    <a:pt x="0" y="1316"/>
                  </a:cubicBezTo>
                  <a:cubicBezTo>
                    <a:pt x="0" y="1085"/>
                    <a:pt x="61" y="858"/>
                    <a:pt x="177" y="658"/>
                  </a:cubicBezTo>
                  <a:cubicBezTo>
                    <a:pt x="292" y="458"/>
                    <a:pt x="459" y="291"/>
                    <a:pt x="659" y="176"/>
                  </a:cubicBezTo>
                  <a:cubicBezTo>
                    <a:pt x="859" y="60"/>
                    <a:pt x="1086" y="0"/>
                    <a:pt x="1317" y="0"/>
                  </a:cubicBezTo>
                  <a:cubicBezTo>
                    <a:pt x="1548" y="0"/>
                    <a:pt x="1775" y="60"/>
                    <a:pt x="1975" y="176"/>
                  </a:cubicBezTo>
                  <a:cubicBezTo>
                    <a:pt x="2175" y="291"/>
                    <a:pt x="2342" y="458"/>
                    <a:pt x="2457" y="658"/>
                  </a:cubicBezTo>
                  <a:cubicBezTo>
                    <a:pt x="2573" y="858"/>
                    <a:pt x="2634" y="1085"/>
                    <a:pt x="2634" y="1316"/>
                  </a:cubicBezTo>
                  <a:close/>
                </a:path>
              </a:pathLst>
            </a:custGeom>
            <a:solidFill>
              <a:srgbClr val="F8B62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8650678" y="820798"/>
              <a:ext cx="947519" cy="947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3" h="2633">
                  <a:moveTo>
                    <a:pt x="2633" y="1316"/>
                  </a:moveTo>
                  <a:cubicBezTo>
                    <a:pt x="2633" y="1085"/>
                    <a:pt x="2573" y="858"/>
                    <a:pt x="2457" y="658"/>
                  </a:cubicBezTo>
                  <a:cubicBezTo>
                    <a:pt x="2341" y="458"/>
                    <a:pt x="2175" y="291"/>
                    <a:pt x="1975" y="176"/>
                  </a:cubicBezTo>
                  <a:cubicBezTo>
                    <a:pt x="1775" y="60"/>
                    <a:pt x="1548" y="0"/>
                    <a:pt x="1317" y="0"/>
                  </a:cubicBezTo>
                  <a:cubicBezTo>
                    <a:pt x="1086" y="0"/>
                    <a:pt x="858" y="60"/>
                    <a:pt x="658" y="176"/>
                  </a:cubicBezTo>
                  <a:cubicBezTo>
                    <a:pt x="457" y="291"/>
                    <a:pt x="292" y="458"/>
                    <a:pt x="177" y="658"/>
                  </a:cubicBezTo>
                  <a:cubicBezTo>
                    <a:pt x="61" y="858"/>
                    <a:pt x="0" y="1085"/>
                    <a:pt x="0" y="1316"/>
                  </a:cubicBezTo>
                  <a:cubicBezTo>
                    <a:pt x="0" y="1547"/>
                    <a:pt x="61" y="1774"/>
                    <a:pt x="177" y="1975"/>
                  </a:cubicBezTo>
                  <a:cubicBezTo>
                    <a:pt x="292" y="2175"/>
                    <a:pt x="457" y="2340"/>
                    <a:pt x="658" y="2456"/>
                  </a:cubicBezTo>
                  <a:cubicBezTo>
                    <a:pt x="858" y="2571"/>
                    <a:pt x="1086" y="2633"/>
                    <a:pt x="1317" y="2633"/>
                  </a:cubicBezTo>
                  <a:cubicBezTo>
                    <a:pt x="1548" y="2633"/>
                    <a:pt x="1775" y="2572"/>
                    <a:pt x="1975" y="2456"/>
                  </a:cubicBezTo>
                  <a:cubicBezTo>
                    <a:pt x="2175" y="2341"/>
                    <a:pt x="2341" y="2175"/>
                    <a:pt x="2457" y="1975"/>
                  </a:cubicBezTo>
                  <a:cubicBezTo>
                    <a:pt x="2573" y="1774"/>
                    <a:pt x="2633" y="1547"/>
                    <a:pt x="2633" y="1316"/>
                  </a:cubicBezTo>
                  <a:close/>
                </a:path>
              </a:pathLst>
            </a:custGeom>
            <a:noFill/>
            <a:ln w="45720" cap="flat">
              <a:solidFill>
                <a:srgbClr val="E5A822"/>
              </a:solidFill>
              <a:prstDash val="solid"/>
              <a:miter/>
            </a:ln>
          </p:spPr>
          <p:txBody>
            <a:bodyPr vert="horz" wrap="none" lIns="112680" tIns="67680" rIns="112680" bIns="676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</p:grpSp>
      <p:sp>
        <p:nvSpPr>
          <p:cNvPr id="34" name="Titre 33"/>
          <p:cNvSpPr txBox="1">
            <a:spLocks noGrp="1"/>
          </p:cNvSpPr>
          <p:nvPr>
            <p:ph type="title" idx="4294967295"/>
          </p:nvPr>
        </p:nvSpPr>
        <p:spPr>
          <a:xfrm>
            <a:off x="857341" y="2978306"/>
            <a:ext cx="1994937" cy="1286254"/>
          </a:xfrm>
        </p:spPr>
        <p:txBody>
          <a:bodyPr/>
          <a:lstStyle/>
          <a:p>
            <a:pPr lvl="0"/>
            <a:r>
              <a:rPr lang="x-none" sz="1200" b="1" dirty="0" smtClean="0"/>
              <a:t>Different levels of priority from CRITICAL, HIGH, MODERATE, LOW</a:t>
            </a:r>
            <a:endParaRPr lang="x-none" sz="1200" b="1" dirty="0"/>
          </a:p>
        </p:txBody>
      </p:sp>
      <p:sp>
        <p:nvSpPr>
          <p:cNvPr id="35" name="Titre 34"/>
          <p:cNvSpPr txBox="1">
            <a:spLocks noGrp="1"/>
          </p:cNvSpPr>
          <p:nvPr>
            <p:ph type="title" idx="4294967295"/>
          </p:nvPr>
        </p:nvSpPr>
        <p:spPr>
          <a:xfrm>
            <a:off x="2980771" y="3026290"/>
            <a:ext cx="1954080" cy="1244520"/>
          </a:xfrm>
        </p:spPr>
        <p:txBody>
          <a:bodyPr/>
          <a:lstStyle/>
          <a:p>
            <a:pPr lvl="0"/>
            <a:r>
              <a:rPr lang="x-none" sz="1200" b="1" dirty="0" smtClean="0"/>
              <a:t>The levels of harshness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x-none" sz="1200" b="1" dirty="0" smtClean="0"/>
              <a:t>of a problem</a:t>
            </a:r>
            <a:endParaRPr lang="x-none" sz="1200" b="1" dirty="0"/>
          </a:p>
        </p:txBody>
      </p:sp>
      <p:sp>
        <p:nvSpPr>
          <p:cNvPr id="36" name="Titre 35"/>
          <p:cNvSpPr txBox="1">
            <a:spLocks noGrp="1"/>
          </p:cNvSpPr>
          <p:nvPr>
            <p:ph type="title" idx="4294967295"/>
          </p:nvPr>
        </p:nvSpPr>
        <p:spPr>
          <a:xfrm>
            <a:off x="4934850" y="3001548"/>
            <a:ext cx="2044155" cy="1269261"/>
          </a:xfrm>
        </p:spPr>
        <p:txBody>
          <a:bodyPr/>
          <a:lstStyle/>
          <a:p>
            <a:pPr lvl="0"/>
            <a:r>
              <a:rPr lang="x-none" sz="1200" b="1" dirty="0"/>
              <a:t/>
            </a:r>
            <a:br>
              <a:rPr lang="x-none" sz="1200" b="1" dirty="0"/>
            </a:br>
            <a:r>
              <a:rPr lang="x-none" sz="1200" b="1" dirty="0" smtClean="0"/>
              <a:t>STATUS=CLOSED means the problem was confirmed solved by the USER.</a:t>
            </a:r>
            <a:br>
              <a:rPr lang="x-none" sz="1200" b="1" dirty="0" smtClean="0"/>
            </a:br>
            <a:endParaRPr lang="x-none" sz="1200" b="1" dirty="0"/>
          </a:p>
        </p:txBody>
      </p:sp>
      <p:sp>
        <p:nvSpPr>
          <p:cNvPr id="37" name="Titre 36"/>
          <p:cNvSpPr txBox="1">
            <a:spLocks noGrp="1"/>
          </p:cNvSpPr>
          <p:nvPr>
            <p:ph type="title" idx="4294967295"/>
          </p:nvPr>
        </p:nvSpPr>
        <p:spPr>
          <a:xfrm>
            <a:off x="6979005" y="3167338"/>
            <a:ext cx="1947077" cy="1097222"/>
          </a:xfrm>
        </p:spPr>
        <p:txBody>
          <a:bodyPr/>
          <a:lstStyle/>
          <a:p>
            <a:pPr lvl="0"/>
            <a:r>
              <a:rPr lang="x-none" sz="1200" b="1" dirty="0" smtClean="0"/>
              <a:t>Helps us to know if a problem was solved  permanently solved or whether it is costly to solve.</a:t>
            </a:r>
            <a:endParaRPr lang="x-none" sz="1200" b="1" dirty="0"/>
          </a:p>
        </p:txBody>
      </p:sp>
      <p:sp>
        <p:nvSpPr>
          <p:cNvPr id="38" name="Titre 37"/>
          <p:cNvSpPr txBox="1">
            <a:spLocks noGrp="1"/>
          </p:cNvSpPr>
          <p:nvPr>
            <p:ph type="title" idx="4294967295"/>
          </p:nvPr>
        </p:nvSpPr>
        <p:spPr>
          <a:xfrm>
            <a:off x="3064773" y="2926650"/>
            <a:ext cx="1870078" cy="276999"/>
          </a:xfrm>
        </p:spPr>
        <p:txBody>
          <a:bodyPr wrap="square">
            <a:spAutoFit/>
          </a:bodyPr>
          <a:lstStyle/>
          <a:p>
            <a:pPr lvl="0"/>
            <a:r>
              <a:rPr lang="x-none" sz="1800" b="1" dirty="0" smtClean="0">
                <a:solidFill>
                  <a:srgbClr val="60C4E4"/>
                </a:solidFill>
              </a:rPr>
              <a:t>Severity</a:t>
            </a:r>
            <a:endParaRPr lang="x-none" sz="1800" b="1" dirty="0">
              <a:solidFill>
                <a:srgbClr val="60C4E4"/>
              </a:solidFill>
            </a:endParaRPr>
          </a:p>
        </p:txBody>
      </p:sp>
      <p:sp>
        <p:nvSpPr>
          <p:cNvPr id="39" name="Titre 38"/>
          <p:cNvSpPr txBox="1">
            <a:spLocks noGrp="1"/>
          </p:cNvSpPr>
          <p:nvPr>
            <p:ph type="title" idx="4294967295"/>
          </p:nvPr>
        </p:nvSpPr>
        <p:spPr>
          <a:xfrm>
            <a:off x="6940466" y="2902367"/>
            <a:ext cx="1655999" cy="276999"/>
          </a:xfrm>
        </p:spPr>
        <p:txBody>
          <a:bodyPr>
            <a:spAutoFit/>
          </a:bodyPr>
          <a:lstStyle/>
          <a:p>
            <a:pPr lvl="0"/>
            <a:r>
              <a:rPr lang="x-none" sz="1800" b="1" dirty="0" smtClean="0">
                <a:solidFill>
                  <a:srgbClr val="F8B622"/>
                </a:solidFill>
              </a:rPr>
              <a:t>Solving code</a:t>
            </a:r>
            <a:endParaRPr lang="x-none" sz="1800" b="1" dirty="0">
              <a:solidFill>
                <a:srgbClr val="F8B622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481412" y="2883562"/>
            <a:ext cx="8872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lvl="0" algn="ctr" hangingPunct="0">
              <a:defRPr lang="x-none" sz="1800"/>
            </a:pPr>
            <a:r>
              <a:rPr lang="x-none" b="1" dirty="0">
                <a:solidFill>
                  <a:srgbClr val="E54B89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Noto Sans CJK SC" pitchFamily="2"/>
                <a:cs typeface="Lohit Devanagari" pitchFamily="2"/>
              </a:rPr>
              <a:t>Status</a:t>
            </a:r>
            <a:endParaRPr lang="x-none" b="1" dirty="0">
              <a:solidFill>
                <a:srgbClr val="E54B89"/>
              </a:solidFill>
              <a:highlight>
                <a:scrgbClr r="0" g="0" b="0">
                  <a:alpha val="0"/>
                </a:scrgbClr>
              </a:highlight>
              <a:latin typeface="Noto Sans" pitchFamily="34"/>
              <a:ea typeface="Noto Sans CJK SC" pitchFamily="2"/>
              <a:cs typeface="Lohit Devanagari" pitchFamily="2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355468" y="2814332"/>
            <a:ext cx="98986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lvl="0" algn="ctr" hangingPunct="0">
              <a:defRPr lang="x-none" sz="1800"/>
            </a:pPr>
            <a:r>
              <a:rPr lang="x-none" b="1" dirty="0">
                <a:solidFill>
                  <a:srgbClr val="7F59AE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Noto Sans CJK SC" pitchFamily="2"/>
                <a:cs typeface="Lohit Devanagari" pitchFamily="2"/>
              </a:rPr>
              <a:t>Priority</a:t>
            </a:r>
            <a:endParaRPr lang="x-none" b="1" dirty="0">
              <a:solidFill>
                <a:srgbClr val="7F59AE"/>
              </a:solidFill>
              <a:highlight>
                <a:scrgbClr r="0" g="0" b="0">
                  <a:alpha val="0"/>
                </a:scrgbClr>
              </a:highlight>
              <a:latin typeface="Noto Sans" pitchFamily="34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2987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0" y="-100361"/>
            <a:ext cx="10074444" cy="5422231"/>
            <a:chOff x="6181" y="-20477"/>
            <a:chExt cx="10074444" cy="5422231"/>
          </a:xfrm>
        </p:grpSpPr>
        <p:sp>
          <p:nvSpPr>
            <p:cNvPr id="9" name="Rectangle 8"/>
            <p:cNvSpPr/>
            <p:nvPr/>
          </p:nvSpPr>
          <p:spPr>
            <a:xfrm>
              <a:off x="6181" y="-20477"/>
              <a:ext cx="10074444" cy="5422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lvl="0" hangingPunct="0">
                <a:buSzPct val="45000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1" y="1666668"/>
              <a:ext cx="10074444" cy="204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sz="4800" b="1" dirty="0" smtClean="0">
                  <a:solidFill>
                    <a:srgbClr val="E54B89"/>
                  </a:solidFill>
                </a:rPr>
                <a:t>COUNTRY </a:t>
              </a:r>
              <a:r>
                <a:rPr lang="x-none" sz="4800" b="1" dirty="0" smtClean="0">
                  <a:solidFill>
                    <a:srgbClr val="E54B89"/>
                  </a:solidFill>
                </a:rPr>
                <a:t>PERFORMANCE ANALYSIS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0" y="-100363"/>
            <a:ext cx="9891878" cy="5422231"/>
            <a:chOff x="-6183196" y="5580988"/>
            <a:chExt cx="9696947" cy="4868673"/>
          </a:xfrm>
        </p:grpSpPr>
        <p:sp>
          <p:nvSpPr>
            <p:cNvPr id="11" name="Rectangle 10"/>
            <p:cNvSpPr/>
            <p:nvPr/>
          </p:nvSpPr>
          <p:spPr>
            <a:xfrm>
              <a:off x="-6183195" y="5580988"/>
              <a:ext cx="9696946" cy="4868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sz="2400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 smtClean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marL="457200" lvl="0" indent="-457200" hangingPunct="0">
                <a:buSzPct val="45000"/>
                <a:buFont typeface="Wingdings" panose="05000000000000000000" pitchFamily="2" charset="2"/>
                <a:buChar char="v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  <a:p>
              <a:pPr lvl="0" hangingPunct="0">
                <a:buSzPct val="45000"/>
                <a:defRPr lang="x-none"/>
              </a:pPr>
              <a:endParaRPr lang="en-US" dirty="0">
                <a:latin typeface="Noto Sans" pitchFamily="34"/>
                <a:ea typeface="Noto Sans CJK SC" pitchFamily="2"/>
                <a:cs typeface="Mangal" pitchFamily="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6183196" y="5670550"/>
              <a:ext cx="9696946" cy="4779111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5112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394971" y="2130659"/>
            <a:ext cx="1119960" cy="111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close/>
              </a:path>
            </a:pathLst>
          </a:custGeom>
          <a:solidFill>
            <a:srgbClr val="F8B620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4400" b="1" i="0" u="none" strike="noStrike" kern="1200" cap="none" dirty="0">
                <a:ln>
                  <a:noFill/>
                </a:ln>
                <a:solidFill>
                  <a:srgbClr val="7F59AE"/>
                </a:solidFill>
                <a:latin typeface="Noto Sans" pitchFamily="34"/>
                <a:ea typeface="Noto Sans CJK SC" pitchFamily="2"/>
                <a:cs typeface="Mangal" pitchFamily="2"/>
              </a:rPr>
              <a:t>3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1514931" y="1521171"/>
            <a:ext cx="4487348" cy="2492990"/>
          </a:xfrm>
        </p:spPr>
        <p:txBody>
          <a:bodyPr wrap="square">
            <a:spAutoFit/>
          </a:bodyPr>
          <a:lstStyle/>
          <a:p>
            <a:pPr lvl="0" algn="r"/>
            <a:r>
              <a:rPr lang="x-none" sz="5400" b="1" dirty="0" smtClean="0">
                <a:solidFill>
                  <a:srgbClr val="E54B89"/>
                </a:solidFill>
              </a:rPr>
              <a:t>Performance Analysis and solutions</a:t>
            </a:r>
            <a:endParaRPr lang="x-none" sz="5400" b="1" dirty="0">
              <a:solidFill>
                <a:srgbClr val="E54B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080625" cy="539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sz="2400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 smtClean="0">
              <a:latin typeface="Noto Sans" pitchFamily="34"/>
              <a:ea typeface="Noto Sans CJK SC" pitchFamily="2"/>
              <a:cs typeface="Mangal" pitchFamily="2"/>
            </a:endParaRPr>
          </a:p>
          <a:p>
            <a:pPr marL="457200" lvl="0" indent="-457200" hangingPunct="0">
              <a:buSzPct val="45000"/>
              <a:buFont typeface="Wingdings" panose="05000000000000000000" pitchFamily="2" charset="2"/>
              <a:buChar char="v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  <a:p>
            <a:pPr lvl="0" hangingPunct="0">
              <a:buSzPct val="45000"/>
              <a:defRPr lang="x-none"/>
            </a:pPr>
            <a:endParaRPr lang="en-US" dirty="0">
              <a:latin typeface="Noto Sans" pitchFamily="34"/>
              <a:ea typeface="Noto Sans CJK SC" pitchFamily="2"/>
              <a:cs typeface="Mangal" pitchFamily="2"/>
            </a:endParaRPr>
          </a:p>
        </p:txBody>
      </p:sp>
      <p:graphicFrame>
        <p:nvGraphicFramePr>
          <p:cNvPr id="10" name="Graphiqu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26807"/>
              </p:ext>
            </p:extLst>
          </p:nvPr>
        </p:nvGraphicFramePr>
        <p:xfrm>
          <a:off x="0" y="-8975"/>
          <a:ext cx="10045642" cy="539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079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of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opic Titl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opic title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Greeting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440</Words>
  <Application>Microsoft Office PowerPoint</Application>
  <PresentationFormat>Grand écran</PresentationFormat>
  <Paragraphs>460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21</vt:i4>
      </vt:variant>
    </vt:vector>
  </HeadingPairs>
  <TitlesOfParts>
    <vt:vector size="36" baseType="lpstr">
      <vt:lpstr>Arial</vt:lpstr>
      <vt:lpstr>Calibri</vt:lpstr>
      <vt:lpstr>Lohit Devanagari</vt:lpstr>
      <vt:lpstr>Mangal</vt:lpstr>
      <vt:lpstr>Noto Sans</vt:lpstr>
      <vt:lpstr>Noto Sans CJK SC</vt:lpstr>
      <vt:lpstr>Segoe UI</vt:lpstr>
      <vt:lpstr>Tahoma</vt:lpstr>
      <vt:lpstr>Wingdings</vt:lpstr>
      <vt:lpstr>Title</vt:lpstr>
      <vt:lpstr>Title of Content</vt:lpstr>
      <vt:lpstr>Topic Title 1</vt:lpstr>
      <vt:lpstr>Content </vt:lpstr>
      <vt:lpstr>Topic title 3</vt:lpstr>
      <vt:lpstr>Greetings</vt:lpstr>
      <vt:lpstr>Decision making support   for O enterprise</vt:lpstr>
      <vt:lpstr>PLAN</vt:lpstr>
      <vt:lpstr>INTRODUCTION</vt:lpstr>
      <vt:lpstr>Presentation and  data processing</vt:lpstr>
      <vt:lpstr>Let’s go deeper into some attributes...</vt:lpstr>
      <vt:lpstr> Refers to every country where O company is located including the headquarters</vt:lpstr>
      <vt:lpstr>Different levels of priority from CRITICAL, HIGH, MODERATE, LOW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Performance Analysis and solutions</vt:lpstr>
      <vt:lpstr>Conclusion</vt:lpstr>
      <vt:lpstr>Propositions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</dc:title>
  <dc:creator>Seydina mouhamed</dc:creator>
  <cp:lastModifiedBy>Utilisateur Windows</cp:lastModifiedBy>
  <cp:revision>46</cp:revision>
  <dcterms:created xsi:type="dcterms:W3CDTF">2023-01-10T14:54:11Z</dcterms:created>
  <dcterms:modified xsi:type="dcterms:W3CDTF">2023-01-10T20:36:43Z</dcterms:modified>
</cp:coreProperties>
</file>