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39" r:id="rId2"/>
    <p:sldId id="716" r:id="rId3"/>
    <p:sldId id="685" r:id="rId4"/>
    <p:sldId id="717" r:id="rId5"/>
    <p:sldId id="714" r:id="rId6"/>
    <p:sldId id="715" r:id="rId7"/>
    <p:sldId id="713" r:id="rId8"/>
    <p:sldId id="718" r:id="rId9"/>
    <p:sldId id="719" r:id="rId10"/>
    <p:sldId id="692" r:id="rId11"/>
    <p:sldId id="693" r:id="rId12"/>
    <p:sldId id="720" r:id="rId13"/>
    <p:sldId id="68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26A3E2"/>
    <a:srgbClr val="0091DC"/>
    <a:srgbClr val="FFFFFF"/>
    <a:srgbClr val="D4EBE3"/>
    <a:srgbClr val="538B4B"/>
    <a:srgbClr val="E8FAE5"/>
    <a:srgbClr val="9DA953"/>
    <a:srgbClr val="285023"/>
    <a:srgbClr val="FF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88042" autoAdjust="0"/>
  </p:normalViewPr>
  <p:slideViewPr>
    <p:cSldViewPr snapToGrid="0">
      <p:cViewPr varScale="1">
        <p:scale>
          <a:sx n="111" d="100"/>
          <a:sy n="111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2022-12-15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06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7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4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8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7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21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2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0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13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03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6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2022-12-15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duation-hat-front-view_27483">
            <a:extLst>
              <a:ext uri="{FF2B5EF4-FFF2-40B4-BE49-F238E27FC236}">
                <a16:creationId xmlns:a16="http://schemas.microsoft.com/office/drawing/2014/main" id="{4E22EC47-D410-C5AD-EDC8-9759EAF07A58}"/>
              </a:ext>
            </a:extLst>
          </p:cNvPr>
          <p:cNvSpPr/>
          <p:nvPr userDrawn="1"/>
        </p:nvSpPr>
        <p:spPr>
          <a:xfrm>
            <a:off x="4399419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17F6FE9-3FE5-F76B-DF84-9A6112C0C266}"/>
              </a:ext>
            </a:extLst>
          </p:cNvPr>
          <p:cNvCxnSpPr>
            <a:cxnSpLocks/>
          </p:cNvCxnSpPr>
          <p:nvPr userDrawn="1"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4688846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138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A48B684A-3B8B-481D-A266-6B88C45A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2022-12-15</a:t>
            </a:fld>
            <a:endParaRPr lang="zh-CN" altLang="en-US"/>
          </a:p>
        </p:txBody>
      </p:sp>
      <p:sp>
        <p:nvSpPr>
          <p:cNvPr id="121" name="页脚占位符 4">
            <a:extLst>
              <a:ext uri="{FF2B5EF4-FFF2-40B4-BE49-F238E27FC236}">
                <a16:creationId xmlns:a16="http://schemas.microsoft.com/office/drawing/2014/main" id="{86FDFE89-AFE5-4E84-9AAD-857C93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>
            <a:extLst>
              <a:ext uri="{FF2B5EF4-FFF2-40B4-BE49-F238E27FC236}">
                <a16:creationId xmlns:a16="http://schemas.microsoft.com/office/drawing/2014/main" id="{64E5C7C6-4A25-4ADC-917D-C1DBB61E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2DDB496-5386-4919-B149-1D404CC301B5}"/>
              </a:ext>
            </a:extLst>
          </p:cNvPr>
          <p:cNvGrpSpPr/>
          <p:nvPr userDrawn="1"/>
        </p:nvGrpSpPr>
        <p:grpSpPr>
          <a:xfrm flipV="1">
            <a:off x="11623041" y="6303058"/>
            <a:ext cx="568960" cy="554941"/>
            <a:chOff x="-3067387" y="5853843"/>
            <a:chExt cx="763656" cy="744840"/>
          </a:xfrm>
          <a:solidFill>
            <a:schemeClr val="bg1">
              <a:lumMod val="95000"/>
            </a:schemeClr>
          </a:solidFill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7A05C32-DD8F-4D6B-995B-56723CF3CE6C}"/>
                </a:ext>
              </a:extLst>
            </p:cNvPr>
            <p:cNvSpPr/>
            <p:nvPr/>
          </p:nvSpPr>
          <p:spPr>
            <a:xfrm>
              <a:off x="-3067387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807327F-D7EE-434C-BD96-F1AEA4E6B1FC}"/>
                </a:ext>
              </a:extLst>
            </p:cNvPr>
            <p:cNvSpPr/>
            <p:nvPr/>
          </p:nvSpPr>
          <p:spPr>
            <a:xfrm>
              <a:off x="-3067387" y="5973977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818E12B-8957-4FA7-BDB7-B077E3194EE8}"/>
                </a:ext>
              </a:extLst>
            </p:cNvPr>
            <p:cNvSpPr/>
            <p:nvPr/>
          </p:nvSpPr>
          <p:spPr>
            <a:xfrm>
              <a:off x="-3067387" y="6091445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500211-5C6D-4E1D-913B-470E77F4BBED}"/>
                </a:ext>
              </a:extLst>
            </p:cNvPr>
            <p:cNvSpPr/>
            <p:nvPr/>
          </p:nvSpPr>
          <p:spPr>
            <a:xfrm>
              <a:off x="-3067387" y="6208908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8 w 13335"/>
                <a:gd name="connsiteY1" fmla="*/ 13335 h 13335"/>
                <a:gd name="connsiteX2" fmla="*/ 0 w 13335"/>
                <a:gd name="connsiteY2" fmla="*/ 6667 h 13335"/>
                <a:gd name="connsiteX3" fmla="*/ 6668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BB59-455E-495E-96DC-508B9A9BC2A6}"/>
                </a:ext>
              </a:extLst>
            </p:cNvPr>
            <p:cNvSpPr/>
            <p:nvPr/>
          </p:nvSpPr>
          <p:spPr>
            <a:xfrm>
              <a:off x="-3067387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8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0E26222-C4D0-4D45-A4F0-30A56B64370B}"/>
                </a:ext>
              </a:extLst>
            </p:cNvPr>
            <p:cNvSpPr/>
            <p:nvPr/>
          </p:nvSpPr>
          <p:spPr>
            <a:xfrm>
              <a:off x="-3067387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3ED65A-6469-4F5E-827B-92D2DB4E1764}"/>
                </a:ext>
              </a:extLst>
            </p:cNvPr>
            <p:cNvSpPr/>
            <p:nvPr/>
          </p:nvSpPr>
          <p:spPr>
            <a:xfrm>
              <a:off x="-3067387" y="6561305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1B6837-DA8B-4C0D-8767-101B7C0CA8A5}"/>
                </a:ext>
              </a:extLst>
            </p:cNvPr>
            <p:cNvSpPr/>
            <p:nvPr/>
          </p:nvSpPr>
          <p:spPr>
            <a:xfrm>
              <a:off x="-2922131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81C5525-7097-4DBB-A7D5-CF6266BEDF45}"/>
                </a:ext>
              </a:extLst>
            </p:cNvPr>
            <p:cNvSpPr/>
            <p:nvPr/>
          </p:nvSpPr>
          <p:spPr>
            <a:xfrm>
              <a:off x="-2922131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9F4429D-711E-4E22-91EF-E920BDC85C7A}"/>
                </a:ext>
              </a:extLst>
            </p:cNvPr>
            <p:cNvSpPr/>
            <p:nvPr/>
          </p:nvSpPr>
          <p:spPr>
            <a:xfrm>
              <a:off x="-2922131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F3F1606-1047-4E85-A9AF-0ADC2A526D99}"/>
                </a:ext>
              </a:extLst>
            </p:cNvPr>
            <p:cNvSpPr/>
            <p:nvPr/>
          </p:nvSpPr>
          <p:spPr>
            <a:xfrm>
              <a:off x="-2922131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FD9171-58F0-4C8C-BF89-5F948B9DDD5D}"/>
                </a:ext>
              </a:extLst>
            </p:cNvPr>
            <p:cNvSpPr/>
            <p:nvPr/>
          </p:nvSpPr>
          <p:spPr>
            <a:xfrm>
              <a:off x="-2922131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C9923A-B2A6-4EC5-ABC6-1DAA4F73AD2C}"/>
                </a:ext>
              </a:extLst>
            </p:cNvPr>
            <p:cNvSpPr/>
            <p:nvPr/>
          </p:nvSpPr>
          <p:spPr>
            <a:xfrm>
              <a:off x="-2922131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B3B242-250A-4240-9430-5750AFB6F129}"/>
                </a:ext>
              </a:extLst>
            </p:cNvPr>
            <p:cNvSpPr/>
            <p:nvPr/>
          </p:nvSpPr>
          <p:spPr>
            <a:xfrm>
              <a:off x="-2922131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BE318E-53D4-4357-87F3-AA13038235DE}"/>
                </a:ext>
              </a:extLst>
            </p:cNvPr>
            <p:cNvSpPr/>
            <p:nvPr/>
          </p:nvSpPr>
          <p:spPr>
            <a:xfrm>
              <a:off x="-2776875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EA3680C-F107-48C1-9A5A-F8CD9E899171}"/>
                </a:ext>
              </a:extLst>
            </p:cNvPr>
            <p:cNvSpPr/>
            <p:nvPr/>
          </p:nvSpPr>
          <p:spPr>
            <a:xfrm>
              <a:off x="-2776875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45A9E066-AD56-4539-A264-D97EA475FB17}"/>
                </a:ext>
              </a:extLst>
            </p:cNvPr>
            <p:cNvSpPr/>
            <p:nvPr/>
          </p:nvSpPr>
          <p:spPr>
            <a:xfrm>
              <a:off x="-2776875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48894FD-F216-4519-BC6E-69DD117020DA}"/>
                </a:ext>
              </a:extLst>
            </p:cNvPr>
            <p:cNvSpPr/>
            <p:nvPr/>
          </p:nvSpPr>
          <p:spPr>
            <a:xfrm>
              <a:off x="-2776875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6BB14F6-336B-44CC-AB34-6AEFB602C02D}"/>
                </a:ext>
              </a:extLst>
            </p:cNvPr>
            <p:cNvSpPr/>
            <p:nvPr/>
          </p:nvSpPr>
          <p:spPr>
            <a:xfrm>
              <a:off x="-2776875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52295B-7956-4B3B-9E04-FA509EDCD58C}"/>
                </a:ext>
              </a:extLst>
            </p:cNvPr>
            <p:cNvSpPr/>
            <p:nvPr/>
          </p:nvSpPr>
          <p:spPr>
            <a:xfrm>
              <a:off x="-2776875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7A55B85-3E93-4666-A4AA-798C58F776E1}"/>
                </a:ext>
              </a:extLst>
            </p:cNvPr>
            <p:cNvSpPr/>
            <p:nvPr/>
          </p:nvSpPr>
          <p:spPr>
            <a:xfrm>
              <a:off x="-2776875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C9D98AA-DB08-4FF8-8492-A1409D5ABCDB}"/>
                </a:ext>
              </a:extLst>
            </p:cNvPr>
            <p:cNvSpPr/>
            <p:nvPr/>
          </p:nvSpPr>
          <p:spPr>
            <a:xfrm>
              <a:off x="-2631618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48DE71A-8A2A-472B-A6CE-9DCE6555AE55}"/>
                </a:ext>
              </a:extLst>
            </p:cNvPr>
            <p:cNvSpPr/>
            <p:nvPr/>
          </p:nvSpPr>
          <p:spPr>
            <a:xfrm>
              <a:off x="-2631618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93318E3-4B81-4B80-906B-6A49F3227F73}"/>
                </a:ext>
              </a:extLst>
            </p:cNvPr>
            <p:cNvSpPr/>
            <p:nvPr/>
          </p:nvSpPr>
          <p:spPr>
            <a:xfrm>
              <a:off x="-2631618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9D6BF81-3B51-4D12-8B69-E5EA86C55A70}"/>
                </a:ext>
              </a:extLst>
            </p:cNvPr>
            <p:cNvSpPr/>
            <p:nvPr/>
          </p:nvSpPr>
          <p:spPr>
            <a:xfrm>
              <a:off x="-2631618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9F4F86-7293-496C-9F44-87A135022ECC}"/>
                </a:ext>
              </a:extLst>
            </p:cNvPr>
            <p:cNvSpPr/>
            <p:nvPr/>
          </p:nvSpPr>
          <p:spPr>
            <a:xfrm>
              <a:off x="-2631618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4593300-C8B2-4FC2-AEF9-E007F2008397}"/>
                </a:ext>
              </a:extLst>
            </p:cNvPr>
            <p:cNvSpPr/>
            <p:nvPr/>
          </p:nvSpPr>
          <p:spPr>
            <a:xfrm>
              <a:off x="-2631618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4F68DFC-CF75-41BC-915E-9BB63E7AE167}"/>
                </a:ext>
              </a:extLst>
            </p:cNvPr>
            <p:cNvSpPr/>
            <p:nvPr/>
          </p:nvSpPr>
          <p:spPr>
            <a:xfrm>
              <a:off x="-2631618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54BE94F-1290-4C33-8B92-EB09A3810DD1}"/>
                </a:ext>
              </a:extLst>
            </p:cNvPr>
            <p:cNvSpPr/>
            <p:nvPr/>
          </p:nvSpPr>
          <p:spPr>
            <a:xfrm>
              <a:off x="-2486362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295C5E3-979C-4B0E-B63E-97151C61850E}"/>
                </a:ext>
              </a:extLst>
            </p:cNvPr>
            <p:cNvSpPr/>
            <p:nvPr/>
          </p:nvSpPr>
          <p:spPr>
            <a:xfrm>
              <a:off x="-2486362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CD22037-3982-4CBD-AB07-0B2B464402B3}"/>
                </a:ext>
              </a:extLst>
            </p:cNvPr>
            <p:cNvSpPr/>
            <p:nvPr/>
          </p:nvSpPr>
          <p:spPr>
            <a:xfrm>
              <a:off x="-2486362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9D7105B-5DB2-4FBD-8F89-D50F73420B32}"/>
                </a:ext>
              </a:extLst>
            </p:cNvPr>
            <p:cNvSpPr/>
            <p:nvPr/>
          </p:nvSpPr>
          <p:spPr>
            <a:xfrm>
              <a:off x="-2486362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C55FD3A-FA9F-43A9-B50E-728D3B9D4E94}"/>
                </a:ext>
              </a:extLst>
            </p:cNvPr>
            <p:cNvSpPr/>
            <p:nvPr/>
          </p:nvSpPr>
          <p:spPr>
            <a:xfrm>
              <a:off x="-2486362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8819219-761B-494F-8F89-B52057C3FEBE}"/>
                </a:ext>
              </a:extLst>
            </p:cNvPr>
            <p:cNvSpPr/>
            <p:nvPr/>
          </p:nvSpPr>
          <p:spPr>
            <a:xfrm>
              <a:off x="-2486362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7E8E0CF-E66A-417F-87F6-D0F2EA4703FA}"/>
                </a:ext>
              </a:extLst>
            </p:cNvPr>
            <p:cNvSpPr/>
            <p:nvPr/>
          </p:nvSpPr>
          <p:spPr>
            <a:xfrm>
              <a:off x="-2486362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9B5B6E4-BA78-496F-AC84-76053DF5605F}"/>
                </a:ext>
              </a:extLst>
            </p:cNvPr>
            <p:cNvSpPr/>
            <p:nvPr/>
          </p:nvSpPr>
          <p:spPr>
            <a:xfrm>
              <a:off x="-2341106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BFE4A81-7AEE-4E4D-9F0C-70D092409C97}"/>
                </a:ext>
              </a:extLst>
            </p:cNvPr>
            <p:cNvSpPr/>
            <p:nvPr/>
          </p:nvSpPr>
          <p:spPr>
            <a:xfrm>
              <a:off x="-2341106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EBC0F99-7305-444B-BEE3-62AA3F997846}"/>
                </a:ext>
              </a:extLst>
            </p:cNvPr>
            <p:cNvSpPr/>
            <p:nvPr/>
          </p:nvSpPr>
          <p:spPr>
            <a:xfrm>
              <a:off x="-2341106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E8547D4-0756-441F-B00C-C0529FABA4B5}"/>
                </a:ext>
              </a:extLst>
            </p:cNvPr>
            <p:cNvSpPr/>
            <p:nvPr/>
          </p:nvSpPr>
          <p:spPr>
            <a:xfrm>
              <a:off x="-2341106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B9DB7C7-2A91-48ED-93A4-39E9D149E7A6}"/>
                </a:ext>
              </a:extLst>
            </p:cNvPr>
            <p:cNvSpPr/>
            <p:nvPr/>
          </p:nvSpPr>
          <p:spPr>
            <a:xfrm>
              <a:off x="-2341106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0E8954ED-2611-4B1F-9EDE-D40F7D553920}"/>
                </a:ext>
              </a:extLst>
            </p:cNvPr>
            <p:cNvSpPr/>
            <p:nvPr/>
          </p:nvSpPr>
          <p:spPr>
            <a:xfrm>
              <a:off x="-2341106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33E13C0-8C3F-4179-8C35-2E97AFCB3E8F}"/>
                </a:ext>
              </a:extLst>
            </p:cNvPr>
            <p:cNvSpPr/>
            <p:nvPr/>
          </p:nvSpPr>
          <p:spPr>
            <a:xfrm>
              <a:off x="-2341106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089564" y="575872"/>
            <a:ext cx="6012872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ctr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ABCEBE-48D4-43E4-A4EB-011BB1F086D9}"/>
              </a:ext>
            </a:extLst>
          </p:cNvPr>
          <p:cNvCxnSpPr>
            <a:cxnSpLocks/>
          </p:cNvCxnSpPr>
          <p:nvPr userDrawn="1"/>
        </p:nvCxnSpPr>
        <p:spPr>
          <a:xfrm>
            <a:off x="5754592" y="1088856"/>
            <a:ext cx="68281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日期占位符 3">
            <a:extLst>
              <a:ext uri="{FF2B5EF4-FFF2-40B4-BE49-F238E27FC236}">
                <a16:creationId xmlns:a16="http://schemas.microsoft.com/office/drawing/2014/main" id="{476D7DCC-2EAF-4049-A6E9-E15DBA1C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2022-12-15</a:t>
            </a:fld>
            <a:endParaRPr lang="zh-CN" altLang="en-US"/>
          </a:p>
        </p:txBody>
      </p:sp>
      <p:sp>
        <p:nvSpPr>
          <p:cNvPr id="122" name="页脚占位符 4">
            <a:extLst>
              <a:ext uri="{FF2B5EF4-FFF2-40B4-BE49-F238E27FC236}">
                <a16:creationId xmlns:a16="http://schemas.microsoft.com/office/drawing/2014/main" id="{D1E2184E-AB19-4FBC-A35A-0B362308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2022-12-15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E66E8D-7340-E097-ECE5-6269C4D322F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B3AA75-F9A6-5E42-B776-C526A6F44243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EF0A9A-CDE1-62B6-BFD1-B9738D931AB5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E464E-5678-5C79-7CB7-600EC884310E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A4A3449-4BB2-7EDB-C298-E4A1C64F6AAA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B980A1-6EE2-69F7-44D6-8E8EE52A30C2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BA2027-B061-F2F7-0D62-86A113BA6A2D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2022-12-15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emf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189563" y="4833654"/>
            <a:ext cx="3953774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汇报案例：四旋翼无人机抗风扰控制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189563" y="4322410"/>
            <a:ext cx="3953774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汇报人：   刘晨阳</a:t>
            </a: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3252936" y="2551837"/>
            <a:ext cx="5686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zh-CN" altLang="en-US" sz="3600" spc="300" dirty="0">
                <a:cs typeface="+mn-ea"/>
                <a:sym typeface="+mn-lt"/>
              </a:rPr>
              <a:t>自动化工程案例分析</a:t>
            </a:r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rgbClr val="0093DD"/>
                </a:solidFill>
                <a:cs typeface="+mn-ea"/>
                <a:sym typeface="+mn-lt"/>
              </a:rPr>
              <a:t>小组汇报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38B3B4-ED2B-3DA1-E4CF-2078AE757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30253"/>
          <a:stretch/>
        </p:blipFill>
        <p:spPr>
          <a:xfrm>
            <a:off x="2622429" y="543883"/>
            <a:ext cx="6346705" cy="20079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3" y="5782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8947150-F964-CBEF-C380-E157A51B8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128838"/>
          <a:ext cx="391636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16732" imgH="1083639" progId="Equation.DSMT4">
                  <p:embed/>
                </p:oleObj>
              </mc:Choice>
              <mc:Fallback>
                <p:oleObj name="Equation" r:id="rId3" imgW="3916732" imgH="1083639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335ED5D-86FC-4FAD-9FC9-0E9A0D2C7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128838"/>
                        <a:ext cx="3916362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EED3A531-C280-5626-D1B5-B271E9C4348C}"/>
              </a:ext>
            </a:extLst>
          </p:cNvPr>
          <p:cNvSpPr/>
          <p:nvPr/>
        </p:nvSpPr>
        <p:spPr>
          <a:xfrm rot="16200000">
            <a:off x="5711825" y="2185988"/>
            <a:ext cx="766763" cy="846137"/>
          </a:xfrm>
          <a:prstGeom prst="downArrow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3DAD2-8FF8-F8AF-BF8D-A8F299273BA0}"/>
              </a:ext>
            </a:extLst>
          </p:cNvPr>
          <p:cNvSpPr txBox="1"/>
          <p:nvPr/>
        </p:nvSpPr>
        <p:spPr>
          <a:xfrm>
            <a:off x="7691438" y="1744663"/>
            <a:ext cx="3916362" cy="500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定义状态误差，设计虚拟控制率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B5E4C-82DE-607E-8D4C-161D344A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233613"/>
            <a:ext cx="1981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3759B314-DBF7-ED93-C2E7-854626345FC6}"/>
              </a:ext>
            </a:extLst>
          </p:cNvPr>
          <p:cNvSpPr/>
          <p:nvPr/>
        </p:nvSpPr>
        <p:spPr>
          <a:xfrm>
            <a:off x="9297988" y="3617913"/>
            <a:ext cx="766762" cy="657225"/>
          </a:xfrm>
          <a:prstGeom prst="downArrow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91820-034F-2B01-A176-716FE7FAD746}"/>
              </a:ext>
            </a:extLst>
          </p:cNvPr>
          <p:cNvSpPr txBox="1"/>
          <p:nvPr/>
        </p:nvSpPr>
        <p:spPr>
          <a:xfrm>
            <a:off x="7691438" y="4275138"/>
            <a:ext cx="3684587" cy="49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一阶惯性滤波实现微分运算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06584D-03FB-5A95-78B7-FD13E5C5B5B1}"/>
              </a:ext>
            </a:extLst>
          </p:cNvPr>
          <p:cNvSpPr txBox="1"/>
          <p:nvPr/>
        </p:nvSpPr>
        <p:spPr>
          <a:xfrm>
            <a:off x="420688" y="1674813"/>
            <a:ext cx="3916362" cy="49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严反馈形式系统状态方程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524B27-FCD5-63B7-E82F-FDD3FE31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25" y="2670175"/>
            <a:ext cx="2695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3C6AA5-09C2-6B82-D327-4083EEEE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4773613"/>
            <a:ext cx="2828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3882E41C-6B8C-9B7E-4E9C-B57B22DE5137}"/>
              </a:ext>
            </a:extLst>
          </p:cNvPr>
          <p:cNvSpPr/>
          <p:nvPr/>
        </p:nvSpPr>
        <p:spPr>
          <a:xfrm rot="5400000">
            <a:off x="5630862" y="4700588"/>
            <a:ext cx="766763" cy="846138"/>
          </a:xfrm>
          <a:prstGeom prst="downArrow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2A290-9846-48EA-DB3D-BE1D7A46F5F2}"/>
              </a:ext>
            </a:extLst>
          </p:cNvPr>
          <p:cNvSpPr txBox="1"/>
          <p:nvPr/>
        </p:nvSpPr>
        <p:spPr>
          <a:xfrm>
            <a:off x="506413" y="3416300"/>
            <a:ext cx="3916362" cy="500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控制率设计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7AB185-B93C-BB62-6CD7-FDC624CB9C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0977" y="4870078"/>
            <a:ext cx="3916361" cy="507960"/>
          </a:xfrm>
          <a:prstGeom prst="rect">
            <a:avLst/>
          </a:prstGeom>
          <a:blipFill>
            <a:blip r:embed="rId8"/>
            <a:stretch>
              <a:fillRect l="-1555" b="-216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A3A6CF-6FE4-EB38-475B-EE3E4957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903663"/>
            <a:ext cx="45148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E55D21-A8FE-CC51-01CB-75E9BA55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494338"/>
            <a:ext cx="3200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D0B143D-BDB3-C2AA-0C95-42C1E5B7BEA6}"/>
              </a:ext>
            </a:extLst>
          </p:cNvPr>
          <p:cNvSpPr/>
          <p:nvPr/>
        </p:nvSpPr>
        <p:spPr>
          <a:xfrm>
            <a:off x="342900" y="1744663"/>
            <a:ext cx="4889500" cy="15890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1F8DD8-4C8D-0C90-CCB1-647DBF0C6BEC}"/>
              </a:ext>
            </a:extLst>
          </p:cNvPr>
          <p:cNvSpPr/>
          <p:nvPr/>
        </p:nvSpPr>
        <p:spPr>
          <a:xfrm>
            <a:off x="342900" y="3492500"/>
            <a:ext cx="4889500" cy="27447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1948AF-6462-A171-060C-6C210B5BA65B}"/>
              </a:ext>
            </a:extLst>
          </p:cNvPr>
          <p:cNvSpPr/>
          <p:nvPr/>
        </p:nvSpPr>
        <p:spPr>
          <a:xfrm>
            <a:off x="6961188" y="1827213"/>
            <a:ext cx="4889500" cy="15890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7B8A96-DA35-22DF-7DFB-55237EE29B6F}"/>
              </a:ext>
            </a:extLst>
          </p:cNvPr>
          <p:cNvSpPr/>
          <p:nvPr/>
        </p:nvSpPr>
        <p:spPr>
          <a:xfrm>
            <a:off x="6961188" y="4368800"/>
            <a:ext cx="4889500" cy="1589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93D5BB-1C11-B4BB-BBCE-287C1F0A1BD0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1733550"/>
            <a:ext cx="374650" cy="522288"/>
            <a:chOff x="5908707" y="922900"/>
            <a:chExt cx="374585" cy="52322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73A2380-5CC9-0DB9-4027-E98848DF1BBE}"/>
                </a:ext>
              </a:extLst>
            </p:cNvPr>
            <p:cNvSpPr/>
            <p:nvPr/>
          </p:nvSpPr>
          <p:spPr>
            <a:xfrm>
              <a:off x="5908707" y="997646"/>
              <a:ext cx="374585" cy="373728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B32056C-774A-886C-22D4-B7E28100E7D9}"/>
                </a:ext>
              </a:extLst>
            </p:cNvPr>
            <p:cNvSpPr/>
            <p:nvPr/>
          </p:nvSpPr>
          <p:spPr>
            <a:xfrm>
              <a:off x="5908707" y="922900"/>
              <a:ext cx="36664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E2C4F7D-CFB5-8957-C836-0B6B5E45CA86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866900"/>
            <a:ext cx="374650" cy="522288"/>
            <a:chOff x="5908707" y="922900"/>
            <a:chExt cx="374585" cy="52322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8BDCA4E-F96D-9E26-F2D1-5CC05EBD3C05}"/>
                </a:ext>
              </a:extLst>
            </p:cNvPr>
            <p:cNvSpPr/>
            <p:nvPr/>
          </p:nvSpPr>
          <p:spPr>
            <a:xfrm>
              <a:off x="5908707" y="997646"/>
              <a:ext cx="374585" cy="373728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459C84-D7C8-12FB-DC94-8FC4DCA62BAE}"/>
                </a:ext>
              </a:extLst>
            </p:cNvPr>
            <p:cNvSpPr/>
            <p:nvPr/>
          </p:nvSpPr>
          <p:spPr>
            <a:xfrm>
              <a:off x="5908707" y="922900"/>
              <a:ext cx="36664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9541E07-41C9-2E3E-42B9-A17EA504BC6E}"/>
              </a:ext>
            </a:extLst>
          </p:cNvPr>
          <p:cNvGrpSpPr>
            <a:grpSpLocks/>
          </p:cNvGrpSpPr>
          <p:nvPr/>
        </p:nvGrpSpPr>
        <p:grpSpPr bwMode="auto">
          <a:xfrm>
            <a:off x="7062788" y="4441825"/>
            <a:ext cx="374650" cy="522288"/>
            <a:chOff x="5908707" y="922900"/>
            <a:chExt cx="374585" cy="52322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21C034C-9BF2-7ACE-E1C5-6D69D998645B}"/>
                </a:ext>
              </a:extLst>
            </p:cNvPr>
            <p:cNvSpPr/>
            <p:nvPr/>
          </p:nvSpPr>
          <p:spPr>
            <a:xfrm>
              <a:off x="5908707" y="997646"/>
              <a:ext cx="374585" cy="373728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476A383-72A8-9B8B-0168-2F8503BE0A70}"/>
                </a:ext>
              </a:extLst>
            </p:cNvPr>
            <p:cNvSpPr/>
            <p:nvPr/>
          </p:nvSpPr>
          <p:spPr>
            <a:xfrm>
              <a:off x="5908707" y="922900"/>
              <a:ext cx="36664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5A1841-1D11-A2E9-D3B8-4D6581753887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3521075"/>
            <a:ext cx="374650" cy="523875"/>
            <a:chOff x="5908707" y="922900"/>
            <a:chExt cx="374585" cy="52322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37DBD37-9661-4693-1482-A792550F5CE1}"/>
                </a:ext>
              </a:extLst>
            </p:cNvPr>
            <p:cNvSpPr/>
            <p:nvPr/>
          </p:nvSpPr>
          <p:spPr>
            <a:xfrm>
              <a:off x="5908707" y="997420"/>
              <a:ext cx="374585" cy="374182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76A1A6B-6BEB-2DF5-9E48-16D443547CFC}"/>
                </a:ext>
              </a:extLst>
            </p:cNvPr>
            <p:cNvSpPr/>
            <p:nvPr/>
          </p:nvSpPr>
          <p:spPr>
            <a:xfrm>
              <a:off x="5908707" y="922900"/>
              <a:ext cx="36664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F9D491E-21DE-CE83-90D1-68A0603010A4}"/>
              </a:ext>
            </a:extLst>
          </p:cNvPr>
          <p:cNvSpPr txBox="1">
            <a:spLocks/>
          </p:cNvSpPr>
          <p:nvPr/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 wrap="square" lIns="72000" tIns="36000" rIns="72000" bIns="3600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如何设计控制率和自适应率</a:t>
            </a:r>
          </a:p>
        </p:txBody>
      </p:sp>
    </p:spTree>
    <p:extLst>
      <p:ext uri="{BB962C8B-B14F-4D97-AF65-F5344CB8AC3E}">
        <p14:creationId xmlns:p14="http://schemas.microsoft.com/office/powerpoint/2010/main" val="2498345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  <p:bldP spid="15" grpId="0" animBg="1"/>
      <p:bldP spid="16" grpId="0"/>
      <p:bldP spid="21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3" y="57823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66CE49-D92E-3FF6-73D9-C2D7E985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25" y="576263"/>
            <a:ext cx="8172449" cy="404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理论、仿真证明算法有效性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AAEFFE03-04D2-93E0-733C-C80F044B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23" y="4030663"/>
            <a:ext cx="272891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58217567-2CF0-294D-1067-CC744D04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10" y="4002088"/>
            <a:ext cx="280352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07540F-35A3-59F3-CCAC-53EBFB08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48" y="952500"/>
            <a:ext cx="30035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7DED28-D97B-6214-1C93-58969BE98739}"/>
              </a:ext>
            </a:extLst>
          </p:cNvPr>
          <p:cNvSpPr txBox="1"/>
          <p:nvPr/>
        </p:nvSpPr>
        <p:spPr>
          <a:xfrm>
            <a:off x="8177723" y="3344863"/>
            <a:ext cx="1004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干扰估计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8C53B1-ECE3-2D77-5E56-9C9F2EF52823}"/>
              </a:ext>
            </a:extLst>
          </p:cNvPr>
          <p:cNvSpPr txBox="1"/>
          <p:nvPr/>
        </p:nvSpPr>
        <p:spPr>
          <a:xfrm>
            <a:off x="6687060" y="6264275"/>
            <a:ext cx="100647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跟踪性能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E592DB-FEF1-18BB-3CF4-8262A5210D91}"/>
              </a:ext>
            </a:extLst>
          </p:cNvPr>
          <p:cNvSpPr txBox="1"/>
          <p:nvPr/>
        </p:nvSpPr>
        <p:spPr>
          <a:xfrm>
            <a:off x="9501698" y="6265863"/>
            <a:ext cx="1004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跟踪误差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BB437B-035C-5AEE-A9C8-34CEAE82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9" y="1446872"/>
            <a:ext cx="5956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F70FB70-35D5-4B19-59CA-F528DCCBEAED}"/>
              </a:ext>
            </a:extLst>
          </p:cNvPr>
          <p:cNvSpPr/>
          <p:nvPr/>
        </p:nvSpPr>
        <p:spPr>
          <a:xfrm>
            <a:off x="1023564" y="1446872"/>
            <a:ext cx="1254125" cy="6080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CF86CE-7184-A106-07C9-67D6B394F94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639514" y="2054884"/>
            <a:ext cx="11113" cy="1643063"/>
          </a:xfrm>
          <a:prstGeom prst="straightConnector1">
            <a:avLst/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AD638BF-06F6-5E06-DC9E-39D8E719A42B}"/>
              </a:ext>
            </a:extLst>
          </p:cNvPr>
          <p:cNvSpPr/>
          <p:nvPr/>
        </p:nvSpPr>
        <p:spPr>
          <a:xfrm>
            <a:off x="321889" y="3685247"/>
            <a:ext cx="26844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600" b="1" dirty="0">
                <a:ln w="0"/>
                <a:solidFill>
                  <a:srgbClr val="41719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状态误差部分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BFA17F-55A7-1F09-7984-BAC7F354AB7C}"/>
              </a:ext>
            </a:extLst>
          </p:cNvPr>
          <p:cNvCxnSpPr>
            <a:cxnSpLocks/>
          </p:cNvCxnSpPr>
          <p:nvPr/>
        </p:nvCxnSpPr>
        <p:spPr>
          <a:xfrm>
            <a:off x="2772989" y="2054884"/>
            <a:ext cx="0" cy="10461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E2DBA33-F5B2-64F6-5D53-62073A8D385A}"/>
              </a:ext>
            </a:extLst>
          </p:cNvPr>
          <p:cNvSpPr/>
          <p:nvPr/>
        </p:nvSpPr>
        <p:spPr>
          <a:xfrm>
            <a:off x="2004639" y="3131209"/>
            <a:ext cx="218440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600" b="1" dirty="0">
                <a:ln w="0"/>
                <a:solidFill>
                  <a:srgbClr val="ED7D3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滤波误差部分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029800-A71F-42D0-1FB7-F6292468AE70}"/>
              </a:ext>
            </a:extLst>
          </p:cNvPr>
          <p:cNvSpPr/>
          <p:nvPr/>
        </p:nvSpPr>
        <p:spPr>
          <a:xfrm>
            <a:off x="2449139" y="1446872"/>
            <a:ext cx="647700" cy="6080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8EB2D7-22A1-A202-89C2-76A3A0497BCD}"/>
              </a:ext>
            </a:extLst>
          </p:cNvPr>
          <p:cNvSpPr/>
          <p:nvPr/>
        </p:nvSpPr>
        <p:spPr>
          <a:xfrm>
            <a:off x="3269877" y="1416709"/>
            <a:ext cx="3268662" cy="5969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B31178-FFE2-7688-966C-4FB2344853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905002" y="2013609"/>
            <a:ext cx="0" cy="5889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EB84255-8263-3849-A856-3A4AB58C8813}"/>
              </a:ext>
            </a:extLst>
          </p:cNvPr>
          <p:cNvSpPr/>
          <p:nvPr/>
        </p:nvSpPr>
        <p:spPr>
          <a:xfrm>
            <a:off x="3749302" y="2620034"/>
            <a:ext cx="26479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 w="0"/>
                <a:solidFill>
                  <a:srgbClr val="5482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干扰估计误差部分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178D9AF-AB37-B609-B6B8-0AC57A9FE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39" y="4263097"/>
            <a:ext cx="4336899" cy="19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23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  <p:bldP spid="17" grpId="0"/>
      <p:bldP spid="20" grpId="0"/>
      <p:bldP spid="21" grpId="0" animBg="1"/>
      <p:bldP spid="23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FFBE-5722-4D41-8E81-69886014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无人机实物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92558-DDA9-FA9F-A775-787861E8D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1564"/>
          <a:stretch/>
        </p:blipFill>
        <p:spPr>
          <a:xfrm>
            <a:off x="2848816" y="1297732"/>
            <a:ext cx="6494367" cy="44497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ED42E8-62F4-01AC-F92E-F800C42EB61B}"/>
              </a:ext>
            </a:extLst>
          </p:cNvPr>
          <p:cNvSpPr/>
          <p:nvPr/>
        </p:nvSpPr>
        <p:spPr>
          <a:xfrm>
            <a:off x="3668415" y="2941608"/>
            <a:ext cx="273858" cy="379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6D81B5-2D4D-815D-74C4-82C823D09159}"/>
              </a:ext>
            </a:extLst>
          </p:cNvPr>
          <p:cNvCxnSpPr>
            <a:cxnSpLocks/>
          </p:cNvCxnSpPr>
          <p:nvPr/>
        </p:nvCxnSpPr>
        <p:spPr>
          <a:xfrm flipH="1">
            <a:off x="2036838" y="3131389"/>
            <a:ext cx="162395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BB31479-8A68-DD87-50E1-677CE2C5FDF9}"/>
              </a:ext>
            </a:extLst>
          </p:cNvPr>
          <p:cNvSpPr/>
          <p:nvPr/>
        </p:nvSpPr>
        <p:spPr>
          <a:xfrm>
            <a:off x="648986" y="2777446"/>
            <a:ext cx="12666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GPS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18BEA4-29E3-32EB-CD7C-A14681A6F231}"/>
              </a:ext>
            </a:extLst>
          </p:cNvPr>
          <p:cNvSpPr/>
          <p:nvPr/>
        </p:nvSpPr>
        <p:spPr>
          <a:xfrm>
            <a:off x="3165207" y="4120552"/>
            <a:ext cx="273858" cy="379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E43FF3-BFD5-F668-35E3-A51AFA4918C7}"/>
              </a:ext>
            </a:extLst>
          </p:cNvPr>
          <p:cNvCxnSpPr>
            <a:cxnSpLocks/>
          </p:cNvCxnSpPr>
          <p:nvPr/>
        </p:nvCxnSpPr>
        <p:spPr>
          <a:xfrm flipH="1">
            <a:off x="2036838" y="4310333"/>
            <a:ext cx="112836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B1BEBDF-1590-6456-1C7D-4980C31D446C}"/>
              </a:ext>
            </a:extLst>
          </p:cNvPr>
          <p:cNvSpPr/>
          <p:nvPr/>
        </p:nvSpPr>
        <p:spPr>
          <a:xfrm>
            <a:off x="640001" y="3956390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电机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A40A96-BAF1-7027-EA4A-6DA9B90E6841}"/>
              </a:ext>
            </a:extLst>
          </p:cNvPr>
          <p:cNvSpPr/>
          <p:nvPr/>
        </p:nvSpPr>
        <p:spPr>
          <a:xfrm>
            <a:off x="6368870" y="2562046"/>
            <a:ext cx="937704" cy="13943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16B098-4811-0D69-64E6-D733B400D1C2}"/>
              </a:ext>
            </a:extLst>
          </p:cNvPr>
          <p:cNvCxnSpPr>
            <a:cxnSpLocks/>
          </p:cNvCxnSpPr>
          <p:nvPr/>
        </p:nvCxnSpPr>
        <p:spPr>
          <a:xfrm>
            <a:off x="7306574" y="3200400"/>
            <a:ext cx="249303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C6EAF29-BD4D-0F58-C731-3B2E8E0A557F}"/>
              </a:ext>
            </a:extLst>
          </p:cNvPr>
          <p:cNvSpPr/>
          <p:nvPr/>
        </p:nvSpPr>
        <p:spPr>
          <a:xfrm>
            <a:off x="9694709" y="2846457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控制站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B8A52E-E1C7-AB30-5246-E7C8091E8DA5}"/>
              </a:ext>
            </a:extLst>
          </p:cNvPr>
          <p:cNvSpPr/>
          <p:nvPr/>
        </p:nvSpPr>
        <p:spPr>
          <a:xfrm>
            <a:off x="5079640" y="2941608"/>
            <a:ext cx="1007750" cy="8453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87430F-620E-A421-B2FC-1C06B71D360F}"/>
              </a:ext>
            </a:extLst>
          </p:cNvPr>
          <p:cNvCxnSpPr>
            <a:cxnSpLocks/>
          </p:cNvCxnSpPr>
          <p:nvPr/>
        </p:nvCxnSpPr>
        <p:spPr>
          <a:xfrm flipV="1">
            <a:off x="6096000" y="1984075"/>
            <a:ext cx="3703608" cy="9575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720B5D-5CAE-4924-91C3-1E56CEBC5204}"/>
              </a:ext>
            </a:extLst>
          </p:cNvPr>
          <p:cNvSpPr/>
          <p:nvPr/>
        </p:nvSpPr>
        <p:spPr>
          <a:xfrm>
            <a:off x="9694710" y="1655232"/>
            <a:ext cx="17235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遥控器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711B8B-431E-36CE-6717-3AF181BB35AD}"/>
              </a:ext>
            </a:extLst>
          </p:cNvPr>
          <p:cNvSpPr/>
          <p:nvPr/>
        </p:nvSpPr>
        <p:spPr>
          <a:xfrm>
            <a:off x="3929427" y="3407434"/>
            <a:ext cx="273858" cy="379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0AE86C-C0A6-23D7-3DE7-FFEFF17720A8}"/>
              </a:ext>
            </a:extLst>
          </p:cNvPr>
          <p:cNvCxnSpPr>
            <a:cxnSpLocks/>
          </p:cNvCxnSpPr>
          <p:nvPr/>
        </p:nvCxnSpPr>
        <p:spPr>
          <a:xfrm flipH="1">
            <a:off x="2036838" y="3597215"/>
            <a:ext cx="186470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AD3E167-9324-2DC5-5C05-A16FDD3DB5F8}"/>
              </a:ext>
            </a:extLst>
          </p:cNvPr>
          <p:cNvSpPr/>
          <p:nvPr/>
        </p:nvSpPr>
        <p:spPr>
          <a:xfrm>
            <a:off x="677039" y="3259218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飞控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44CB98-1459-C59D-41B9-C8921E72DEBC}"/>
              </a:ext>
            </a:extLst>
          </p:cNvPr>
          <p:cNvSpPr/>
          <p:nvPr/>
        </p:nvSpPr>
        <p:spPr>
          <a:xfrm>
            <a:off x="3516736" y="4063041"/>
            <a:ext cx="273858" cy="379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7B79B-AB12-65D9-03B4-8C15EE3BEBC8}"/>
              </a:ext>
            </a:extLst>
          </p:cNvPr>
          <p:cNvCxnSpPr>
            <a:cxnSpLocks/>
          </p:cNvCxnSpPr>
          <p:nvPr/>
        </p:nvCxnSpPr>
        <p:spPr>
          <a:xfrm>
            <a:off x="3653665" y="4442603"/>
            <a:ext cx="0" cy="14370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AE15B63-B913-5057-51B1-3381E07BB881}"/>
              </a:ext>
            </a:extLst>
          </p:cNvPr>
          <p:cNvSpPr/>
          <p:nvPr/>
        </p:nvSpPr>
        <p:spPr>
          <a:xfrm>
            <a:off x="2992697" y="5859314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电调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4CBF46-58B6-2550-D827-9A2ED4F4C74E}"/>
              </a:ext>
            </a:extLst>
          </p:cNvPr>
          <p:cNvSpPr/>
          <p:nvPr/>
        </p:nvSpPr>
        <p:spPr>
          <a:xfrm>
            <a:off x="3961415" y="3949850"/>
            <a:ext cx="273858" cy="379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6A188A-E3C2-F7FE-A1BF-B9546D30FF53}"/>
              </a:ext>
            </a:extLst>
          </p:cNvPr>
          <p:cNvCxnSpPr>
            <a:cxnSpLocks/>
          </p:cNvCxnSpPr>
          <p:nvPr/>
        </p:nvCxnSpPr>
        <p:spPr>
          <a:xfrm>
            <a:off x="4239964" y="4329412"/>
            <a:ext cx="1272315" cy="15502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5C94FD4-722A-9976-D137-9526F3762C28}"/>
              </a:ext>
            </a:extLst>
          </p:cNvPr>
          <p:cNvSpPr/>
          <p:nvPr/>
        </p:nvSpPr>
        <p:spPr>
          <a:xfrm>
            <a:off x="4465260" y="5882199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动力电池</a:t>
            </a:r>
            <a:endParaRPr lang="zh-CN" altLang="en-US" sz="40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9" grpId="0" animBg="1"/>
      <p:bldP spid="24" grpId="0" animBg="1"/>
      <p:bldP spid="2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DD9F54-92B6-6CEF-3CAB-1ACB9B9D7E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C714F7-7090-5944-6A61-5B04F0E8367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7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29D9691-2857-F62F-F525-0916C0B4CDBF}"/>
                  </a:ext>
                </a:extLst>
              </p:cNvPr>
              <p:cNvSpPr/>
              <p:nvPr/>
            </p:nvSpPr>
            <p:spPr>
              <a:xfrm>
                <a:off x="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C3D0CF8E-56D1-E52D-374C-00A9642EDA18}"/>
                  </a:ext>
                </a:extLst>
              </p:cNvPr>
              <p:cNvSpPr/>
              <p:nvPr/>
            </p:nvSpPr>
            <p:spPr>
              <a:xfrm flipH="1">
                <a:off x="1096772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127D7898-FF24-5AA1-12A8-8385AE782D0A}"/>
                  </a:ext>
                </a:extLst>
              </p:cNvPr>
              <p:cNvSpPr/>
              <p:nvPr/>
            </p:nvSpPr>
            <p:spPr>
              <a:xfrm flipV="1">
                <a:off x="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C9F46138-B997-69ED-380A-1FD3DE7D51DC}"/>
                  </a:ext>
                </a:extLst>
              </p:cNvPr>
              <p:cNvSpPr/>
              <p:nvPr/>
            </p:nvSpPr>
            <p:spPr>
              <a:xfrm flipH="1" flipV="1">
                <a:off x="1096772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rgbClr val="0091DC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27DF2EA9-127E-2876-03C3-7F0F5CF8C1D4}"/>
                </a:ext>
              </a:extLst>
            </p:cNvPr>
            <p:cNvSpPr/>
            <p:nvPr/>
          </p:nvSpPr>
          <p:spPr>
            <a:xfrm>
              <a:off x="213360" y="205740"/>
              <a:ext cx="11765280" cy="64465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B084F184-9452-9CD2-B51C-56C772525165}"/>
                </a:ext>
              </a:extLst>
            </p:cNvPr>
            <p:cNvSpPr/>
            <p:nvPr/>
          </p:nvSpPr>
          <p:spPr>
            <a:xfrm>
              <a:off x="314960" y="304800"/>
              <a:ext cx="11562080" cy="6248400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学校：河海大学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汇报人：  刘晨阳</a:t>
            </a: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1348554" y="2241555"/>
            <a:ext cx="9494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6600" spc="6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6600" spc="600" dirty="0">
                <a:cs typeface="+mn-ea"/>
                <a:sym typeface="+mn-lt"/>
              </a:rPr>
              <a:t>THANKS </a:t>
            </a:r>
            <a:r>
              <a:rPr lang="en-US" altLang="zh-CN" sz="6600" spc="6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rgbClr val="26A3E2"/>
                </a:solidFill>
                <a:cs typeface="+mn-ea"/>
                <a:sym typeface="+mn-lt"/>
              </a:rPr>
              <a:t>恳请老师与同学批评指导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EC315-C0BD-D9B8-CABA-0AFD8E25E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30253"/>
          <a:stretch/>
        </p:blipFill>
        <p:spPr>
          <a:xfrm>
            <a:off x="3302210" y="647400"/>
            <a:ext cx="5587579" cy="1767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7492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四旋翼无人机抗风扰控制研究背景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E78D5786-0540-BB1D-BFF8-863567AE4C8C}"/>
              </a:ext>
            </a:extLst>
          </p:cNvPr>
          <p:cNvSpPr/>
          <p:nvPr/>
        </p:nvSpPr>
        <p:spPr>
          <a:xfrm>
            <a:off x="8996782" y="3860366"/>
            <a:ext cx="2977102" cy="1921964"/>
          </a:xfrm>
          <a:prstGeom prst="cloudCallout">
            <a:avLst>
              <a:gd name="adj1" fmla="val 38305"/>
              <a:gd name="adj2" fmla="val 5873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435479-A168-227C-85AC-F8A8CAF71251}"/>
              </a:ext>
            </a:extLst>
          </p:cNvPr>
          <p:cNvSpPr/>
          <p:nvPr/>
        </p:nvSpPr>
        <p:spPr>
          <a:xfrm>
            <a:off x="1592682" y="1421179"/>
            <a:ext cx="7404100" cy="3892550"/>
          </a:xfrm>
          <a:prstGeom prst="rect">
            <a:avLst/>
          </a:pr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8" name="组合 15">
            <a:extLst>
              <a:ext uri="{FF2B5EF4-FFF2-40B4-BE49-F238E27FC236}">
                <a16:creationId xmlns:a16="http://schemas.microsoft.com/office/drawing/2014/main" id="{49D803DA-C61B-7DAD-DDCD-5D5D86922C78}"/>
              </a:ext>
            </a:extLst>
          </p:cNvPr>
          <p:cNvGrpSpPr>
            <a:grpSpLocks/>
          </p:cNvGrpSpPr>
          <p:nvPr/>
        </p:nvGrpSpPr>
        <p:grpSpPr bwMode="auto">
          <a:xfrm>
            <a:off x="379832" y="1333866"/>
            <a:ext cx="8121650" cy="3409950"/>
            <a:chOff x="2153" y="2313"/>
            <a:chExt cx="12792" cy="5369"/>
          </a:xfrm>
        </p:grpSpPr>
        <p:pic>
          <p:nvPicPr>
            <p:cNvPr id="9" name="图片 8" descr="5">
              <a:extLst>
                <a:ext uri="{FF2B5EF4-FFF2-40B4-BE49-F238E27FC236}">
                  <a16:creationId xmlns:a16="http://schemas.microsoft.com/office/drawing/2014/main" id="{8840722F-AC55-AA13-1EA6-44837AF77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" y="2386"/>
              <a:ext cx="4536" cy="2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0" descr="8">
              <a:extLst>
                <a:ext uri="{FF2B5EF4-FFF2-40B4-BE49-F238E27FC236}">
                  <a16:creationId xmlns:a16="http://schemas.microsoft.com/office/drawing/2014/main" id="{1682429A-34EF-C4DB-DAD7-7359F181F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9" y="2333"/>
              <a:ext cx="4536" cy="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3" descr="图片1">
              <a:extLst>
                <a:ext uri="{FF2B5EF4-FFF2-40B4-BE49-F238E27FC236}">
                  <a16:creationId xmlns:a16="http://schemas.microsoft.com/office/drawing/2014/main" id="{C6742199-A1A6-8B03-208E-A15EFB1E1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05" t="8119" r="2824" b="29807"/>
            <a:stretch>
              <a:fillRect/>
            </a:stretch>
          </p:blipFill>
          <p:spPr bwMode="auto">
            <a:xfrm>
              <a:off x="6689" y="2313"/>
              <a:ext cx="3720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2" descr="2">
              <a:extLst>
                <a:ext uri="{FF2B5EF4-FFF2-40B4-BE49-F238E27FC236}">
                  <a16:creationId xmlns:a16="http://schemas.microsoft.com/office/drawing/2014/main" id="{FB591681-3EB3-83A8-C530-595FB145B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" y="4922"/>
              <a:ext cx="4044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3" descr="3">
              <a:extLst>
                <a:ext uri="{FF2B5EF4-FFF2-40B4-BE49-F238E27FC236}">
                  <a16:creationId xmlns:a16="http://schemas.microsoft.com/office/drawing/2014/main" id="{7C0CB0A4-7E22-B80A-0702-393BC0A8A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" y="4922"/>
              <a:ext cx="3720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4" descr="6">
              <a:extLst>
                <a:ext uri="{FF2B5EF4-FFF2-40B4-BE49-F238E27FC236}">
                  <a16:creationId xmlns:a16="http://schemas.microsoft.com/office/drawing/2014/main" id="{58EA100D-C725-A2C3-249A-5C9B51D47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9" y="4900"/>
              <a:ext cx="4536" cy="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D96832B-7023-9400-AA75-99974806E045}"/>
              </a:ext>
            </a:extLst>
          </p:cNvPr>
          <p:cNvSpPr txBox="1"/>
          <p:nvPr/>
        </p:nvSpPr>
        <p:spPr>
          <a:xfrm>
            <a:off x="9285285" y="4269499"/>
            <a:ext cx="2688599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应用：巡检、航拍、军事等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优点：成本低、体积小、易操作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缺陷：欠驱动、易受外界干扰</a:t>
            </a:r>
          </a:p>
        </p:txBody>
      </p:sp>
    </p:spTree>
    <p:extLst>
      <p:ext uri="{BB962C8B-B14F-4D97-AF65-F5344CB8AC3E}">
        <p14:creationId xmlns:p14="http://schemas.microsoft.com/office/powerpoint/2010/main" val="4232197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如何理解四旋翼抗风扰控制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7C1F5A-7DF3-B992-B274-10AD0FCFF53F}"/>
              </a:ext>
            </a:extLst>
          </p:cNvPr>
          <p:cNvSpPr/>
          <p:nvPr/>
        </p:nvSpPr>
        <p:spPr>
          <a:xfrm>
            <a:off x="1694095" y="1791007"/>
            <a:ext cx="158262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D4068C-FF3B-8E52-B47C-01C63A843611}"/>
              </a:ext>
            </a:extLst>
          </p:cNvPr>
          <p:cNvGrpSpPr/>
          <p:nvPr/>
        </p:nvGrpSpPr>
        <p:grpSpPr>
          <a:xfrm>
            <a:off x="1043463" y="1969476"/>
            <a:ext cx="1459524" cy="1459524"/>
            <a:chOff x="1324817" y="2375047"/>
            <a:chExt cx="1459524" cy="1459524"/>
          </a:xfrm>
        </p:grpSpPr>
        <p:sp>
          <p:nvSpPr>
            <p:cNvPr id="18" name="弦形 17">
              <a:extLst>
                <a:ext uri="{FF2B5EF4-FFF2-40B4-BE49-F238E27FC236}">
                  <a16:creationId xmlns:a16="http://schemas.microsoft.com/office/drawing/2014/main" id="{90B736D6-EC4A-2BCC-AFD4-42871416303B}"/>
                </a:ext>
              </a:extLst>
            </p:cNvPr>
            <p:cNvSpPr/>
            <p:nvPr/>
          </p:nvSpPr>
          <p:spPr>
            <a:xfrm rot="6738829">
              <a:off x="1324817" y="2375047"/>
              <a:ext cx="1459524" cy="1459524"/>
            </a:xfrm>
            <a:prstGeom prst="chor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弦形 19">
              <a:extLst>
                <a:ext uri="{FF2B5EF4-FFF2-40B4-BE49-F238E27FC236}">
                  <a16:creationId xmlns:a16="http://schemas.microsoft.com/office/drawing/2014/main" id="{1A91A598-DBCB-0B60-78BD-96A3FA7DC05D}"/>
                </a:ext>
              </a:extLst>
            </p:cNvPr>
            <p:cNvSpPr/>
            <p:nvPr/>
          </p:nvSpPr>
          <p:spPr>
            <a:xfrm rot="6738829">
              <a:off x="1480452" y="2543731"/>
              <a:ext cx="1148253" cy="1216831"/>
            </a:xfrm>
            <a:prstGeom prst="cho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1F56289-829A-8208-5033-96C7AA817577}"/>
              </a:ext>
            </a:extLst>
          </p:cNvPr>
          <p:cNvGrpSpPr/>
          <p:nvPr/>
        </p:nvGrpSpPr>
        <p:grpSpPr>
          <a:xfrm rot="10800000">
            <a:off x="992384" y="4015075"/>
            <a:ext cx="1459524" cy="1459524"/>
            <a:chOff x="1324817" y="2375047"/>
            <a:chExt cx="1459524" cy="1459524"/>
          </a:xfrm>
        </p:grpSpPr>
        <p:sp>
          <p:nvSpPr>
            <p:cNvPr id="24" name="弦形 23">
              <a:extLst>
                <a:ext uri="{FF2B5EF4-FFF2-40B4-BE49-F238E27FC236}">
                  <a16:creationId xmlns:a16="http://schemas.microsoft.com/office/drawing/2014/main" id="{02029FF5-D7A0-3A5E-5300-3C8D54C24EBC}"/>
                </a:ext>
              </a:extLst>
            </p:cNvPr>
            <p:cNvSpPr/>
            <p:nvPr/>
          </p:nvSpPr>
          <p:spPr>
            <a:xfrm rot="6738829">
              <a:off x="1324817" y="2375047"/>
              <a:ext cx="1459524" cy="1459524"/>
            </a:xfrm>
            <a:prstGeom prst="chor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弦形 24">
              <a:extLst>
                <a:ext uri="{FF2B5EF4-FFF2-40B4-BE49-F238E27FC236}">
                  <a16:creationId xmlns:a16="http://schemas.microsoft.com/office/drawing/2014/main" id="{E7B19322-218C-D2E8-A31C-D4D5C88AEFEC}"/>
                </a:ext>
              </a:extLst>
            </p:cNvPr>
            <p:cNvSpPr/>
            <p:nvPr/>
          </p:nvSpPr>
          <p:spPr>
            <a:xfrm rot="6738829">
              <a:off x="1480452" y="2543731"/>
              <a:ext cx="1148253" cy="1216831"/>
            </a:xfrm>
            <a:prstGeom prst="cho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0499B480-5E62-F735-E68C-BC5F06DD6BA2}"/>
              </a:ext>
            </a:extLst>
          </p:cNvPr>
          <p:cNvSpPr/>
          <p:nvPr/>
        </p:nvSpPr>
        <p:spPr>
          <a:xfrm>
            <a:off x="1643014" y="5112094"/>
            <a:ext cx="158262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F544A1-B2A9-5112-1877-F24C88C0B22D}"/>
              </a:ext>
            </a:extLst>
          </p:cNvPr>
          <p:cNvSpPr/>
          <p:nvPr/>
        </p:nvSpPr>
        <p:spPr>
          <a:xfrm>
            <a:off x="862341" y="3104190"/>
            <a:ext cx="1980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不稳定的平衡点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5F44EB-FEA2-8AEA-3B93-1C0AE7CD8A9E}"/>
              </a:ext>
            </a:extLst>
          </p:cNvPr>
          <p:cNvSpPr/>
          <p:nvPr/>
        </p:nvSpPr>
        <p:spPr>
          <a:xfrm>
            <a:off x="990581" y="5615670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稳定的平衡点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77EE5D-782C-0D20-8FAC-3ABB2D22CF63}"/>
              </a:ext>
            </a:extLst>
          </p:cNvPr>
          <p:cNvCxnSpPr/>
          <p:nvPr/>
        </p:nvCxnSpPr>
        <p:spPr>
          <a:xfrm>
            <a:off x="316523" y="3651430"/>
            <a:ext cx="11540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D68BEF-8FBC-6840-B79C-B7BF866CB38E}"/>
              </a:ext>
            </a:extLst>
          </p:cNvPr>
          <p:cNvCxnSpPr/>
          <p:nvPr/>
        </p:nvCxnSpPr>
        <p:spPr>
          <a:xfrm>
            <a:off x="3257550" y="1304925"/>
            <a:ext cx="0" cy="5105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E9A2F04-5AEB-F95F-7498-43C0C88CAE9A}"/>
              </a:ext>
            </a:extLst>
          </p:cNvPr>
          <p:cNvSpPr/>
          <p:nvPr/>
        </p:nvSpPr>
        <p:spPr>
          <a:xfrm>
            <a:off x="3354652" y="1716929"/>
            <a:ext cx="39180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平衡点：位置的各阶导函数都是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不稳定：位置稍有偏移，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再无法回到现在的状态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733EE7-9B54-983C-C5EF-E0E070BDFA3C}"/>
              </a:ext>
            </a:extLst>
          </p:cNvPr>
          <p:cNvSpPr/>
          <p:nvPr/>
        </p:nvSpPr>
        <p:spPr>
          <a:xfrm>
            <a:off x="3351345" y="4369158"/>
            <a:ext cx="39180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平衡点：位置的各阶导函数都是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稳定：位置偏移在一定范围内，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还能回到现在的状态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E93288-E007-8767-1442-26FDA848BF18}"/>
              </a:ext>
            </a:extLst>
          </p:cNvPr>
          <p:cNvCxnSpPr/>
          <p:nvPr/>
        </p:nvCxnSpPr>
        <p:spPr>
          <a:xfrm>
            <a:off x="7762875" y="1308588"/>
            <a:ext cx="0" cy="5105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A4BF19D-AC26-89AD-C4D5-DF1703A1E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2720"/>
              </p:ext>
            </p:extLst>
          </p:nvPr>
        </p:nvGraphicFramePr>
        <p:xfrm>
          <a:off x="7866063" y="1249363"/>
          <a:ext cx="24653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914400" progId="Equation.DSMT4">
                  <p:embed/>
                </p:oleObj>
              </mc:Choice>
              <mc:Fallback>
                <p:oleObj name="Equation" r:id="rId3" imgW="1015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6063" y="1249363"/>
                        <a:ext cx="24653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73F3A4D4-C5E9-E267-9125-B98E6960B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69022"/>
              </p:ext>
            </p:extLst>
          </p:nvPr>
        </p:nvGraphicFramePr>
        <p:xfrm>
          <a:off x="7807325" y="3854450"/>
          <a:ext cx="32988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901440" progId="Equation.DSMT4">
                  <p:embed/>
                </p:oleObj>
              </mc:Choice>
              <mc:Fallback>
                <p:oleObj name="Equation" r:id="rId5" imgW="1358640" imgH="9014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7A4BF19D-AC26-89AD-C4D5-DF1703A1E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7325" y="3854450"/>
                        <a:ext cx="3298825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093AA24F-DA03-E994-9410-5CC4F0F7B2FA}"/>
              </a:ext>
            </a:extLst>
          </p:cNvPr>
          <p:cNvSpPr/>
          <p:nvPr/>
        </p:nvSpPr>
        <p:spPr>
          <a:xfrm>
            <a:off x="8748404" y="2885358"/>
            <a:ext cx="381000" cy="390116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1492C0-BEC6-A4E7-74F1-17221507CD66}"/>
              </a:ext>
            </a:extLst>
          </p:cNvPr>
          <p:cNvSpPr/>
          <p:nvPr/>
        </p:nvSpPr>
        <p:spPr>
          <a:xfrm>
            <a:off x="9763125" y="2789454"/>
            <a:ext cx="568325" cy="581923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32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如何理解四旋翼抗风扰控制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77EE5D-782C-0D20-8FAC-3ABB2D22CF63}"/>
              </a:ext>
            </a:extLst>
          </p:cNvPr>
          <p:cNvCxnSpPr/>
          <p:nvPr/>
        </p:nvCxnSpPr>
        <p:spPr>
          <a:xfrm>
            <a:off x="316523" y="3651430"/>
            <a:ext cx="11540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D68BEF-8FBC-6840-B79C-B7BF866CB38E}"/>
              </a:ext>
            </a:extLst>
          </p:cNvPr>
          <p:cNvCxnSpPr/>
          <p:nvPr/>
        </p:nvCxnSpPr>
        <p:spPr>
          <a:xfrm>
            <a:off x="3257550" y="1304925"/>
            <a:ext cx="0" cy="5105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E93288-E007-8767-1442-26FDA848BF18}"/>
              </a:ext>
            </a:extLst>
          </p:cNvPr>
          <p:cNvCxnSpPr/>
          <p:nvPr/>
        </p:nvCxnSpPr>
        <p:spPr>
          <a:xfrm>
            <a:off x="7762875" y="1308588"/>
            <a:ext cx="0" cy="5105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1B7BE6A-24F0-4708-94B9-B89F128A1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51903"/>
              </p:ext>
            </p:extLst>
          </p:nvPr>
        </p:nvGraphicFramePr>
        <p:xfrm>
          <a:off x="694964" y="1958779"/>
          <a:ext cx="1981556" cy="78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164880" progId="Equation.DSMT4">
                  <p:embed/>
                </p:oleObj>
              </mc:Choice>
              <mc:Fallback>
                <p:oleObj name="Equation" r:id="rId3" imgW="419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964" y="1958779"/>
                        <a:ext cx="1981556" cy="78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E1F4A3-353F-7661-EB4B-001BCE18F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34247"/>
              </p:ext>
            </p:extLst>
          </p:nvPr>
        </p:nvGraphicFramePr>
        <p:xfrm>
          <a:off x="3668490" y="1304925"/>
          <a:ext cx="3233169" cy="224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520560" progId="Equation.DSMT4">
                  <p:embed/>
                </p:oleObj>
              </mc:Choice>
              <mc:Fallback>
                <p:oleObj name="Equation" r:id="rId5" imgW="749160" imgH="5205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1B7BE6A-24F0-4708-94B9-B89F128A1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490" y="1304925"/>
                        <a:ext cx="3233169" cy="2246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352DC2C-80CD-DDD1-61A6-6B8008546A14}"/>
              </a:ext>
            </a:extLst>
          </p:cNvPr>
          <p:cNvSpPr/>
          <p:nvPr/>
        </p:nvSpPr>
        <p:spPr>
          <a:xfrm>
            <a:off x="8274140" y="1958779"/>
            <a:ext cx="30718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稳定无误差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FC62F96-BE95-1778-0C7A-50D3899E0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93060"/>
              </p:ext>
            </p:extLst>
          </p:nvPr>
        </p:nvGraphicFramePr>
        <p:xfrm>
          <a:off x="246063" y="4564063"/>
          <a:ext cx="28813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164880" progId="Equation.DSMT4">
                  <p:embed/>
                </p:oleObj>
              </mc:Choice>
              <mc:Fallback>
                <p:oleObj name="Equation" r:id="rId7" imgW="609480" imgH="164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1B7BE6A-24F0-4708-94B9-B89F128A1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3" y="4564063"/>
                        <a:ext cx="2881312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147FB70-F004-7A02-D693-9948F0543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56421"/>
              </p:ext>
            </p:extLst>
          </p:nvPr>
        </p:nvGraphicFramePr>
        <p:xfrm>
          <a:off x="3357562" y="3830638"/>
          <a:ext cx="4275137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520560" progId="Equation.DSMT4">
                  <p:embed/>
                </p:oleObj>
              </mc:Choice>
              <mc:Fallback>
                <p:oleObj name="Equation" r:id="rId9" imgW="990360" imgH="5205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5E1F4A3-353F-7661-EB4B-001BCE18F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562" y="3830638"/>
                        <a:ext cx="4275137" cy="224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41FED95-D612-0517-4798-E1CD14EDC15F}"/>
              </a:ext>
            </a:extLst>
          </p:cNvPr>
          <p:cNvSpPr/>
          <p:nvPr/>
        </p:nvSpPr>
        <p:spPr>
          <a:xfrm>
            <a:off x="8274140" y="4686341"/>
            <a:ext cx="30718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稳定有误差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3F5BE2-0AA6-548A-9026-F1EE770B7140}"/>
              </a:ext>
            </a:extLst>
          </p:cNvPr>
          <p:cNvSpPr/>
          <p:nvPr/>
        </p:nvSpPr>
        <p:spPr>
          <a:xfrm>
            <a:off x="594954" y="2077801"/>
            <a:ext cx="584002" cy="597975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854900-3583-C39F-6748-4270B262B738}"/>
              </a:ext>
            </a:extLst>
          </p:cNvPr>
          <p:cNvSpPr/>
          <p:nvPr/>
        </p:nvSpPr>
        <p:spPr>
          <a:xfrm>
            <a:off x="333394" y="3274763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如何改造系统动态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1D26C9-8876-AFD8-4981-4BF660B96BEC}"/>
              </a:ext>
            </a:extLst>
          </p:cNvPr>
          <p:cNvSpPr/>
          <p:nvPr/>
        </p:nvSpPr>
        <p:spPr>
          <a:xfrm>
            <a:off x="182431" y="4650468"/>
            <a:ext cx="584002" cy="597975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577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如何理解四旋翼抗风扰控制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3C1FC537-A47B-C17A-2DAF-E9A844F0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314450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1CCD18-C1C1-0BBE-95BF-6678066E9E41}"/>
              </a:ext>
            </a:extLst>
          </p:cNvPr>
          <p:cNvCxnSpPr>
            <a:cxnSpLocks/>
          </p:cNvCxnSpPr>
          <p:nvPr/>
        </p:nvCxnSpPr>
        <p:spPr>
          <a:xfrm flipH="1">
            <a:off x="762000" y="3209925"/>
            <a:ext cx="2000250" cy="2857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1CF192F-B717-6450-F1AE-50776A975BBF}"/>
              </a:ext>
            </a:extLst>
          </p:cNvPr>
          <p:cNvSpPr/>
          <p:nvPr/>
        </p:nvSpPr>
        <p:spPr>
          <a:xfrm>
            <a:off x="1666875" y="3924371"/>
            <a:ext cx="27414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姿态前倾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水平向前飞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868B47B0-426A-B381-F278-F0E8F01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409831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4DDCA1-84BE-0860-FB8D-91793EFC7430}"/>
              </a:ext>
            </a:extLst>
          </p:cNvPr>
          <p:cNvCxnSpPr>
            <a:cxnSpLocks/>
          </p:cNvCxnSpPr>
          <p:nvPr/>
        </p:nvCxnSpPr>
        <p:spPr>
          <a:xfrm>
            <a:off x="7277100" y="3319462"/>
            <a:ext cx="0" cy="942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5BF61F-E614-7AB2-7BCA-41B112BB96D4}"/>
              </a:ext>
            </a:extLst>
          </p:cNvPr>
          <p:cNvCxnSpPr>
            <a:cxnSpLocks/>
          </p:cNvCxnSpPr>
          <p:nvPr/>
        </p:nvCxnSpPr>
        <p:spPr>
          <a:xfrm flipV="1">
            <a:off x="7277100" y="2300287"/>
            <a:ext cx="0" cy="909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C80CAF-17B0-7DBF-1546-49078509019B}"/>
              </a:ext>
            </a:extLst>
          </p:cNvPr>
          <p:cNvSpPr/>
          <p:nvPr/>
        </p:nvSpPr>
        <p:spPr>
          <a:xfrm>
            <a:off x="8206025" y="3924371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向上向下飞行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AB0EF5-F7BB-2501-022F-294839B97BBE}"/>
              </a:ext>
            </a:extLst>
          </p:cNvPr>
          <p:cNvCxnSpPr>
            <a:cxnSpLocks/>
          </p:cNvCxnSpPr>
          <p:nvPr/>
        </p:nvCxnSpPr>
        <p:spPr>
          <a:xfrm>
            <a:off x="6086475" y="1314450"/>
            <a:ext cx="0" cy="347662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01086EF-4CFC-896E-CBA0-B2BC274F0491}"/>
              </a:ext>
            </a:extLst>
          </p:cNvPr>
          <p:cNvSpPr txBox="1">
            <a:spLocks/>
          </p:cNvSpPr>
          <p:nvPr/>
        </p:nvSpPr>
        <p:spPr>
          <a:xfrm>
            <a:off x="0" y="5799882"/>
            <a:ext cx="11857261" cy="964491"/>
          </a:xfrm>
          <a:prstGeom prst="rect">
            <a:avLst/>
          </a:prstGeom>
        </p:spPr>
        <p:txBody>
          <a:bodyPr wrap="square" lIns="72000" tIns="36000" rIns="72000" bIns="3600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四旋翼无人机的姿态和高度控制是其空间位置控制、飞行轨迹控制的基础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24C764-DF31-7289-715C-57BD1B558625}"/>
              </a:ext>
            </a:extLst>
          </p:cNvPr>
          <p:cNvSpPr/>
          <p:nvPr/>
        </p:nvSpPr>
        <p:spPr>
          <a:xfrm>
            <a:off x="2304070" y="4547867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三轴欧拉角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A8C5E5-F93F-7D40-FE71-38F92995DC31}"/>
              </a:ext>
            </a:extLst>
          </p:cNvPr>
          <p:cNvSpPr/>
          <p:nvPr/>
        </p:nvSpPr>
        <p:spPr>
          <a:xfrm>
            <a:off x="8718986" y="454786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高度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4124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无风扰时四旋翼无人机建模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F7E266A-D422-2D65-21E1-50F94AF2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88" y="1233578"/>
            <a:ext cx="3752381" cy="341904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2F13AD-8B96-EA40-E49F-BE798EA44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11" y="1233578"/>
            <a:ext cx="3752381" cy="52674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64D78B-7467-F9EC-95B1-B059DE13B4FD}"/>
              </a:ext>
            </a:extLst>
          </p:cNvPr>
          <p:cNvSpPr/>
          <p:nvPr/>
        </p:nvSpPr>
        <p:spPr>
          <a:xfrm>
            <a:off x="1450117" y="4916536"/>
            <a:ext cx="40318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其实就是对每一个欧拉角和高度，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列写一个牛顿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欧拉方程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1B0B63-6FDB-4E13-12E0-D8DC8FAC778A}"/>
              </a:ext>
            </a:extLst>
          </p:cNvPr>
          <p:cNvCxnSpPr/>
          <p:nvPr/>
        </p:nvCxnSpPr>
        <p:spPr>
          <a:xfrm>
            <a:off x="7781925" y="5495925"/>
            <a:ext cx="19335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E596F4-9575-BD61-057B-D36B4355FD19}"/>
              </a:ext>
            </a:extLst>
          </p:cNvPr>
          <p:cNvCxnSpPr>
            <a:cxnSpLocks/>
          </p:cNvCxnSpPr>
          <p:nvPr/>
        </p:nvCxnSpPr>
        <p:spPr>
          <a:xfrm>
            <a:off x="7115175" y="4652626"/>
            <a:ext cx="32575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916BE0-C218-C317-5EC1-671466DA0C0D}"/>
              </a:ext>
            </a:extLst>
          </p:cNvPr>
          <p:cNvCxnSpPr>
            <a:cxnSpLocks/>
          </p:cNvCxnSpPr>
          <p:nvPr/>
        </p:nvCxnSpPr>
        <p:spPr>
          <a:xfrm>
            <a:off x="6710011" y="4986001"/>
            <a:ext cx="16434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1DD7A5-2C73-EFA6-98C0-761E1D5B1827}"/>
              </a:ext>
            </a:extLst>
          </p:cNvPr>
          <p:cNvCxnSpPr>
            <a:cxnSpLocks/>
          </p:cNvCxnSpPr>
          <p:nvPr/>
        </p:nvCxnSpPr>
        <p:spPr>
          <a:xfrm>
            <a:off x="8030324" y="2433301"/>
            <a:ext cx="8660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23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有风扰时四旋翼无人机建模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EA9E97-B765-654A-E90E-222DEBB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5" y="1233578"/>
            <a:ext cx="4464391" cy="5070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95B544-30B4-8A96-B815-55811B32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3578"/>
            <a:ext cx="4904531" cy="1608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F8922F-2C33-5164-CF4F-EE47165B7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1523"/>
            <a:ext cx="4464392" cy="233808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EEC5F8-0415-0138-15B3-835DECF7FBC9}"/>
              </a:ext>
            </a:extLst>
          </p:cNvPr>
          <p:cNvCxnSpPr>
            <a:cxnSpLocks/>
          </p:cNvCxnSpPr>
          <p:nvPr/>
        </p:nvCxnSpPr>
        <p:spPr>
          <a:xfrm>
            <a:off x="2747611" y="2747626"/>
            <a:ext cx="795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30E988-6DAF-09A9-5110-E6D4DC4C561D}"/>
              </a:ext>
            </a:extLst>
          </p:cNvPr>
          <p:cNvCxnSpPr>
            <a:cxnSpLocks/>
          </p:cNvCxnSpPr>
          <p:nvPr/>
        </p:nvCxnSpPr>
        <p:spPr>
          <a:xfrm>
            <a:off x="2118961" y="2738101"/>
            <a:ext cx="281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9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如何处理风干扰和未知建模动态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41E938-AB49-1A46-616B-84427A46E5EC}"/>
              </a:ext>
            </a:extLst>
          </p:cNvPr>
          <p:cNvSpPr/>
          <p:nvPr/>
        </p:nvSpPr>
        <p:spPr>
          <a:xfrm>
            <a:off x="11287874" y="578233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ED1B3A69-DEDA-5417-8B9F-C76B07579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1563" y="620395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D9EEA1-C5CE-AF06-F032-776240564304}"/>
              </a:ext>
            </a:extLst>
          </p:cNvPr>
          <p:cNvSpPr txBox="1"/>
          <p:nvPr/>
        </p:nvSpPr>
        <p:spPr>
          <a:xfrm>
            <a:off x="501650" y="993775"/>
            <a:ext cx="6226175" cy="4996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俯仰角子系统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E788B0E-0DC1-052C-9A65-8226BB780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52825"/>
              </p:ext>
            </p:extLst>
          </p:nvPr>
        </p:nvGraphicFramePr>
        <p:xfrm>
          <a:off x="501650" y="1584325"/>
          <a:ext cx="3917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2477" imgH="580241" progId="Equation.DSMT4">
                  <p:embed/>
                </p:oleObj>
              </mc:Choice>
              <mc:Fallback>
                <p:oleObj name="Equation" r:id="rId3" imgW="2102477" imgH="580241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EC4F55E1-C861-456F-B6EB-0DE358954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584325"/>
                        <a:ext cx="39179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7E86CC-B977-C6ED-7702-CEEAC599E93B}"/>
              </a:ext>
            </a:extLst>
          </p:cNvPr>
          <p:cNvCxnSpPr>
            <a:cxnSpLocks/>
          </p:cNvCxnSpPr>
          <p:nvPr/>
        </p:nvCxnSpPr>
        <p:spPr>
          <a:xfrm>
            <a:off x="920750" y="2535238"/>
            <a:ext cx="0" cy="3028950"/>
          </a:xfrm>
          <a:prstGeom prst="straightConnector1">
            <a:avLst/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78EA730-F876-EC8F-23CD-EABB9CBC4E5E}"/>
              </a:ext>
            </a:extLst>
          </p:cNvPr>
          <p:cNvSpPr/>
          <p:nvPr/>
        </p:nvSpPr>
        <p:spPr>
          <a:xfrm>
            <a:off x="769938" y="1652588"/>
            <a:ext cx="301625" cy="88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6313D6-1A01-ABDE-CF37-F96406D75CEC}"/>
              </a:ext>
            </a:extLst>
          </p:cNvPr>
          <p:cNvSpPr/>
          <p:nvPr/>
        </p:nvSpPr>
        <p:spPr>
          <a:xfrm>
            <a:off x="2443163" y="2168525"/>
            <a:ext cx="301625" cy="357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E6A371-28DA-1B44-0683-A14FCC5C0DBF}"/>
              </a:ext>
            </a:extLst>
          </p:cNvPr>
          <p:cNvCxnSpPr>
            <a:cxnSpLocks/>
          </p:cNvCxnSpPr>
          <p:nvPr/>
        </p:nvCxnSpPr>
        <p:spPr>
          <a:xfrm>
            <a:off x="2593975" y="2525713"/>
            <a:ext cx="0" cy="23018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723E818-92F7-F7F4-C4FD-903ABEEA2825}"/>
              </a:ext>
            </a:extLst>
          </p:cNvPr>
          <p:cNvSpPr/>
          <p:nvPr/>
        </p:nvSpPr>
        <p:spPr>
          <a:xfrm>
            <a:off x="2928938" y="2093913"/>
            <a:ext cx="1422400" cy="441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4770DC-1CFA-3B6D-AC1B-B45ACA8FF5E5}"/>
              </a:ext>
            </a:extLst>
          </p:cNvPr>
          <p:cNvCxnSpPr>
            <a:cxnSpLocks/>
          </p:cNvCxnSpPr>
          <p:nvPr/>
        </p:nvCxnSpPr>
        <p:spPr>
          <a:xfrm>
            <a:off x="3640138" y="2535238"/>
            <a:ext cx="0" cy="314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42DD2C4-A71E-24AB-993B-1058F770992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977" y="5563767"/>
            <a:ext cx="4837222" cy="493468"/>
          </a:xfrm>
          <a:prstGeom prst="rect">
            <a:avLst/>
          </a:prstGeom>
          <a:blipFill>
            <a:blip r:embed="rId5"/>
            <a:stretch>
              <a:fillRect t="-12346" r="-2015" b="-3703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44C6EC-325B-68F9-2912-BAD82998343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0292" y="4826886"/>
            <a:ext cx="2523191" cy="493468"/>
          </a:xfrm>
          <a:prstGeom prst="rect">
            <a:avLst/>
          </a:prstGeom>
          <a:blipFill>
            <a:blip r:embed="rId6"/>
            <a:stretch>
              <a:fillRect t="-11111" r="-4600" b="-3827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B40A3F-F2AE-20E3-9FAC-5C175A86ADA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3144" y="3071041"/>
            <a:ext cx="4318110" cy="1293687"/>
          </a:xfrm>
          <a:prstGeom prst="rect">
            <a:avLst/>
          </a:prstGeom>
          <a:blipFill>
            <a:blip r:embed="rId7"/>
            <a:stretch>
              <a:fillRect l="-2684" b="-1415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D704A6C-49DF-CF93-A506-A67ECA665C08}"/>
              </a:ext>
            </a:extLst>
          </p:cNvPr>
          <p:cNvSpPr/>
          <p:nvPr/>
        </p:nvSpPr>
        <p:spPr>
          <a:xfrm rot="18565469">
            <a:off x="6802438" y="4470400"/>
            <a:ext cx="765175" cy="847725"/>
          </a:xfrm>
          <a:prstGeom prst="downArrow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EFFA6F-8EF0-BB05-EF6D-824588A296E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08290" y="4278393"/>
            <a:ext cx="3863973" cy="2125582"/>
          </a:xfrm>
          <a:prstGeom prst="rect">
            <a:avLst/>
          </a:prstGeom>
          <a:blipFill>
            <a:blip r:embed="rId8"/>
            <a:stretch>
              <a:fillRect l="-1735" r="-1577" b="-48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6" name="图片 2">
            <a:extLst>
              <a:ext uri="{FF2B5EF4-FFF2-40B4-BE49-F238E27FC236}">
                <a16:creationId xmlns:a16="http://schemas.microsoft.com/office/drawing/2014/main" id="{E90A8CB3-726D-F728-0C48-69A94458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08290" y="1377146"/>
            <a:ext cx="3781425" cy="2505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935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19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1975449" y="575872"/>
            <a:ext cx="8169215" cy="405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如何处理风干扰和未知建模动态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EB958D-03A3-F066-0B13-1A9411C4B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38288"/>
            <a:ext cx="29146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056B3D-3425-58F8-3195-CAF2EF6E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1298575"/>
            <a:ext cx="107315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D3DFB7-E141-1F90-8554-15F9D90F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1304925"/>
            <a:ext cx="10874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A0D14B-B8AE-0697-1D8E-CD69BEA5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1322388"/>
            <a:ext cx="10874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2C473AF-6E4B-C5DE-9E62-0D63CB02CCD5}"/>
              </a:ext>
            </a:extLst>
          </p:cNvPr>
          <p:cNvSpPr/>
          <p:nvPr/>
        </p:nvSpPr>
        <p:spPr>
          <a:xfrm>
            <a:off x="8682038" y="1506538"/>
            <a:ext cx="338137" cy="76993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加号 27">
            <a:extLst>
              <a:ext uri="{FF2B5EF4-FFF2-40B4-BE49-F238E27FC236}">
                <a16:creationId xmlns:a16="http://schemas.microsoft.com/office/drawing/2014/main" id="{CAD7FBB9-7C02-1693-1BF4-E613795A052D}"/>
              </a:ext>
            </a:extLst>
          </p:cNvPr>
          <p:cNvSpPr/>
          <p:nvPr/>
        </p:nvSpPr>
        <p:spPr>
          <a:xfrm>
            <a:off x="6769100" y="1751013"/>
            <a:ext cx="196850" cy="277812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A56ABF1-0FBB-298C-1A47-C7E3487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698875"/>
            <a:ext cx="33162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A049D6A-B7B6-B629-8792-45DBB55AA9E9}"/>
              </a:ext>
            </a:extLst>
          </p:cNvPr>
          <p:cNvSpPr txBox="1"/>
          <p:nvPr/>
        </p:nvSpPr>
        <p:spPr>
          <a:xfrm>
            <a:off x="430213" y="4600575"/>
            <a:ext cx="4437062" cy="500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设两不确定项的乘性耦合为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B567C9-4CD7-850A-5B7B-BDE6CE8ED61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36047" y="4479293"/>
            <a:ext cx="4437554" cy="499624"/>
          </a:xfrm>
          <a:prstGeom prst="rect">
            <a:avLst/>
          </a:prstGeom>
          <a:blipFill>
            <a:blip r:embed="rId8"/>
            <a:stretch>
              <a:fillRect l="-1511" b="-2073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74CA8D1-D575-8B7D-59A8-3EF77E0D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4507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174D690-A550-1AF3-26A6-DD8D2BA9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200650"/>
            <a:ext cx="458946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5D12A37-FA0E-21DE-803B-EB53BE1E60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119" y="3006497"/>
            <a:ext cx="4437554" cy="499624"/>
          </a:xfrm>
          <a:prstGeom prst="rect">
            <a:avLst/>
          </a:prstGeom>
          <a:blipFill>
            <a:blip r:embed="rId11"/>
            <a:stretch>
              <a:fillRect l="-1374" b="-2073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E56353-0419-8DF7-6462-B1A43470A9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0269" y="925472"/>
            <a:ext cx="5009994" cy="499624"/>
          </a:xfrm>
          <a:prstGeom prst="rect">
            <a:avLst/>
          </a:prstGeom>
          <a:blipFill>
            <a:blip r:embed="rId12"/>
            <a:stretch>
              <a:fillRect l="-1340" r="-244" b="-2073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0D85A9-C519-A656-F426-E2D70AB521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4179" y="5552901"/>
            <a:ext cx="3100296" cy="1167756"/>
          </a:xfrm>
          <a:prstGeom prst="rect">
            <a:avLst/>
          </a:prstGeom>
          <a:blipFill>
            <a:blip r:embed="rId13"/>
            <a:stretch>
              <a:fillRect l="-982" b="-628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BC083C-5EF0-B3AD-2413-709E6D42F779}"/>
              </a:ext>
            </a:extLst>
          </p:cNvPr>
          <p:cNvSpPr/>
          <p:nvPr/>
        </p:nvSpPr>
        <p:spPr>
          <a:xfrm>
            <a:off x="5767388" y="5341938"/>
            <a:ext cx="484187" cy="4968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47A6C0D-FC31-83C3-6081-5D047F8F0145}"/>
              </a:ext>
            </a:extLst>
          </p:cNvPr>
          <p:cNvCxnSpPr>
            <a:cxnSpLocks/>
          </p:cNvCxnSpPr>
          <p:nvPr/>
        </p:nvCxnSpPr>
        <p:spPr>
          <a:xfrm>
            <a:off x="0" y="2773363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98CA5C-5EB2-EDD3-3DA1-CD0122AC41F0}"/>
              </a:ext>
            </a:extLst>
          </p:cNvPr>
          <p:cNvCxnSpPr>
            <a:cxnSpLocks/>
          </p:cNvCxnSpPr>
          <p:nvPr/>
        </p:nvCxnSpPr>
        <p:spPr>
          <a:xfrm>
            <a:off x="0" y="4456113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95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00浙江大学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9D"/>
      </a:accent1>
      <a:accent2>
        <a:srgbClr val="D0B296"/>
      </a:accent2>
      <a:accent3>
        <a:srgbClr val="00429D"/>
      </a:accent3>
      <a:accent4>
        <a:srgbClr val="D0B296"/>
      </a:accent4>
      <a:accent5>
        <a:srgbClr val="00429D"/>
      </a:accent5>
      <a:accent6>
        <a:srgbClr val="D0B296"/>
      </a:accent6>
      <a:hlink>
        <a:srgbClr val="DF213B"/>
      </a:hlink>
      <a:folHlink>
        <a:srgbClr val="954F72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368</Words>
  <Application>Microsoft Office PowerPoint</Application>
  <PresentationFormat>宽屏</PresentationFormat>
  <Paragraphs>96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华光标题宋_CNKI</vt:lpstr>
      <vt:lpstr>华光综艺_CNKI</vt:lpstr>
      <vt:lpstr>微软雅黑</vt:lpstr>
      <vt:lpstr>Arial</vt:lpstr>
      <vt:lpstr>Office Theme</vt:lpstr>
      <vt:lpstr>MathType 7.0 Equation</vt:lpstr>
      <vt:lpstr>Equation</vt:lpstr>
      <vt:lpstr>PowerPoint 演示文稿</vt:lpstr>
      <vt:lpstr>四旋翼无人机抗风扰控制研究背景</vt:lpstr>
      <vt:lpstr>如何理解四旋翼抗风扰控制</vt:lpstr>
      <vt:lpstr>如何理解四旋翼抗风扰控制</vt:lpstr>
      <vt:lpstr>如何理解四旋翼抗风扰控制</vt:lpstr>
      <vt:lpstr>无风扰时四旋翼无人机建模</vt:lpstr>
      <vt:lpstr>有风扰时四旋翼无人机建模</vt:lpstr>
      <vt:lpstr>如何处理风干扰和未知建模动态</vt:lpstr>
      <vt:lpstr>如何处理风干扰和未知建模动态</vt:lpstr>
      <vt:lpstr>PowerPoint 演示文稿</vt:lpstr>
      <vt:lpstr>理论、仿真证明算法有效性</vt:lpstr>
      <vt:lpstr>无人机实物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刘 晨阳</cp:lastModifiedBy>
  <cp:revision>356</cp:revision>
  <dcterms:created xsi:type="dcterms:W3CDTF">2019-11-26T03:41:00Z</dcterms:created>
  <dcterms:modified xsi:type="dcterms:W3CDTF">2022-12-15T15:13:49Z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