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39" r:id="rId2"/>
    <p:sldId id="664" r:id="rId3"/>
    <p:sldId id="643" r:id="rId4"/>
    <p:sldId id="685" r:id="rId5"/>
    <p:sldId id="692" r:id="rId6"/>
    <p:sldId id="693" r:id="rId7"/>
    <p:sldId id="694" r:id="rId8"/>
    <p:sldId id="650" r:id="rId9"/>
    <p:sldId id="688" r:id="rId10"/>
    <p:sldId id="695" r:id="rId11"/>
    <p:sldId id="696" r:id="rId12"/>
    <p:sldId id="697" r:id="rId13"/>
    <p:sldId id="702" r:id="rId14"/>
    <p:sldId id="698" r:id="rId15"/>
    <p:sldId id="703" r:id="rId16"/>
    <p:sldId id="652" r:id="rId17"/>
    <p:sldId id="699" r:id="rId18"/>
    <p:sldId id="704" r:id="rId19"/>
    <p:sldId id="700" r:id="rId20"/>
    <p:sldId id="705" r:id="rId21"/>
    <p:sldId id="701" r:id="rId22"/>
    <p:sldId id="706" r:id="rId23"/>
    <p:sldId id="707" r:id="rId24"/>
    <p:sldId id="708" r:id="rId25"/>
    <p:sldId id="712" r:id="rId26"/>
    <p:sldId id="709" r:id="rId27"/>
    <p:sldId id="68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26A3E2"/>
    <a:srgbClr val="0091DC"/>
    <a:srgbClr val="FFFFFF"/>
    <a:srgbClr val="D4EBE3"/>
    <a:srgbClr val="538B4B"/>
    <a:srgbClr val="E8FAE5"/>
    <a:srgbClr val="9DA953"/>
    <a:srgbClr val="285023"/>
    <a:srgbClr val="FF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88042" autoAdjust="0"/>
  </p:normalViewPr>
  <p:slideViewPr>
    <p:cSldViewPr snapToGrid="0">
      <p:cViewPr varScale="1">
        <p:scale>
          <a:sx n="111" d="100"/>
          <a:sy n="111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2022-10-06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21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02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87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4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7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06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7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3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6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4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78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0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2022-10-06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duation-hat-front-view_27483">
            <a:extLst>
              <a:ext uri="{FF2B5EF4-FFF2-40B4-BE49-F238E27FC236}">
                <a16:creationId xmlns:a16="http://schemas.microsoft.com/office/drawing/2014/main" id="{4E22EC47-D410-C5AD-EDC8-9759EAF07A58}"/>
              </a:ext>
            </a:extLst>
          </p:cNvPr>
          <p:cNvSpPr/>
          <p:nvPr userDrawn="1"/>
        </p:nvSpPr>
        <p:spPr>
          <a:xfrm>
            <a:off x="4399419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17F6FE9-3FE5-F76B-DF84-9A6112C0C266}"/>
              </a:ext>
            </a:extLst>
          </p:cNvPr>
          <p:cNvCxnSpPr>
            <a:cxnSpLocks/>
          </p:cNvCxnSpPr>
          <p:nvPr userDrawn="1"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4688846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138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A48B684A-3B8B-481D-A266-6B88C45A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2022-10-06</a:t>
            </a:fld>
            <a:endParaRPr lang="zh-CN" altLang="en-US"/>
          </a:p>
        </p:txBody>
      </p:sp>
      <p:sp>
        <p:nvSpPr>
          <p:cNvPr id="121" name="页脚占位符 4">
            <a:extLst>
              <a:ext uri="{FF2B5EF4-FFF2-40B4-BE49-F238E27FC236}">
                <a16:creationId xmlns:a16="http://schemas.microsoft.com/office/drawing/2014/main" id="{86FDFE89-AFE5-4E84-9AAD-857C93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>
            <a:extLst>
              <a:ext uri="{FF2B5EF4-FFF2-40B4-BE49-F238E27FC236}">
                <a16:creationId xmlns:a16="http://schemas.microsoft.com/office/drawing/2014/main" id="{64E5C7C6-4A25-4ADC-917D-C1DBB61E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2DDB496-5386-4919-B149-1D404CC301B5}"/>
              </a:ext>
            </a:extLst>
          </p:cNvPr>
          <p:cNvGrpSpPr/>
          <p:nvPr userDrawn="1"/>
        </p:nvGrpSpPr>
        <p:grpSpPr>
          <a:xfrm flipV="1">
            <a:off x="11623041" y="6303058"/>
            <a:ext cx="568960" cy="554941"/>
            <a:chOff x="-3067387" y="5853843"/>
            <a:chExt cx="763656" cy="744840"/>
          </a:xfrm>
          <a:solidFill>
            <a:schemeClr val="bg1">
              <a:lumMod val="95000"/>
            </a:schemeClr>
          </a:solidFill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7A05C32-DD8F-4D6B-995B-56723CF3CE6C}"/>
                </a:ext>
              </a:extLst>
            </p:cNvPr>
            <p:cNvSpPr/>
            <p:nvPr/>
          </p:nvSpPr>
          <p:spPr>
            <a:xfrm>
              <a:off x="-3067387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807327F-D7EE-434C-BD96-F1AEA4E6B1FC}"/>
                </a:ext>
              </a:extLst>
            </p:cNvPr>
            <p:cNvSpPr/>
            <p:nvPr/>
          </p:nvSpPr>
          <p:spPr>
            <a:xfrm>
              <a:off x="-3067387" y="5973977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818E12B-8957-4FA7-BDB7-B077E3194EE8}"/>
                </a:ext>
              </a:extLst>
            </p:cNvPr>
            <p:cNvSpPr/>
            <p:nvPr/>
          </p:nvSpPr>
          <p:spPr>
            <a:xfrm>
              <a:off x="-3067387" y="6091445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500211-5C6D-4E1D-913B-470E77F4BBED}"/>
                </a:ext>
              </a:extLst>
            </p:cNvPr>
            <p:cNvSpPr/>
            <p:nvPr/>
          </p:nvSpPr>
          <p:spPr>
            <a:xfrm>
              <a:off x="-3067387" y="6208908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8 w 13335"/>
                <a:gd name="connsiteY1" fmla="*/ 13335 h 13335"/>
                <a:gd name="connsiteX2" fmla="*/ 0 w 13335"/>
                <a:gd name="connsiteY2" fmla="*/ 6667 h 13335"/>
                <a:gd name="connsiteX3" fmla="*/ 6668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BB59-455E-495E-96DC-508B9A9BC2A6}"/>
                </a:ext>
              </a:extLst>
            </p:cNvPr>
            <p:cNvSpPr/>
            <p:nvPr/>
          </p:nvSpPr>
          <p:spPr>
            <a:xfrm>
              <a:off x="-3067387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8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0E26222-C4D0-4D45-A4F0-30A56B64370B}"/>
                </a:ext>
              </a:extLst>
            </p:cNvPr>
            <p:cNvSpPr/>
            <p:nvPr/>
          </p:nvSpPr>
          <p:spPr>
            <a:xfrm>
              <a:off x="-3067387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3ED65A-6469-4F5E-827B-92D2DB4E1764}"/>
                </a:ext>
              </a:extLst>
            </p:cNvPr>
            <p:cNvSpPr/>
            <p:nvPr/>
          </p:nvSpPr>
          <p:spPr>
            <a:xfrm>
              <a:off x="-3067387" y="6561305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1B6837-DA8B-4C0D-8767-101B7C0CA8A5}"/>
                </a:ext>
              </a:extLst>
            </p:cNvPr>
            <p:cNvSpPr/>
            <p:nvPr/>
          </p:nvSpPr>
          <p:spPr>
            <a:xfrm>
              <a:off x="-2922131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81C5525-7097-4DBB-A7D5-CF6266BEDF45}"/>
                </a:ext>
              </a:extLst>
            </p:cNvPr>
            <p:cNvSpPr/>
            <p:nvPr/>
          </p:nvSpPr>
          <p:spPr>
            <a:xfrm>
              <a:off x="-2922131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9F4429D-711E-4E22-91EF-E920BDC85C7A}"/>
                </a:ext>
              </a:extLst>
            </p:cNvPr>
            <p:cNvSpPr/>
            <p:nvPr/>
          </p:nvSpPr>
          <p:spPr>
            <a:xfrm>
              <a:off x="-2922131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F3F1606-1047-4E85-A9AF-0ADC2A526D99}"/>
                </a:ext>
              </a:extLst>
            </p:cNvPr>
            <p:cNvSpPr/>
            <p:nvPr/>
          </p:nvSpPr>
          <p:spPr>
            <a:xfrm>
              <a:off x="-2922131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FD9171-58F0-4C8C-BF89-5F948B9DDD5D}"/>
                </a:ext>
              </a:extLst>
            </p:cNvPr>
            <p:cNvSpPr/>
            <p:nvPr/>
          </p:nvSpPr>
          <p:spPr>
            <a:xfrm>
              <a:off x="-2922131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C9923A-B2A6-4EC5-ABC6-1DAA4F73AD2C}"/>
                </a:ext>
              </a:extLst>
            </p:cNvPr>
            <p:cNvSpPr/>
            <p:nvPr/>
          </p:nvSpPr>
          <p:spPr>
            <a:xfrm>
              <a:off x="-2922131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B3B242-250A-4240-9430-5750AFB6F129}"/>
                </a:ext>
              </a:extLst>
            </p:cNvPr>
            <p:cNvSpPr/>
            <p:nvPr/>
          </p:nvSpPr>
          <p:spPr>
            <a:xfrm>
              <a:off x="-2922131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BE318E-53D4-4357-87F3-AA13038235DE}"/>
                </a:ext>
              </a:extLst>
            </p:cNvPr>
            <p:cNvSpPr/>
            <p:nvPr/>
          </p:nvSpPr>
          <p:spPr>
            <a:xfrm>
              <a:off x="-2776875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EA3680C-F107-48C1-9A5A-F8CD9E899171}"/>
                </a:ext>
              </a:extLst>
            </p:cNvPr>
            <p:cNvSpPr/>
            <p:nvPr/>
          </p:nvSpPr>
          <p:spPr>
            <a:xfrm>
              <a:off x="-2776875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45A9E066-AD56-4539-A264-D97EA475FB17}"/>
                </a:ext>
              </a:extLst>
            </p:cNvPr>
            <p:cNvSpPr/>
            <p:nvPr/>
          </p:nvSpPr>
          <p:spPr>
            <a:xfrm>
              <a:off x="-2776875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48894FD-F216-4519-BC6E-69DD117020DA}"/>
                </a:ext>
              </a:extLst>
            </p:cNvPr>
            <p:cNvSpPr/>
            <p:nvPr/>
          </p:nvSpPr>
          <p:spPr>
            <a:xfrm>
              <a:off x="-2776875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6BB14F6-336B-44CC-AB34-6AEFB602C02D}"/>
                </a:ext>
              </a:extLst>
            </p:cNvPr>
            <p:cNvSpPr/>
            <p:nvPr/>
          </p:nvSpPr>
          <p:spPr>
            <a:xfrm>
              <a:off x="-2776875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52295B-7956-4B3B-9E04-FA509EDCD58C}"/>
                </a:ext>
              </a:extLst>
            </p:cNvPr>
            <p:cNvSpPr/>
            <p:nvPr/>
          </p:nvSpPr>
          <p:spPr>
            <a:xfrm>
              <a:off x="-2776875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7A55B85-3E93-4666-A4AA-798C58F776E1}"/>
                </a:ext>
              </a:extLst>
            </p:cNvPr>
            <p:cNvSpPr/>
            <p:nvPr/>
          </p:nvSpPr>
          <p:spPr>
            <a:xfrm>
              <a:off x="-2776875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C9D98AA-DB08-4FF8-8492-A1409D5ABCDB}"/>
                </a:ext>
              </a:extLst>
            </p:cNvPr>
            <p:cNvSpPr/>
            <p:nvPr/>
          </p:nvSpPr>
          <p:spPr>
            <a:xfrm>
              <a:off x="-2631618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48DE71A-8A2A-472B-A6CE-9DCE6555AE55}"/>
                </a:ext>
              </a:extLst>
            </p:cNvPr>
            <p:cNvSpPr/>
            <p:nvPr/>
          </p:nvSpPr>
          <p:spPr>
            <a:xfrm>
              <a:off x="-2631618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93318E3-4B81-4B80-906B-6A49F3227F73}"/>
                </a:ext>
              </a:extLst>
            </p:cNvPr>
            <p:cNvSpPr/>
            <p:nvPr/>
          </p:nvSpPr>
          <p:spPr>
            <a:xfrm>
              <a:off x="-2631618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9D6BF81-3B51-4D12-8B69-E5EA86C55A70}"/>
                </a:ext>
              </a:extLst>
            </p:cNvPr>
            <p:cNvSpPr/>
            <p:nvPr/>
          </p:nvSpPr>
          <p:spPr>
            <a:xfrm>
              <a:off x="-2631618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9F4F86-7293-496C-9F44-87A135022ECC}"/>
                </a:ext>
              </a:extLst>
            </p:cNvPr>
            <p:cNvSpPr/>
            <p:nvPr/>
          </p:nvSpPr>
          <p:spPr>
            <a:xfrm>
              <a:off x="-2631618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4593300-C8B2-4FC2-AEF9-E007F2008397}"/>
                </a:ext>
              </a:extLst>
            </p:cNvPr>
            <p:cNvSpPr/>
            <p:nvPr/>
          </p:nvSpPr>
          <p:spPr>
            <a:xfrm>
              <a:off x="-2631618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4F68DFC-CF75-41BC-915E-9BB63E7AE167}"/>
                </a:ext>
              </a:extLst>
            </p:cNvPr>
            <p:cNvSpPr/>
            <p:nvPr/>
          </p:nvSpPr>
          <p:spPr>
            <a:xfrm>
              <a:off x="-2631618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54BE94F-1290-4C33-8B92-EB09A3810DD1}"/>
                </a:ext>
              </a:extLst>
            </p:cNvPr>
            <p:cNvSpPr/>
            <p:nvPr/>
          </p:nvSpPr>
          <p:spPr>
            <a:xfrm>
              <a:off x="-2486362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295C5E3-979C-4B0E-B63E-97151C61850E}"/>
                </a:ext>
              </a:extLst>
            </p:cNvPr>
            <p:cNvSpPr/>
            <p:nvPr/>
          </p:nvSpPr>
          <p:spPr>
            <a:xfrm>
              <a:off x="-2486362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CD22037-3982-4CBD-AB07-0B2B464402B3}"/>
                </a:ext>
              </a:extLst>
            </p:cNvPr>
            <p:cNvSpPr/>
            <p:nvPr/>
          </p:nvSpPr>
          <p:spPr>
            <a:xfrm>
              <a:off x="-2486362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9D7105B-5DB2-4FBD-8F89-D50F73420B32}"/>
                </a:ext>
              </a:extLst>
            </p:cNvPr>
            <p:cNvSpPr/>
            <p:nvPr/>
          </p:nvSpPr>
          <p:spPr>
            <a:xfrm>
              <a:off x="-2486362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C55FD3A-FA9F-43A9-B50E-728D3B9D4E94}"/>
                </a:ext>
              </a:extLst>
            </p:cNvPr>
            <p:cNvSpPr/>
            <p:nvPr/>
          </p:nvSpPr>
          <p:spPr>
            <a:xfrm>
              <a:off x="-2486362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8819219-761B-494F-8F89-B52057C3FEBE}"/>
                </a:ext>
              </a:extLst>
            </p:cNvPr>
            <p:cNvSpPr/>
            <p:nvPr/>
          </p:nvSpPr>
          <p:spPr>
            <a:xfrm>
              <a:off x="-2486362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7E8E0CF-E66A-417F-87F6-D0F2EA4703FA}"/>
                </a:ext>
              </a:extLst>
            </p:cNvPr>
            <p:cNvSpPr/>
            <p:nvPr/>
          </p:nvSpPr>
          <p:spPr>
            <a:xfrm>
              <a:off x="-2486362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9B5B6E4-BA78-496F-AC84-76053DF5605F}"/>
                </a:ext>
              </a:extLst>
            </p:cNvPr>
            <p:cNvSpPr/>
            <p:nvPr/>
          </p:nvSpPr>
          <p:spPr>
            <a:xfrm>
              <a:off x="-2341106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BFE4A81-7AEE-4E4D-9F0C-70D092409C97}"/>
                </a:ext>
              </a:extLst>
            </p:cNvPr>
            <p:cNvSpPr/>
            <p:nvPr/>
          </p:nvSpPr>
          <p:spPr>
            <a:xfrm>
              <a:off x="-2341106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EBC0F99-7305-444B-BEE3-62AA3F997846}"/>
                </a:ext>
              </a:extLst>
            </p:cNvPr>
            <p:cNvSpPr/>
            <p:nvPr/>
          </p:nvSpPr>
          <p:spPr>
            <a:xfrm>
              <a:off x="-2341106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E8547D4-0756-441F-B00C-C0529FABA4B5}"/>
                </a:ext>
              </a:extLst>
            </p:cNvPr>
            <p:cNvSpPr/>
            <p:nvPr/>
          </p:nvSpPr>
          <p:spPr>
            <a:xfrm>
              <a:off x="-2341106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B9DB7C7-2A91-48ED-93A4-39E9D149E7A6}"/>
                </a:ext>
              </a:extLst>
            </p:cNvPr>
            <p:cNvSpPr/>
            <p:nvPr/>
          </p:nvSpPr>
          <p:spPr>
            <a:xfrm>
              <a:off x="-2341106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0E8954ED-2611-4B1F-9EDE-D40F7D553920}"/>
                </a:ext>
              </a:extLst>
            </p:cNvPr>
            <p:cNvSpPr/>
            <p:nvPr/>
          </p:nvSpPr>
          <p:spPr>
            <a:xfrm>
              <a:off x="-2341106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33E13C0-8C3F-4179-8C35-2E97AFCB3E8F}"/>
                </a:ext>
              </a:extLst>
            </p:cNvPr>
            <p:cNvSpPr/>
            <p:nvPr/>
          </p:nvSpPr>
          <p:spPr>
            <a:xfrm>
              <a:off x="-2341106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089564" y="575872"/>
            <a:ext cx="6012872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ctr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ABCEBE-48D4-43E4-A4EB-011BB1F086D9}"/>
              </a:ext>
            </a:extLst>
          </p:cNvPr>
          <p:cNvCxnSpPr>
            <a:cxnSpLocks/>
          </p:cNvCxnSpPr>
          <p:nvPr userDrawn="1"/>
        </p:nvCxnSpPr>
        <p:spPr>
          <a:xfrm>
            <a:off x="5754592" y="1088856"/>
            <a:ext cx="68281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日期占位符 3">
            <a:extLst>
              <a:ext uri="{FF2B5EF4-FFF2-40B4-BE49-F238E27FC236}">
                <a16:creationId xmlns:a16="http://schemas.microsoft.com/office/drawing/2014/main" id="{476D7DCC-2EAF-4049-A6E9-E15DBA1C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2022-10-06</a:t>
            </a:fld>
            <a:endParaRPr lang="zh-CN" altLang="en-US"/>
          </a:p>
        </p:txBody>
      </p:sp>
      <p:sp>
        <p:nvSpPr>
          <p:cNvPr id="122" name="页脚占位符 4">
            <a:extLst>
              <a:ext uri="{FF2B5EF4-FFF2-40B4-BE49-F238E27FC236}">
                <a16:creationId xmlns:a16="http://schemas.microsoft.com/office/drawing/2014/main" id="{D1E2184E-AB19-4FBC-A35A-0B362308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2022-10-06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E66E8D-7340-E097-ECE5-6269C4D322F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B3AA75-F9A6-5E42-B776-C526A6F44243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EF0A9A-CDE1-62B6-BFD1-B9738D931AB5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E464E-5678-5C79-7CB7-600EC884310E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A4A3449-4BB2-7EDB-C298-E4A1C64F6AAA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B980A1-6EE2-69F7-44D6-8E8EE52A30C2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BA2027-B061-F2F7-0D62-86A113BA6A2D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2022-10-06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w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6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wmf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6.png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汇报论文：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号论文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汇报人：   刘晨阳</a:t>
            </a: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4253209" y="2551837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zh-CN" altLang="en-US" sz="3600" spc="300" dirty="0">
                <a:cs typeface="+mn-ea"/>
                <a:sym typeface="+mn-lt"/>
              </a:rPr>
              <a:t>非线性系统</a:t>
            </a:r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rgbClr val="0093DD"/>
                </a:solidFill>
                <a:cs typeface="+mn-ea"/>
                <a:sym typeface="+mn-lt"/>
              </a:rPr>
              <a:t>论文汇报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38B3B4-ED2B-3DA1-E4CF-2078AE757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30253"/>
          <a:stretch/>
        </p:blipFill>
        <p:spPr>
          <a:xfrm>
            <a:off x="2622429" y="543883"/>
            <a:ext cx="6346705" cy="20079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切换线性系统稳定性条件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287873" y="577249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32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系统：</a:t>
            </a:r>
            <a:r>
              <a:rPr lang="zh-CN" altLang="en-US" b="1" dirty="0">
                <a:latin typeface="+mj-ea"/>
                <a:ea typeface="+mj-ea"/>
                <a:sym typeface="Wingdings" panose="05000000000000000000" pitchFamily="2" charset="2"/>
              </a:rPr>
              <a:t>（线性离散切换系统）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28E759E3-DA2D-3639-04D9-3ACFAC949B1E}"/>
              </a:ext>
            </a:extLst>
          </p:cNvPr>
          <p:cNvSpPr txBox="1"/>
          <p:nvPr/>
        </p:nvSpPr>
        <p:spPr>
          <a:xfrm>
            <a:off x="842762" y="2951168"/>
            <a:ext cx="55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判据</a:t>
            </a:r>
            <a:r>
              <a:rPr lang="zh-CN" altLang="en-US" b="1" dirty="0">
                <a:latin typeface="+mj-ea"/>
                <a:ea typeface="+mj-ea"/>
                <a:sym typeface="Wingdings" panose="05000000000000000000" pitchFamily="2" charset="2"/>
              </a:rPr>
              <a:t>： （原点为上述系统渐近稳定平衡点的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充要条件</a:t>
            </a:r>
            <a:r>
              <a:rPr lang="zh-CN" altLang="en-US" b="1" dirty="0">
                <a:latin typeface="+mj-ea"/>
                <a:ea typeface="+mj-ea"/>
                <a:sym typeface="Wingdings" panose="05000000000000000000" pitchFamily="2" charset="2"/>
              </a:rPr>
              <a:t>）</a:t>
            </a:r>
            <a:endParaRPr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2E7B7F1-02EF-D1A2-2CC0-EB83A5BC5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249923"/>
              </p:ext>
            </p:extLst>
          </p:nvPr>
        </p:nvGraphicFramePr>
        <p:xfrm>
          <a:off x="842761" y="1963177"/>
          <a:ext cx="3919740" cy="62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190440" progId="Equation.DSMT4">
                  <p:embed/>
                </p:oleObj>
              </mc:Choice>
              <mc:Fallback>
                <p:oleObj name="Equation" r:id="rId2" imgW="1193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761" y="1963177"/>
                        <a:ext cx="3919740" cy="62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E553FCD-90EB-9F79-FD2D-4ED07225DAD6}"/>
              </a:ext>
            </a:extLst>
          </p:cNvPr>
          <p:cNvSpPr txBox="1"/>
          <p:nvPr/>
        </p:nvSpPr>
        <p:spPr>
          <a:xfrm>
            <a:off x="933451" y="342900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存在满秩矩阵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9F2118C-41E0-A180-1CEE-D3FABFEFA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52012"/>
              </p:ext>
            </p:extLst>
          </p:nvPr>
        </p:nvGraphicFramePr>
        <p:xfrm>
          <a:off x="2459731" y="3475120"/>
          <a:ext cx="254000" cy="2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9731" y="3475120"/>
                        <a:ext cx="254000" cy="27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1070D19-3FAE-9A1A-C4C7-CA150F9277E7}"/>
              </a:ext>
            </a:extLst>
          </p:cNvPr>
          <p:cNvSpPr txBox="1"/>
          <p:nvPr/>
        </p:nvSpPr>
        <p:spPr>
          <a:xfrm>
            <a:off x="2620761" y="3429000"/>
            <a:ext cx="90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和矩阵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A7F340F-AE78-61B2-D25D-88298A59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04878"/>
              </p:ext>
            </p:extLst>
          </p:nvPr>
        </p:nvGraphicFramePr>
        <p:xfrm>
          <a:off x="3430588" y="3440113"/>
          <a:ext cx="3238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9F2118C-41E0-A180-1CEE-D3FABFEFAE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30588" y="3440113"/>
                        <a:ext cx="323850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A6EE2B0-32EA-94DA-E02A-32C4A3DD7C9C}"/>
              </a:ext>
            </a:extLst>
          </p:cNvPr>
          <p:cNvSpPr txBox="1"/>
          <p:nvPr/>
        </p:nvSpPr>
        <p:spPr>
          <a:xfrm>
            <a:off x="3698876" y="3418443"/>
            <a:ext cx="90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使得：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1D04D47-A8DC-66BD-EF28-3AC6E3BED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81764"/>
              </p:ext>
            </p:extLst>
          </p:nvPr>
        </p:nvGraphicFramePr>
        <p:xfrm>
          <a:off x="933451" y="3952952"/>
          <a:ext cx="2336865" cy="169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469800" progId="Equation.DSMT4">
                  <p:embed/>
                </p:oleObj>
              </mc:Choice>
              <mc:Fallback>
                <p:oleObj name="Equation" r:id="rId8" imgW="647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3451" y="3952952"/>
                        <a:ext cx="2336865" cy="169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06DD8ED4-A0F5-DF7E-2838-7BDB0ED8EFEA}"/>
              </a:ext>
            </a:extLst>
          </p:cNvPr>
          <p:cNvSpPr txBox="1"/>
          <p:nvPr/>
        </p:nvSpPr>
        <p:spPr>
          <a:xfrm>
            <a:off x="7000876" y="1591147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作用：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6C353D-8D26-70AC-67A6-285AFABBB686}"/>
              </a:ext>
            </a:extLst>
          </p:cNvPr>
          <p:cNvSpPr txBox="1"/>
          <p:nvPr/>
        </p:nvSpPr>
        <p:spPr>
          <a:xfrm>
            <a:off x="7000876" y="2212504"/>
            <a:ext cx="452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将以此条件为基础，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倒推能使闭环系统稳定的状态反馈控制器</a:t>
            </a:r>
          </a:p>
        </p:txBody>
      </p:sp>
    </p:spTree>
    <p:extLst>
      <p:ext uri="{BB962C8B-B14F-4D97-AF65-F5344CB8AC3E}">
        <p14:creationId xmlns:p14="http://schemas.microsoft.com/office/powerpoint/2010/main" val="40594904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扩展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Farkas Lemma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287873" y="577249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32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内容：</a:t>
            </a:r>
          </a:p>
        </p:txBody>
      </p:sp>
      <p:sp>
        <p:nvSpPr>
          <p:cNvPr id="2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06DD8ED4-A0F5-DF7E-2838-7BDB0ED8EFEA}"/>
              </a:ext>
            </a:extLst>
          </p:cNvPr>
          <p:cNvSpPr txBox="1"/>
          <p:nvPr/>
        </p:nvSpPr>
        <p:spPr>
          <a:xfrm>
            <a:off x="7000876" y="1591147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作用：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6C353D-8D26-70AC-67A6-285AFABBB686}"/>
              </a:ext>
            </a:extLst>
          </p:cNvPr>
          <p:cNvSpPr txBox="1"/>
          <p:nvPr/>
        </p:nvSpPr>
        <p:spPr>
          <a:xfrm>
            <a:off x="7000876" y="2212504"/>
            <a:ext cx="4524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此研究的核心思想就在于使闭环稳定集包含实验数据一致性集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以此来证明闭环系统的稳定性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该引理就提供了一个凸集包含另一个凸集的等价条件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A7BD51-08FC-E7E7-5699-EF05D9F8A07C}"/>
              </a:ext>
            </a:extLst>
          </p:cNvPr>
          <p:cNvSpPr txBox="1"/>
          <p:nvPr/>
        </p:nvSpPr>
        <p:spPr>
          <a:xfrm>
            <a:off x="842762" y="2040606"/>
            <a:ext cx="286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考虑两个多面体：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26CB17A-1A0B-1CBE-EC56-06EDDA226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44547"/>
              </p:ext>
            </p:extLst>
          </p:nvPr>
        </p:nvGraphicFramePr>
        <p:xfrm>
          <a:off x="842762" y="2464618"/>
          <a:ext cx="2432369" cy="102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419040" progId="Equation.DSMT4">
                  <p:embed/>
                </p:oleObj>
              </mc:Choice>
              <mc:Fallback>
                <p:oleObj name="Equation" r:id="rId2" imgW="99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762" y="2464618"/>
                        <a:ext cx="2432369" cy="102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4B588A6-BD29-441E-ED7A-539C0BA49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10947"/>
              </p:ext>
            </p:extLst>
          </p:nvPr>
        </p:nvGraphicFramePr>
        <p:xfrm>
          <a:off x="842762" y="3847381"/>
          <a:ext cx="1243667" cy="89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55320" progId="Equation.DSMT4">
                  <p:embed/>
                </p:oleObj>
              </mc:Choice>
              <mc:Fallback>
                <p:oleObj name="Equation" r:id="rId4" imgW="495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762" y="3847381"/>
                        <a:ext cx="1243667" cy="89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EB94EE5-ED14-C32B-BACC-4145E1FFCB87}"/>
              </a:ext>
            </a:extLst>
          </p:cNvPr>
          <p:cNvSpPr txBox="1"/>
          <p:nvPr/>
        </p:nvSpPr>
        <p:spPr>
          <a:xfrm>
            <a:off x="2058945" y="3917709"/>
            <a:ext cx="341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等价于存在所有元素非负的矩阵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1F18A1E-C29D-42C5-9FBB-2C7E5239D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56364"/>
              </p:ext>
            </p:extLst>
          </p:nvPr>
        </p:nvGraphicFramePr>
        <p:xfrm>
          <a:off x="842762" y="4869934"/>
          <a:ext cx="1244951" cy="90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342720" progId="Equation.DSMT4">
                  <p:embed/>
                </p:oleObj>
              </mc:Choice>
              <mc:Fallback>
                <p:oleObj name="Equation" r:id="rId6" imgW="469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2762" y="4869934"/>
                        <a:ext cx="1244951" cy="908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874A541-8B66-A689-9820-39867AA03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63325"/>
              </p:ext>
            </p:extLst>
          </p:nvPr>
        </p:nvGraphicFramePr>
        <p:xfrm>
          <a:off x="5341421" y="3940897"/>
          <a:ext cx="272706" cy="29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1421" y="3940897"/>
                        <a:ext cx="272706" cy="29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948F775-DBF8-9F74-9D8F-5A17D32F3CF3}"/>
              </a:ext>
            </a:extLst>
          </p:cNvPr>
          <p:cNvSpPr txBox="1"/>
          <p:nvPr/>
        </p:nvSpPr>
        <p:spPr>
          <a:xfrm>
            <a:off x="842762" y="4332519"/>
            <a:ext cx="341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使下式成立：</a:t>
            </a:r>
          </a:p>
        </p:txBody>
      </p:sp>
    </p:spTree>
    <p:extLst>
      <p:ext uri="{BB962C8B-B14F-4D97-AF65-F5344CB8AC3E}">
        <p14:creationId xmlns:p14="http://schemas.microsoft.com/office/powerpoint/2010/main" val="918377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凸优化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287873" y="577249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8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215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有约束的优化问题：</a:t>
            </a:r>
          </a:p>
        </p:txBody>
      </p:sp>
      <p:sp>
        <p:nvSpPr>
          <p:cNvPr id="2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06DD8ED4-A0F5-DF7E-2838-7BDB0ED8EFEA}"/>
              </a:ext>
            </a:extLst>
          </p:cNvPr>
          <p:cNvSpPr txBox="1"/>
          <p:nvPr/>
        </p:nvSpPr>
        <p:spPr>
          <a:xfrm>
            <a:off x="761362" y="4506209"/>
            <a:ext cx="10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定义域：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7664A0D-A2E1-B092-E457-5DBFF7D54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41786"/>
              </p:ext>
            </p:extLst>
          </p:nvPr>
        </p:nvGraphicFramePr>
        <p:xfrm>
          <a:off x="842762" y="2247631"/>
          <a:ext cx="5640387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596880" progId="Equation.DSMT4">
                  <p:embed/>
                </p:oleObj>
              </mc:Choice>
              <mc:Fallback>
                <p:oleObj name="Equation" r:id="rId2" imgW="20062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762" y="2247631"/>
                        <a:ext cx="5640387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9D4670E-E952-4040-ABAD-4FFEDBE73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9473"/>
              </p:ext>
            </p:extLst>
          </p:nvPr>
        </p:nvGraphicFramePr>
        <p:xfrm>
          <a:off x="2001328" y="4322028"/>
          <a:ext cx="2904669" cy="73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06080" progId="Equation.DSMT4">
                  <p:embed/>
                </p:oleObj>
              </mc:Choice>
              <mc:Fallback>
                <p:oleObj name="Equation" r:id="rId4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1328" y="4322028"/>
                        <a:ext cx="2904669" cy="737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DB509760-98D3-8ED6-4B56-1F964D4A0069}"/>
              </a:ext>
            </a:extLst>
          </p:cNvPr>
          <p:cNvSpPr txBox="1"/>
          <p:nvPr/>
        </p:nvSpPr>
        <p:spPr>
          <a:xfrm>
            <a:off x="761362" y="5190134"/>
            <a:ext cx="11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优化变量：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F05350C-C1C6-37B5-E144-8932ECC20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38098"/>
              </p:ext>
            </p:extLst>
          </p:nvPr>
        </p:nvGraphicFramePr>
        <p:xfrm>
          <a:off x="2001328" y="5258912"/>
          <a:ext cx="2079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9D4670E-E952-4040-ABAD-4FFEDBE73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1328" y="5258912"/>
                        <a:ext cx="207963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BC657252-6B37-B4EF-8F57-14EAFF6155E0}"/>
              </a:ext>
            </a:extLst>
          </p:cNvPr>
          <p:cNvSpPr txBox="1"/>
          <p:nvPr/>
        </p:nvSpPr>
        <p:spPr>
          <a:xfrm>
            <a:off x="761361" y="5770725"/>
            <a:ext cx="11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目标函数：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1826E54-8850-9997-EA0E-5D85350E5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01451"/>
              </p:ext>
            </p:extLst>
          </p:nvPr>
        </p:nvGraphicFramePr>
        <p:xfrm>
          <a:off x="1940942" y="5781074"/>
          <a:ext cx="6477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190440" progId="Equation.DSMT4">
                  <p:embed/>
                </p:oleObj>
              </mc:Choice>
              <mc:Fallback>
                <p:oleObj name="Equation" r:id="rId8" imgW="355320" imgH="1904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F05350C-C1C6-37B5-E144-8932ECC20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0942" y="5781074"/>
                        <a:ext cx="64770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E561F924-B301-A0EA-5BF5-C2B31CEFDC46}"/>
              </a:ext>
            </a:extLst>
          </p:cNvPr>
          <p:cNvSpPr txBox="1"/>
          <p:nvPr/>
        </p:nvSpPr>
        <p:spPr>
          <a:xfrm>
            <a:off x="5310166" y="4506209"/>
            <a:ext cx="11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最优值：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431EFCC-4C81-3E26-42E2-329C6FCED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42638"/>
              </p:ext>
            </p:extLst>
          </p:nvPr>
        </p:nvGraphicFramePr>
        <p:xfrm>
          <a:off x="6276308" y="4457646"/>
          <a:ext cx="5508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160" imgH="215640" progId="Equation.DSMT4">
                  <p:embed/>
                </p:oleObj>
              </mc:Choice>
              <mc:Fallback>
                <p:oleObj name="Equation" r:id="rId10" imgW="3035160" imgH="215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9D4670E-E952-4040-ABAD-4FFEDBE73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76308" y="4457646"/>
                        <a:ext cx="55086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424CE7C1-8D37-D701-C825-3DEBB0FDEA56}"/>
              </a:ext>
            </a:extLst>
          </p:cNvPr>
          <p:cNvSpPr txBox="1"/>
          <p:nvPr/>
        </p:nvSpPr>
        <p:spPr>
          <a:xfrm>
            <a:off x="5310166" y="5086800"/>
            <a:ext cx="38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最优解：取最优值时的</a:t>
            </a:r>
            <a:r>
              <a:rPr lang="en-US" altLang="zh-CN" b="1" dirty="0">
                <a:latin typeface="+mj-ea"/>
                <a:ea typeface="+mj-ea"/>
              </a:rPr>
              <a:t>x</a:t>
            </a:r>
            <a:r>
              <a:rPr lang="zh-CN" altLang="en-US" b="1" dirty="0">
                <a:latin typeface="+mj-ea"/>
                <a:ea typeface="+mj-ea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9966725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凸优化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287873" y="577249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9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30930" y="1249794"/>
            <a:ext cx="215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凸集：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41D7CC-0E1D-1BC6-1369-42BEF625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1"/>
          <a:stretch/>
        </p:blipFill>
        <p:spPr>
          <a:xfrm>
            <a:off x="830931" y="1619127"/>
            <a:ext cx="5409524" cy="7009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1A3386-8489-C4E7-A99C-0F034039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06" y="1430147"/>
            <a:ext cx="4294796" cy="1090577"/>
          </a:xfrm>
          <a:prstGeom prst="rect">
            <a:avLst/>
          </a:prstGeom>
        </p:spPr>
      </p:pic>
      <p:sp>
        <p:nvSpPr>
          <p:cNvPr id="1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DAE621AC-9E08-A6B0-105C-DFB0FD30AEA8}"/>
              </a:ext>
            </a:extLst>
          </p:cNvPr>
          <p:cNvSpPr txBox="1"/>
          <p:nvPr/>
        </p:nvSpPr>
        <p:spPr>
          <a:xfrm>
            <a:off x="830930" y="2722430"/>
            <a:ext cx="215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凸函数：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82508A-2D48-53D6-4D09-09F38E60F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30" y="3158877"/>
            <a:ext cx="7266068" cy="5712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D840B27-66EE-4235-EDB9-73A0DC6CC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514" y="2812618"/>
            <a:ext cx="1610362" cy="13312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43F889-F056-7EAB-7FC7-85BB275E8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30" y="4138663"/>
            <a:ext cx="6980952" cy="7142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F52404-4521-57AB-5148-ABF0D6374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653" y="4070721"/>
            <a:ext cx="1861217" cy="9965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E5B8DD-BB28-0E1E-B6F1-886BC6B81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30" y="5548795"/>
            <a:ext cx="5409524" cy="7333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358C99-8016-BCF8-64E0-C73E508EB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397" y="5164096"/>
            <a:ext cx="1861217" cy="12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85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凸优化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10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12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凸优化：</a:t>
            </a:r>
          </a:p>
        </p:txBody>
      </p:sp>
      <p:sp>
        <p:nvSpPr>
          <p:cNvPr id="2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06DD8ED4-A0F5-DF7E-2838-7BDB0ED8EFEA}"/>
              </a:ext>
            </a:extLst>
          </p:cNvPr>
          <p:cNvSpPr txBox="1"/>
          <p:nvPr/>
        </p:nvSpPr>
        <p:spPr>
          <a:xfrm>
            <a:off x="761362" y="4506209"/>
            <a:ext cx="10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条件：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7664A0D-A2E1-B092-E457-5DBFF7D54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762" y="2247631"/>
          <a:ext cx="5640387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280" imgH="596880" progId="Equation.DSMT4">
                  <p:embed/>
                </p:oleObj>
              </mc:Choice>
              <mc:Fallback>
                <p:oleObj name="Equation" r:id="rId3" imgW="2006280" imgH="596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7664A0D-A2E1-B092-E457-5DBFF7D549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762" y="2247631"/>
                        <a:ext cx="5640387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9D4670E-E952-4040-ABAD-4FFEDBE73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16849"/>
              </p:ext>
            </p:extLst>
          </p:nvPr>
        </p:nvGraphicFramePr>
        <p:xfrm>
          <a:off x="1625959" y="4529466"/>
          <a:ext cx="163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190440" progId="Equation.DSMT4">
                  <p:embed/>
                </p:oleObj>
              </mc:Choice>
              <mc:Fallback>
                <p:oleObj name="Equation" r:id="rId5" imgW="90144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9D4670E-E952-4040-ABAD-4FFEDBE73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959" y="4529466"/>
                        <a:ext cx="16351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4EFC85E5-17B4-5D2B-F12B-640649A0D0C1}"/>
              </a:ext>
            </a:extLst>
          </p:cNvPr>
          <p:cNvSpPr txBox="1"/>
          <p:nvPr/>
        </p:nvSpPr>
        <p:spPr>
          <a:xfrm>
            <a:off x="3375166" y="4517837"/>
            <a:ext cx="14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为凸函数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B6D6DAA-C886-A095-2722-E007747FE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32809"/>
              </p:ext>
            </p:extLst>
          </p:nvPr>
        </p:nvGraphicFramePr>
        <p:xfrm>
          <a:off x="1660525" y="5019675"/>
          <a:ext cx="156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3280" imgH="190440" progId="Equation.DSMT4">
                  <p:embed/>
                </p:oleObj>
              </mc:Choice>
              <mc:Fallback>
                <p:oleObj name="Equation" r:id="rId7" imgW="86328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9D4670E-E952-4040-ABAD-4FFEDBE73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0525" y="5019675"/>
                        <a:ext cx="15652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EE99F83B-2306-FAF9-373B-1BEFDEC4B93D}"/>
              </a:ext>
            </a:extLst>
          </p:cNvPr>
          <p:cNvSpPr txBox="1"/>
          <p:nvPr/>
        </p:nvSpPr>
        <p:spPr>
          <a:xfrm>
            <a:off x="3375165" y="5019675"/>
            <a:ext cx="14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为仿射函数</a:t>
            </a:r>
          </a:p>
        </p:txBody>
      </p:sp>
      <p:sp>
        <p:nvSpPr>
          <p:cNvPr id="18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A1A2AA5B-5E38-3DAE-DC09-8A4C5943B134}"/>
              </a:ext>
            </a:extLst>
          </p:cNvPr>
          <p:cNvSpPr txBox="1"/>
          <p:nvPr/>
        </p:nvSpPr>
        <p:spPr>
          <a:xfrm>
            <a:off x="761362" y="5367366"/>
            <a:ext cx="10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求解：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547B00-B6F2-FFE4-275D-4AC496F3B633}"/>
              </a:ext>
            </a:extLst>
          </p:cNvPr>
          <p:cNvSpPr txBox="1"/>
          <p:nvPr/>
        </p:nvSpPr>
        <p:spPr>
          <a:xfrm>
            <a:off x="1452237" y="5559734"/>
            <a:ext cx="511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凸优化的难点在于识别问题是否为凸优化，</a:t>
            </a:r>
            <a:endParaRPr lang="en-US" altLang="zh-CN" dirty="0"/>
          </a:p>
          <a:p>
            <a:r>
              <a:rPr lang="zh-CN" altLang="en-US" dirty="0"/>
              <a:t>以及将非凸优化问题转化为凸优化问题，</a:t>
            </a:r>
            <a:endParaRPr lang="en-US" altLang="zh-CN" dirty="0"/>
          </a:p>
          <a:p>
            <a:r>
              <a:rPr lang="zh-CN" altLang="en-US" dirty="0"/>
              <a:t>一旦确定是凸优化问题，就可以用内点法解决</a:t>
            </a:r>
          </a:p>
        </p:txBody>
      </p:sp>
      <p:sp>
        <p:nvSpPr>
          <p:cNvPr id="21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AF23C25D-8BA3-73BB-89FC-246EF1A093F7}"/>
              </a:ext>
            </a:extLst>
          </p:cNvPr>
          <p:cNvSpPr txBox="1"/>
          <p:nvPr/>
        </p:nvSpPr>
        <p:spPr>
          <a:xfrm>
            <a:off x="6565177" y="4516831"/>
            <a:ext cx="10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性质：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5EC5A0-2E99-EA5C-EE88-E79AB4C234C5}"/>
              </a:ext>
            </a:extLst>
          </p:cNvPr>
          <p:cNvSpPr txBox="1"/>
          <p:nvPr/>
        </p:nvSpPr>
        <p:spPr>
          <a:xfrm>
            <a:off x="6636712" y="4950743"/>
            <a:ext cx="511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凸优化具有“局部最优就是全局最优”的好性质</a:t>
            </a:r>
            <a:endParaRPr lang="en-US" altLang="zh-CN" dirty="0"/>
          </a:p>
          <a:p>
            <a:r>
              <a:rPr lang="zh-CN" altLang="en-US" dirty="0"/>
              <a:t>我们常希望把一个一般优化问题转换为凸优化问题</a:t>
            </a:r>
          </a:p>
        </p:txBody>
      </p:sp>
    </p:spTree>
    <p:extLst>
      <p:ext uri="{BB962C8B-B14F-4D97-AF65-F5344CB8AC3E}">
        <p14:creationId xmlns:p14="http://schemas.microsoft.com/office/powerpoint/2010/main" val="22079074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凸优化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114621" y="5772498"/>
            <a:ext cx="91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403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二次约束二次规划问题（对偶过来）：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0F81ED-9F14-1FA2-F3A0-1590E15A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68" y="2071273"/>
            <a:ext cx="5666667" cy="1704762"/>
          </a:xfrm>
          <a:prstGeom prst="rect">
            <a:avLst/>
          </a:prstGeom>
        </p:spPr>
      </p:pic>
      <p:sp>
        <p:nvSpPr>
          <p:cNvPr id="9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ECC68392-6AB1-7E16-70B7-AF33DF7CEBC1}"/>
              </a:ext>
            </a:extLst>
          </p:cNvPr>
          <p:cNvSpPr txBox="1"/>
          <p:nvPr/>
        </p:nvSpPr>
        <p:spPr>
          <a:xfrm>
            <a:off x="842761" y="3878343"/>
            <a:ext cx="34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半正定规划问题：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BDB053-E40A-A5A9-8C01-23DC60E64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49" b="8674"/>
          <a:stretch/>
        </p:blipFill>
        <p:spPr>
          <a:xfrm>
            <a:off x="842761" y="4445526"/>
            <a:ext cx="5946228" cy="10081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8275BD-BB28-CDE5-B5B5-EBA014A134D4}"/>
              </a:ext>
            </a:extLst>
          </p:cNvPr>
          <p:cNvSpPr txBox="1"/>
          <p:nvPr/>
        </p:nvSpPr>
        <p:spPr>
          <a:xfrm>
            <a:off x="1760258" y="5685413"/>
            <a:ext cx="165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都是对称矩阵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B6FC28-540B-BB17-FECF-0D8B712C6414}"/>
              </a:ext>
            </a:extLst>
          </p:cNvPr>
          <p:cNvSpPr txBox="1"/>
          <p:nvPr/>
        </p:nvSpPr>
        <p:spPr>
          <a:xfrm>
            <a:off x="6912078" y="1599633"/>
            <a:ext cx="4945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半正定规划问题非常具有一般性：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任何</a:t>
            </a:r>
            <a:r>
              <a:rPr lang="zh-CN" altLang="en-US" dirty="0"/>
              <a:t>二次约束二次规划问题都可以表示成半正定规划问题。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二次约束二次规划问题不是凸问题，</a:t>
            </a:r>
            <a:endParaRPr lang="en-US" altLang="zh-CN" dirty="0"/>
          </a:p>
          <a:p>
            <a:r>
              <a:rPr lang="zh-CN" altLang="en-US" dirty="0"/>
              <a:t>可以通过半正定松弛变为半正定规划问题，</a:t>
            </a:r>
            <a:endParaRPr lang="en-US" altLang="zh-CN" dirty="0"/>
          </a:p>
          <a:p>
            <a:r>
              <a:rPr lang="zh-CN" altLang="en-US" dirty="0"/>
              <a:t>这是一个凸问题（可行域凸集，求迹为凸函数）</a:t>
            </a:r>
            <a:endParaRPr lang="en-US" altLang="zh-CN" dirty="0"/>
          </a:p>
          <a:p>
            <a:r>
              <a:rPr lang="zh-CN" altLang="en-US" dirty="0"/>
              <a:t>半正定松弛就是利用求迹运算的性质进行换元。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半正定松弛</a:t>
            </a:r>
            <a:r>
              <a:rPr lang="zh-CN" altLang="en-US" dirty="0"/>
              <a:t>带来的问题就是凸优化的解不一定能反解出原问题的解（秩不为</a:t>
            </a:r>
            <a:r>
              <a:rPr lang="en-US" altLang="zh-CN" dirty="0"/>
              <a:t>1</a:t>
            </a:r>
            <a:r>
              <a:rPr lang="zh-CN" altLang="en-US" dirty="0"/>
              <a:t>，不在可行域），</a:t>
            </a:r>
            <a:endParaRPr lang="en-US" altLang="zh-CN" dirty="0"/>
          </a:p>
          <a:p>
            <a:r>
              <a:rPr lang="zh-CN" altLang="en-US" dirty="0"/>
              <a:t>所采用的解决方法就是求在可行域内最接近的</a:t>
            </a:r>
            <a:r>
              <a:rPr lang="zh-CN" altLang="en-US" dirty="0">
                <a:solidFill>
                  <a:srgbClr val="FF0000"/>
                </a:solidFill>
              </a:rPr>
              <a:t>近似解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而上述问题的解就是：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E3C506-27B4-A28D-BE26-EB33EF32B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53" t="24125" r="11285" b="23507"/>
          <a:stretch/>
        </p:blipFill>
        <p:spPr>
          <a:xfrm>
            <a:off x="7850838" y="4949624"/>
            <a:ext cx="1533832" cy="344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59FE8-E6B7-CFE7-90EF-6B42A7A68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6703" y="5453723"/>
            <a:ext cx="1342857" cy="609524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C27F87D-0AF8-23A3-D446-8A86838BE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06253"/>
              </p:ext>
            </p:extLst>
          </p:nvPr>
        </p:nvGraphicFramePr>
        <p:xfrm>
          <a:off x="902887" y="5667378"/>
          <a:ext cx="857369" cy="378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640" imgH="190440" progId="Equation.DSMT4">
                  <p:embed/>
                </p:oleObj>
              </mc:Choice>
              <mc:Fallback>
                <p:oleObj name="Equation" r:id="rId7" imgW="431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887" y="5667378"/>
                        <a:ext cx="857369" cy="378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69090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25498BB-9B3B-56DF-DFC6-8B5F996024BC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A255454-E21A-9098-7908-8D192A0384F8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论文推导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THESIS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111756" y="1542830"/>
            <a:ext cx="1968488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 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85D7F8-7BF1-A7CD-F19C-A148331B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9" y="1467776"/>
            <a:ext cx="4933333" cy="12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238C33-EDBE-5599-2B8B-938281F2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24" y="2769527"/>
            <a:ext cx="4895238" cy="2266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52DDEA-120A-1ED6-9B95-685C95F4BCA6}"/>
              </a:ext>
            </a:extLst>
          </p:cNvPr>
          <p:cNvSpPr txBox="1"/>
          <p:nvPr/>
        </p:nvSpPr>
        <p:spPr>
          <a:xfrm>
            <a:off x="6279340" y="1467776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主要内容：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考虑一个线性切换系统形如式</a:t>
            </a:r>
            <a:r>
              <a:rPr lang="en-US" altLang="zh-CN" dirty="0"/>
              <a:t>(14)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我们希望找到一个状态反馈矩阵</a:t>
            </a:r>
            <a:r>
              <a:rPr lang="en-US" altLang="zh-CN" dirty="0"/>
              <a:t>Fi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形成一个闭环系统形如式</a:t>
            </a:r>
            <a:r>
              <a:rPr lang="en-US" altLang="zh-CN" dirty="0"/>
              <a:t>(15),</a:t>
            </a:r>
          </a:p>
          <a:p>
            <a:endParaRPr lang="en-US" altLang="zh-CN" dirty="0"/>
          </a:p>
          <a:p>
            <a:r>
              <a:rPr lang="zh-CN" altLang="en-US" dirty="0"/>
              <a:t>并且对于任意切换序列、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任意符合实验观测数据的   </a:t>
            </a:r>
            <a:r>
              <a:rPr lang="en-US" altLang="zh-CN" dirty="0"/>
              <a:t>          </a:t>
            </a:r>
            <a:r>
              <a:rPr lang="zh-CN" altLang="en-US" dirty="0"/>
              <a:t>矩阵对，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原点都是这个闭环系统的全局渐近稳定平衡点。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FFB961-DD81-81A7-D25A-9ED9EBC75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96068"/>
              </p:ext>
            </p:extLst>
          </p:nvPr>
        </p:nvGraphicFramePr>
        <p:xfrm>
          <a:off x="8941050" y="4170819"/>
          <a:ext cx="755042" cy="40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266400" progId="Equation.DSMT4">
                  <p:embed/>
                </p:oleObj>
              </mc:Choice>
              <mc:Fallback>
                <p:oleObj name="Equation" r:id="rId4" imgW="495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1050" y="4170819"/>
                        <a:ext cx="755042" cy="406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236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Consistency Set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13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746416" y="1189516"/>
            <a:ext cx="12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核心思路：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ECCA6D-9CD7-10D0-EAFD-88B7F7C0CC91}"/>
              </a:ext>
            </a:extLst>
          </p:cNvPr>
          <p:cNvSpPr txBox="1"/>
          <p:nvPr/>
        </p:nvSpPr>
        <p:spPr>
          <a:xfrm>
            <a:off x="746416" y="1711981"/>
            <a:ext cx="1082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用闭环后与</a:t>
            </a:r>
            <a:r>
              <a:rPr lang="en-US" altLang="zh-CN" sz="1800" b="0" i="0" u="none" strike="noStrike" baseline="0" dirty="0">
                <a:latin typeface="t1-gul-regular"/>
              </a:rPr>
              <a:t>common polyhedral control Lyapunov function</a:t>
            </a:r>
            <a:r>
              <a:rPr lang="zh-CN" altLang="en-US" sz="1800" b="0" i="0" u="none" strike="noStrike" baseline="0" dirty="0">
                <a:latin typeface="t1-gul-regular"/>
              </a:rPr>
              <a:t>兼容的联合稳定集（</a:t>
            </a:r>
            <a:r>
              <a:rPr lang="en-US" altLang="zh-CN" sz="1800" b="0" i="0" u="none" strike="noStrike" baseline="0" dirty="0">
                <a:latin typeface="t1-gul-regular"/>
              </a:rPr>
              <a:t>Jointly Stabilizable Set</a:t>
            </a:r>
            <a:r>
              <a:rPr lang="zh-CN" altLang="en-US" sz="1800" b="0" i="0" u="none" strike="noStrike" baseline="0" dirty="0">
                <a:latin typeface="t1-gul-regular"/>
              </a:rPr>
              <a:t>）包含住</a:t>
            </a:r>
            <a:endParaRPr lang="en-US" altLang="zh-CN" sz="1800" b="0" i="0" u="none" strike="noStrike" baseline="0" dirty="0">
              <a:latin typeface="t1-gul-regular"/>
            </a:endParaRPr>
          </a:p>
          <a:p>
            <a:endParaRPr lang="en-US" altLang="zh-CN" sz="1800" b="0" i="0" u="none" strike="noStrike" baseline="0" dirty="0">
              <a:latin typeface="t1-gul-regular"/>
            </a:endParaRPr>
          </a:p>
          <a:p>
            <a:r>
              <a:rPr lang="zh-CN" altLang="en-US" dirty="0">
                <a:latin typeface="t1-gul-regular"/>
              </a:rPr>
              <a:t>激励后与实验数据                           兼容的一致性集（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Consistency Set</a:t>
            </a:r>
            <a:r>
              <a:rPr lang="zh-CN" altLang="en-US" dirty="0">
                <a:latin typeface="t1-gul-regular"/>
              </a:rPr>
              <a:t>）。</a:t>
            </a:r>
            <a:endParaRPr lang="en-US" altLang="zh-CN" dirty="0">
              <a:latin typeface="t1-gul-regular"/>
            </a:endParaRPr>
          </a:p>
          <a:p>
            <a:endParaRPr lang="en-US" altLang="zh-CN" dirty="0">
              <a:latin typeface="t1-gul-regular"/>
            </a:endParaRPr>
          </a:p>
          <a:p>
            <a:r>
              <a:rPr lang="zh-CN" altLang="en-US" dirty="0">
                <a:latin typeface="t1-gul-regular"/>
              </a:rPr>
              <a:t>因此我们首先必须将这两个集合表示出来（此处的集指的是               的集合）。</a:t>
            </a:r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0787306-F919-9564-06C2-33F30B6BB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4724" y="2246819"/>
          <a:ext cx="1349664" cy="31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190440" progId="Equation.DSMT4">
                  <p:embed/>
                </p:oleObj>
              </mc:Choice>
              <mc:Fallback>
                <p:oleObj name="Equation" r:id="rId2" imgW="82548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0787306-F919-9564-06C2-33F30B6BB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4724" y="2246819"/>
                        <a:ext cx="1349664" cy="31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996E28B5-837F-039A-C0F8-A113F8CF37F7}"/>
              </a:ext>
            </a:extLst>
          </p:cNvPr>
          <p:cNvSpPr txBox="1"/>
          <p:nvPr/>
        </p:nvSpPr>
        <p:spPr>
          <a:xfrm>
            <a:off x="746416" y="3342442"/>
            <a:ext cx="12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一致性集：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4972D7-D46D-CC7D-78CF-463A147D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6" y="3864907"/>
            <a:ext cx="3619048" cy="647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0755A2-9EEB-0B2D-3AC2-3447D856BA1D}"/>
              </a:ext>
            </a:extLst>
          </p:cNvPr>
          <p:cNvSpPr txBox="1"/>
          <p:nvPr/>
        </p:nvSpPr>
        <p:spPr>
          <a:xfrm>
            <a:off x="746417" y="4478918"/>
            <a:ext cx="897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Kronecker Product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的性质后，可以将原定义整理为</a:t>
            </a:r>
            <a:r>
              <a:rPr lang="zh-CN" altLang="en-US" dirty="0">
                <a:cs typeface="+mn-ea"/>
                <a:sym typeface="Wingdings" panose="05000000000000000000" pitchFamily="2" charset="2"/>
              </a:rPr>
              <a:t>： （摆脱无穷范数形式的限制）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33DC5CA-8115-A3D8-2EE1-409418FBF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96" y="4861995"/>
            <a:ext cx="3457143" cy="1409524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DD6BB1A-08EA-C70F-AD0E-ACE79F4F2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75034"/>
              </p:ext>
            </p:extLst>
          </p:nvPr>
        </p:nvGraphicFramePr>
        <p:xfrm>
          <a:off x="6787850" y="2782909"/>
          <a:ext cx="754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4616" imgH="407175" progId="Equation.DSMT4">
                  <p:embed/>
                </p:oleObj>
              </mc:Choice>
              <mc:Fallback>
                <p:oleObj name="Equation" r:id="rId6" imgW="754616" imgH="407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87850" y="2782909"/>
                        <a:ext cx="7540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3DB3A4A-FBA2-AD95-D473-78D65AA8B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96" y="6271519"/>
            <a:ext cx="2228571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30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1-gul-regular"/>
              </a:rPr>
              <a:t>Jointly Stabilizable Set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3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14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746416" y="1189516"/>
            <a:ext cx="206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状态反馈闭环系统：</a:t>
            </a:r>
          </a:p>
        </p:txBody>
      </p:sp>
      <p:sp>
        <p:nvSpPr>
          <p:cNvPr id="1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996E28B5-837F-039A-C0F8-A113F8CF37F7}"/>
              </a:ext>
            </a:extLst>
          </p:cNvPr>
          <p:cNvSpPr txBox="1"/>
          <p:nvPr/>
        </p:nvSpPr>
        <p:spPr>
          <a:xfrm>
            <a:off x="746416" y="2175948"/>
            <a:ext cx="30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状态反馈闭环系统稳定条件：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0755A2-9EEB-0B2D-3AC2-3447D856BA1D}"/>
              </a:ext>
            </a:extLst>
          </p:cNvPr>
          <p:cNvSpPr txBox="1"/>
          <p:nvPr/>
        </p:nvSpPr>
        <p:spPr>
          <a:xfrm>
            <a:off x="746417" y="4018691"/>
            <a:ext cx="28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上述两个约束整理为一个：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2CE3A2-F754-99CD-EFE5-F6FD3C91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7" y="1558848"/>
            <a:ext cx="1828571" cy="4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2E6106-8CA8-36B2-CAB3-E6BE1AEE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7" y="2658176"/>
            <a:ext cx="4885714" cy="12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5EF922-B9F2-E7D7-0AB6-8535D0CC3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27" y="4481494"/>
            <a:ext cx="3190476" cy="3523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6B6CF2-2E37-A401-6275-7B77A6263B5D}"/>
              </a:ext>
            </a:extLst>
          </p:cNvPr>
          <p:cNvSpPr txBox="1"/>
          <p:nvPr/>
        </p:nvSpPr>
        <p:spPr>
          <a:xfrm>
            <a:off x="746416" y="4878670"/>
            <a:ext cx="897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Kronecker Product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的性质后，可以将原定义整理为</a:t>
            </a:r>
            <a:r>
              <a:rPr lang="zh-CN" altLang="en-US" b="1" dirty="0">
                <a:cs typeface="+mn-ea"/>
                <a:sym typeface="Wingdings" panose="05000000000000000000" pitchFamily="2" charset="2"/>
              </a:rPr>
              <a:t>： （摆脱无穷范数形式的限制）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0E44D0-681C-BD42-3DCD-CD0FDEBEB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27" y="5434163"/>
            <a:ext cx="391428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10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6274A16-A682-51DD-EB5D-C0E0C995AAC8}"/>
              </a:ext>
            </a:extLst>
          </p:cNvPr>
          <p:cNvGrpSpPr/>
          <p:nvPr/>
        </p:nvGrpSpPr>
        <p:grpSpPr>
          <a:xfrm>
            <a:off x="1494514" y="2356959"/>
            <a:ext cx="3393162" cy="2144082"/>
            <a:chOff x="1494514" y="2509359"/>
            <a:chExt cx="3393162" cy="2144082"/>
          </a:xfrm>
        </p:grpSpPr>
        <p:sp>
          <p:nvSpPr>
            <p:cNvPr id="3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4A08B348-C909-4E60-AAE2-934E45F1855A}"/>
                </a:ext>
              </a:extLst>
            </p:cNvPr>
            <p:cNvSpPr/>
            <p:nvPr/>
          </p:nvSpPr>
          <p:spPr>
            <a:xfrm>
              <a:off x="1494514" y="2509359"/>
              <a:ext cx="3393162" cy="2144082"/>
            </a:xfrm>
            <a:custGeom>
              <a:avLst/>
              <a:gdLst>
                <a:gd name="connsiteX0" fmla="*/ 104550 w 604718"/>
                <a:gd name="connsiteY0" fmla="*/ 208330 h 382112"/>
                <a:gd name="connsiteX1" fmla="*/ 156180 w 604718"/>
                <a:gd name="connsiteY1" fmla="*/ 208330 h 382112"/>
                <a:gd name="connsiteX2" fmla="*/ 261642 w 604718"/>
                <a:gd name="connsiteY2" fmla="*/ 248878 h 382112"/>
                <a:gd name="connsiteX3" fmla="*/ 298947 w 604718"/>
                <a:gd name="connsiteY3" fmla="*/ 255007 h 382112"/>
                <a:gd name="connsiteX4" fmla="*/ 340187 w 604718"/>
                <a:gd name="connsiteY4" fmla="*/ 247621 h 382112"/>
                <a:gd name="connsiteX5" fmla="*/ 433687 w 604718"/>
                <a:gd name="connsiteY5" fmla="*/ 208330 h 382112"/>
                <a:gd name="connsiteX6" fmla="*/ 490825 w 604718"/>
                <a:gd name="connsiteY6" fmla="*/ 208330 h 382112"/>
                <a:gd name="connsiteX7" fmla="*/ 490825 w 604718"/>
                <a:gd name="connsiteY7" fmla="*/ 271509 h 382112"/>
                <a:gd name="connsiteX8" fmla="*/ 458400 w 604718"/>
                <a:gd name="connsiteY8" fmla="*/ 320701 h 382112"/>
                <a:gd name="connsiteX9" fmla="*/ 329326 w 604718"/>
                <a:gd name="connsiteY9" fmla="*/ 376337 h 382112"/>
                <a:gd name="connsiteX10" fmla="*/ 264632 w 604718"/>
                <a:gd name="connsiteY10" fmla="*/ 376337 h 382112"/>
                <a:gd name="connsiteX11" fmla="*/ 136819 w 604718"/>
                <a:gd name="connsiteY11" fmla="*/ 320701 h 382112"/>
                <a:gd name="connsiteX12" fmla="*/ 104550 w 604718"/>
                <a:gd name="connsiteY12" fmla="*/ 271509 h 382112"/>
                <a:gd name="connsiteX13" fmla="*/ 300973 w 604718"/>
                <a:gd name="connsiteY13" fmla="*/ 5 h 382112"/>
                <a:gd name="connsiteX14" fmla="*/ 334162 w 604718"/>
                <a:gd name="connsiteY14" fmla="*/ 4701 h 382112"/>
                <a:gd name="connsiteX15" fmla="*/ 581267 w 604718"/>
                <a:gd name="connsiteY15" fmla="*/ 92552 h 382112"/>
                <a:gd name="connsiteX16" fmla="*/ 588822 w 604718"/>
                <a:gd name="connsiteY16" fmla="*/ 114398 h 382112"/>
                <a:gd name="connsiteX17" fmla="*/ 589136 w 604718"/>
                <a:gd name="connsiteY17" fmla="*/ 114398 h 382112"/>
                <a:gd name="connsiteX18" fmla="*/ 589136 w 604718"/>
                <a:gd name="connsiteY18" fmla="*/ 270771 h 382112"/>
                <a:gd name="connsiteX19" fmla="*/ 604718 w 604718"/>
                <a:gd name="connsiteY19" fmla="*/ 321376 h 382112"/>
                <a:gd name="connsiteX20" fmla="*/ 561278 w 604718"/>
                <a:gd name="connsiteY20" fmla="*/ 321376 h 382112"/>
                <a:gd name="connsiteX21" fmla="*/ 576388 w 604718"/>
                <a:gd name="connsiteY21" fmla="*/ 271242 h 382112"/>
                <a:gd name="connsiteX22" fmla="*/ 576388 w 604718"/>
                <a:gd name="connsiteY22" fmla="*/ 120370 h 382112"/>
                <a:gd name="connsiteX23" fmla="*/ 333376 w 604718"/>
                <a:gd name="connsiteY23" fmla="*/ 222680 h 382112"/>
                <a:gd name="connsiteX24" fmla="*/ 268058 w 604718"/>
                <a:gd name="connsiteY24" fmla="*/ 223780 h 382112"/>
                <a:gd name="connsiteX25" fmla="*/ 13556 w 604718"/>
                <a:gd name="connsiteY25" fmla="*/ 125870 h 382112"/>
                <a:gd name="connsiteX26" fmla="*/ 13714 w 604718"/>
                <a:gd name="connsiteY26" fmla="*/ 100882 h 382112"/>
                <a:gd name="connsiteX27" fmla="*/ 267901 w 604718"/>
                <a:gd name="connsiteY27" fmla="*/ 5329 h 382112"/>
                <a:gd name="connsiteX28" fmla="*/ 300973 w 604718"/>
                <a:gd name="connsiteY28" fmla="*/ 5 h 3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4718" h="382112">
                  <a:moveTo>
                    <a:pt x="104550" y="208330"/>
                  </a:moveTo>
                  <a:lnTo>
                    <a:pt x="156180" y="208330"/>
                  </a:lnTo>
                  <a:lnTo>
                    <a:pt x="261642" y="248878"/>
                  </a:lnTo>
                  <a:cubicBezTo>
                    <a:pt x="274864" y="253907"/>
                    <a:pt x="289188" y="255007"/>
                    <a:pt x="298947" y="255007"/>
                  </a:cubicBezTo>
                  <a:cubicBezTo>
                    <a:pt x="314373" y="255007"/>
                    <a:pt x="329012" y="252493"/>
                    <a:pt x="340187" y="247621"/>
                  </a:cubicBezTo>
                  <a:lnTo>
                    <a:pt x="433687" y="208330"/>
                  </a:lnTo>
                  <a:lnTo>
                    <a:pt x="490825" y="208330"/>
                  </a:lnTo>
                  <a:lnTo>
                    <a:pt x="490825" y="271509"/>
                  </a:lnTo>
                  <a:cubicBezTo>
                    <a:pt x="490825" y="290998"/>
                    <a:pt x="476344" y="313000"/>
                    <a:pt x="458400" y="320701"/>
                  </a:cubicBezTo>
                  <a:lnTo>
                    <a:pt x="329326" y="376337"/>
                  </a:lnTo>
                  <a:cubicBezTo>
                    <a:pt x="311382" y="384038"/>
                    <a:pt x="282419" y="384038"/>
                    <a:pt x="264632" y="376337"/>
                  </a:cubicBezTo>
                  <a:lnTo>
                    <a:pt x="136819" y="320701"/>
                  </a:lnTo>
                  <a:cubicBezTo>
                    <a:pt x="119032" y="313000"/>
                    <a:pt x="104550" y="290998"/>
                    <a:pt x="104550" y="271509"/>
                  </a:cubicBezTo>
                  <a:close/>
                  <a:moveTo>
                    <a:pt x="300973" y="5"/>
                  </a:moveTo>
                  <a:cubicBezTo>
                    <a:pt x="312954" y="-93"/>
                    <a:pt x="324955" y="1479"/>
                    <a:pt x="334162" y="4701"/>
                  </a:cubicBezTo>
                  <a:lnTo>
                    <a:pt x="581267" y="92552"/>
                  </a:lnTo>
                  <a:cubicBezTo>
                    <a:pt x="596849" y="98053"/>
                    <a:pt x="599210" y="107168"/>
                    <a:pt x="588822" y="114398"/>
                  </a:cubicBezTo>
                  <a:lnTo>
                    <a:pt x="589136" y="114398"/>
                  </a:lnTo>
                  <a:lnTo>
                    <a:pt x="589136" y="270771"/>
                  </a:lnTo>
                  <a:lnTo>
                    <a:pt x="604718" y="321376"/>
                  </a:lnTo>
                  <a:lnTo>
                    <a:pt x="561278" y="321376"/>
                  </a:lnTo>
                  <a:lnTo>
                    <a:pt x="576388" y="271242"/>
                  </a:lnTo>
                  <a:lnTo>
                    <a:pt x="576388" y="120370"/>
                  </a:lnTo>
                  <a:lnTo>
                    <a:pt x="333376" y="222680"/>
                  </a:lnTo>
                  <a:cubicBezTo>
                    <a:pt x="315433" y="230224"/>
                    <a:pt x="286158" y="230695"/>
                    <a:pt x="268058" y="223780"/>
                  </a:cubicBezTo>
                  <a:lnTo>
                    <a:pt x="13556" y="125870"/>
                  </a:lnTo>
                  <a:cubicBezTo>
                    <a:pt x="-4544" y="118798"/>
                    <a:pt x="-4544" y="107640"/>
                    <a:pt x="13714" y="100882"/>
                  </a:cubicBezTo>
                  <a:lnTo>
                    <a:pt x="267901" y="5329"/>
                  </a:lnTo>
                  <a:cubicBezTo>
                    <a:pt x="277030" y="1872"/>
                    <a:pt x="288991" y="104"/>
                    <a:pt x="300973" y="5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powerpoint template design by DAJU_PPT正版来源小红书大橘PPT微信DAJU_PPT请勿抄袭搬运！盗版必究！-2"/>
            <p:cNvSpPr/>
            <p:nvPr/>
          </p:nvSpPr>
          <p:spPr>
            <a:xfrm>
              <a:off x="2492756" y="3024330"/>
              <a:ext cx="1396678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zh-CN" altLang="en-US" sz="4800" b="1" spc="6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1" name="powerpoint template design by DAJU_PPT正版来源小红书大橘PPT微信DAJU_PPT请勿抄袭搬运！盗版必究！-3"/>
            <p:cNvSpPr/>
            <p:nvPr/>
          </p:nvSpPr>
          <p:spPr>
            <a:xfrm>
              <a:off x="2307560" y="3892250"/>
              <a:ext cx="176707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sz="1600" i="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rPr>
                <a:t>CONTENT</a:t>
              </a:r>
              <a:endParaRPr lang="zh-CN" altLang="en-US" sz="16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3F1C37-CB5B-BC23-8D5F-BD0494611C16}"/>
              </a:ext>
            </a:extLst>
          </p:cNvPr>
          <p:cNvGrpSpPr/>
          <p:nvPr/>
        </p:nvGrpSpPr>
        <p:grpSpPr>
          <a:xfrm>
            <a:off x="5700722" y="1115680"/>
            <a:ext cx="3323275" cy="3153812"/>
            <a:chOff x="5901748" y="1580901"/>
            <a:chExt cx="3323275" cy="3153812"/>
          </a:xfrm>
        </p:grpSpPr>
        <p:sp>
          <p:nvSpPr>
            <p:cNvPr id="3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1A06E17-04E9-4997-9B58-1D6FCDDF9DD3}"/>
                </a:ext>
              </a:extLst>
            </p:cNvPr>
            <p:cNvSpPr txBox="1"/>
            <p:nvPr/>
          </p:nvSpPr>
          <p:spPr>
            <a:xfrm>
              <a:off x="6583283" y="160873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lang="zh-CN" altLang="en-US" sz="2800" b="1" kern="0" dirty="0">
                  <a:cs typeface="+mn-ea"/>
                  <a:sym typeface="+mn-lt"/>
                </a:rPr>
                <a:t>背景介绍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2EDC7236-32F9-484B-981D-3821BEB5872F}"/>
                </a:ext>
              </a:extLst>
            </p:cNvPr>
            <p:cNvSpPr txBox="1"/>
            <p:nvPr/>
          </p:nvSpPr>
          <p:spPr>
            <a:xfrm>
              <a:off x="6583283" y="2896197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lang="zh-CN" altLang="en-US" sz="2800" b="1" kern="0" dirty="0">
                  <a:cs typeface="+mn-ea"/>
                  <a:sym typeface="+mn-lt"/>
                </a:rPr>
                <a:t>关键理论</a:t>
              </a:r>
              <a:endParaRPr lang="en-US" altLang="zh-CN" sz="2800" b="1" kern="0" dirty="0">
                <a:cs typeface="+mn-ea"/>
                <a:sym typeface="+mn-lt"/>
              </a:endParaRPr>
            </a:p>
          </p:txBody>
        </p:sp>
        <p:sp>
          <p:nvSpPr>
            <p:cNvPr id="41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4DAB3EBF-F48F-440D-A362-CCD140FCC0DE}"/>
                </a:ext>
              </a:extLst>
            </p:cNvPr>
            <p:cNvSpPr txBox="1"/>
            <p:nvPr/>
          </p:nvSpPr>
          <p:spPr>
            <a:xfrm>
              <a:off x="6583283" y="418366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lang="zh-CN" altLang="en-US" sz="2800" b="1" kern="0" dirty="0">
                  <a:cs typeface="+mn-ea"/>
                  <a:sym typeface="+mn-lt"/>
                </a:rPr>
                <a:t>论文推导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AAA3096E-8B38-41BE-B238-BBD6E6035502}"/>
                </a:ext>
              </a:extLst>
            </p:cNvPr>
            <p:cNvSpPr/>
            <p:nvPr/>
          </p:nvSpPr>
          <p:spPr>
            <a:xfrm>
              <a:off x="5901748" y="158090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01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C86F18BA-DC80-4BF9-9D77-E1471F45F0EC}"/>
                </a:ext>
              </a:extLst>
            </p:cNvPr>
            <p:cNvSpPr/>
            <p:nvPr/>
          </p:nvSpPr>
          <p:spPr>
            <a:xfrm>
              <a:off x="5901748" y="2868366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6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3CCAD5D9-48A3-4077-B4D3-096E9E104171}"/>
                </a:ext>
              </a:extLst>
            </p:cNvPr>
            <p:cNvSpPr/>
            <p:nvPr/>
          </p:nvSpPr>
          <p:spPr>
            <a:xfrm>
              <a:off x="5901748" y="415583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0A5C295-1AD4-4E55-C6A9-70B3A017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7" b="36562"/>
          <a:stretch/>
        </p:blipFill>
        <p:spPr>
          <a:xfrm>
            <a:off x="9080357" y="370712"/>
            <a:ext cx="2797331" cy="744968"/>
          </a:xfrm>
          <a:prstGeom prst="rect">
            <a:avLst/>
          </a:prstGeom>
        </p:spPr>
      </p:pic>
      <p:sp>
        <p:nvSpPr>
          <p:cNvPr id="5" name="powerpoint template design by DAJU_PPT正版来源小红书大橘PPT微信DAJU_PPT请勿抄袭搬运！盗版必究！-4">
            <a:extLst>
              <a:ext uri="{FF2B5EF4-FFF2-40B4-BE49-F238E27FC236}">
                <a16:creationId xmlns:a16="http://schemas.microsoft.com/office/drawing/2014/main" id="{3A736F60-1A5E-B559-3513-38677BDDCE55}"/>
              </a:ext>
            </a:extLst>
          </p:cNvPr>
          <p:cNvSpPr txBox="1"/>
          <p:nvPr/>
        </p:nvSpPr>
        <p:spPr>
          <a:xfrm>
            <a:off x="6382257" y="5033737"/>
            <a:ext cx="2641740" cy="52322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wrap="square" lIns="2520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模型验证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powerpoint template design by DAJU_PPT正版来源小红书大橘PPT微信DAJU_PPT请勿抄袭搬运！盗版必究！-8">
            <a:extLst>
              <a:ext uri="{FF2B5EF4-FFF2-40B4-BE49-F238E27FC236}">
                <a16:creationId xmlns:a16="http://schemas.microsoft.com/office/drawing/2014/main" id="{26E60A72-0FC0-DDDB-BA0A-5A76DBC5C127}"/>
              </a:ext>
            </a:extLst>
          </p:cNvPr>
          <p:cNvSpPr/>
          <p:nvPr/>
        </p:nvSpPr>
        <p:spPr>
          <a:xfrm>
            <a:off x="5700722" y="5005906"/>
            <a:ext cx="586208" cy="578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 3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15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52DDEA-120A-1ED6-9B95-685C95F4BCA6}"/>
              </a:ext>
            </a:extLst>
          </p:cNvPr>
          <p:cNvSpPr txBox="1"/>
          <p:nvPr/>
        </p:nvSpPr>
        <p:spPr>
          <a:xfrm>
            <a:off x="6279340" y="1467776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主要内容：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找到一个满秩矩阵    和矩阵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使得对于任意切换序列、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任意符合实验观测数据的   </a:t>
            </a:r>
            <a:r>
              <a:rPr lang="en-US" altLang="zh-CN" dirty="0"/>
              <a:t>          </a:t>
            </a:r>
            <a:r>
              <a:rPr lang="zh-CN" altLang="en-US" dirty="0"/>
              <a:t>矩阵对，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不等式</a:t>
            </a:r>
            <a:r>
              <a:rPr lang="en-US" altLang="zh-CN" dirty="0"/>
              <a:t>(19)</a:t>
            </a:r>
            <a:r>
              <a:rPr lang="zh-CN" altLang="en-US" dirty="0"/>
              <a:t>都成立。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或者说构建一个满足不等式</a:t>
            </a:r>
            <a:r>
              <a:rPr lang="en-US" altLang="zh-CN" dirty="0"/>
              <a:t>(19)</a:t>
            </a:r>
            <a:r>
              <a:rPr lang="zh-CN" altLang="en-US" dirty="0"/>
              <a:t>的集合</a:t>
            </a:r>
            <a:r>
              <a:rPr lang="en-US" altLang="zh-CN" dirty="0"/>
              <a:t>(20)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使得该稳定集合包含一致性集合恒成立。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FFB961-DD81-81A7-D25A-9ED9EBC75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56751"/>
              </p:ext>
            </p:extLst>
          </p:nvPr>
        </p:nvGraphicFramePr>
        <p:xfrm>
          <a:off x="8889292" y="3022439"/>
          <a:ext cx="755042" cy="40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66400" progId="Equation.DSMT4">
                  <p:embed/>
                </p:oleObj>
              </mc:Choice>
              <mc:Fallback>
                <p:oleObj name="Equation" r:id="rId2" imgW="49500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AFFB961-DD81-81A7-D25A-9ED9EBC75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89292" y="3022439"/>
                        <a:ext cx="755042" cy="406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96ABA00-9C2F-7B20-CDBC-A9E4FED8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24" y="1506595"/>
            <a:ext cx="4885714" cy="4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3012FB-B75D-3366-67FB-13C1875A4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24" y="2021604"/>
            <a:ext cx="4800000" cy="4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B96671-5061-3563-3DF4-B09CC49495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84"/>
          <a:stretch/>
        </p:blipFill>
        <p:spPr>
          <a:xfrm>
            <a:off x="1017424" y="2508406"/>
            <a:ext cx="4895238" cy="13476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0EC7A5-9C7D-7E58-731B-B1BFECD4D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757" y="4170819"/>
            <a:ext cx="4866667" cy="990476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EA815CB-1FDC-193A-9977-DBDD477BB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10974"/>
              </p:ext>
            </p:extLst>
          </p:nvPr>
        </p:nvGraphicFramePr>
        <p:xfrm>
          <a:off x="8235171" y="2115240"/>
          <a:ext cx="2127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AFFB961-DD81-81A7-D25A-9ED9EBC75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35171" y="2115240"/>
                        <a:ext cx="212725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A864A72-23F9-45EA-E4CD-A9845FB37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63192"/>
              </p:ext>
            </p:extLst>
          </p:nvPr>
        </p:nvGraphicFramePr>
        <p:xfrm>
          <a:off x="9150350" y="2085975"/>
          <a:ext cx="2317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EA815CB-1FDC-193A-9977-DBDD477BB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50350" y="2085975"/>
                        <a:ext cx="2317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7778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latin typeface="t1-gul-regular"/>
              </a:rPr>
              <a:t>问题改写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16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746416" y="1189516"/>
            <a:ext cx="206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如果希望获得：</a:t>
            </a:r>
          </a:p>
        </p:txBody>
      </p:sp>
      <p:sp>
        <p:nvSpPr>
          <p:cNvPr id="1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996E28B5-837F-039A-C0F8-A113F8CF37F7}"/>
              </a:ext>
            </a:extLst>
          </p:cNvPr>
          <p:cNvSpPr txBox="1"/>
          <p:nvPr/>
        </p:nvSpPr>
        <p:spPr>
          <a:xfrm>
            <a:off x="746416" y="2175948"/>
            <a:ext cx="45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根据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扩展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Farkas Lemma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可知，需满足</a:t>
            </a:r>
            <a:r>
              <a:rPr lang="zh-CN" altLang="en-US" b="1" dirty="0">
                <a:latin typeface="+mj-ea"/>
                <a:ea typeface="+mj-ea"/>
              </a:rPr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0755A2-9EEB-0B2D-3AC2-3447D856BA1D}"/>
              </a:ext>
            </a:extLst>
          </p:cNvPr>
          <p:cNvSpPr txBox="1"/>
          <p:nvPr/>
        </p:nvSpPr>
        <p:spPr>
          <a:xfrm>
            <a:off x="746417" y="4018691"/>
            <a:ext cx="28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其中：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4C43A7-9E95-CBEE-4CE7-34E61644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70" y="1658799"/>
            <a:ext cx="1857143" cy="3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43B9F7-693B-1AA5-0E37-4CCEB0009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70" y="2596271"/>
            <a:ext cx="3790476" cy="6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FEC2A5-80A2-A9F1-D7F5-FE5E21D4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22" y="3236170"/>
            <a:ext cx="3152381" cy="666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641BB4-25E3-82A7-7A3C-FDCE25ED0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22" y="4388023"/>
            <a:ext cx="3971429" cy="11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EC8569-D207-2370-4AF2-9BC6B4CC1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70" y="5745580"/>
            <a:ext cx="3685714" cy="60952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83291F-DB7A-1515-F1F3-15BA9E5DE462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2C56459-A7FD-62C1-48BE-CA0D8282C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321" y="1658799"/>
            <a:ext cx="1438095" cy="276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E46EBE5-FA89-ACC7-07B6-BAD971BB6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5362" y="1934989"/>
            <a:ext cx="3342857" cy="485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BFDABDF-9E92-FFA2-DAC2-4AF75BD78F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5362" y="2496844"/>
            <a:ext cx="1733333" cy="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DF7BEF-7A57-C4A3-21E4-D0DE6B799B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0082" y="3096844"/>
            <a:ext cx="714286" cy="30476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2DAE2B2-7481-AB24-5C8C-5EA30AE558AF}"/>
              </a:ext>
            </a:extLst>
          </p:cNvPr>
          <p:cNvSpPr txBox="1"/>
          <p:nvPr/>
        </p:nvSpPr>
        <p:spPr>
          <a:xfrm>
            <a:off x="6554870" y="1189516"/>
            <a:ext cx="28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换元简化为：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9AA100-6203-1CE7-607B-7F47FBF347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5362" y="3569503"/>
            <a:ext cx="4923809" cy="24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D350CA-1966-61F7-992E-985EFA343F8A}"/>
              </a:ext>
            </a:extLst>
          </p:cNvPr>
          <p:cNvSpPr txBox="1"/>
          <p:nvPr/>
        </p:nvSpPr>
        <p:spPr>
          <a:xfrm>
            <a:off x="6554870" y="6049497"/>
            <a:ext cx="437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原问题已改写为二次约束二次规划问题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5EA38D8-035A-3377-9813-750DA1717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81757"/>
              </p:ext>
            </p:extLst>
          </p:nvPr>
        </p:nvGraphicFramePr>
        <p:xfrm>
          <a:off x="3048000" y="36830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14400" imgH="181440" progId="Equation.DSMT4">
                  <p:embed/>
                </p:oleObj>
              </mc:Choice>
              <mc:Fallback>
                <p:oleObj name="Equation" r:id="rId13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0" y="36830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8058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latin typeface="t1-gul-regular"/>
              </a:rPr>
              <a:t>降低计算复杂度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17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83291F-DB7A-1515-F1F3-15BA9E5DE462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D350CA-1966-61F7-992E-985EFA343F8A}"/>
              </a:ext>
            </a:extLst>
          </p:cNvPr>
          <p:cNvSpPr txBox="1"/>
          <p:nvPr/>
        </p:nvSpPr>
        <p:spPr>
          <a:xfrm>
            <a:off x="6446266" y="5661595"/>
            <a:ext cx="437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通过考虑目标函数和约束方程中的变量个数，可以发现复杂度已经得到降低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B6EA8F-0E07-D6A3-DA91-0BF74369E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20"/>
          <a:stretch/>
        </p:blipFill>
        <p:spPr>
          <a:xfrm>
            <a:off x="840973" y="1104181"/>
            <a:ext cx="4904762" cy="6189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01A9A2-110E-C887-EF59-56AB4940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30" y="2868155"/>
            <a:ext cx="4885714" cy="22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0DD677-2AD7-1A01-84BE-37DF581A0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457" y="1196405"/>
            <a:ext cx="4933333" cy="25904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DC4C1FA-4B4C-E727-D748-15A60C9D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457" y="4158653"/>
            <a:ext cx="4847619" cy="142857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78350BC-AB18-1119-5666-E5F50087421E}"/>
              </a:ext>
            </a:extLst>
          </p:cNvPr>
          <p:cNvSpPr txBox="1"/>
          <p:nvPr/>
        </p:nvSpPr>
        <p:spPr>
          <a:xfrm>
            <a:off x="786830" y="1846386"/>
            <a:ext cx="363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符号矩阵的阶次太高，计算量过大，可在此处优化以降低复杂度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B5285A-00D5-3FC0-9B10-BDE0067A2122}"/>
              </a:ext>
            </a:extLst>
          </p:cNvPr>
          <p:cNvSpPr txBox="1"/>
          <p:nvPr/>
        </p:nvSpPr>
        <p:spPr>
          <a:xfrm>
            <a:off x="786829" y="5264058"/>
            <a:ext cx="488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根据前人研究，引入新的中间变量实现巧妙转换，消除符号矩阵对时间复杂度的不利影响</a:t>
            </a:r>
          </a:p>
        </p:txBody>
      </p:sp>
    </p:spTree>
    <p:extLst>
      <p:ext uri="{BB962C8B-B14F-4D97-AF65-F5344CB8AC3E}">
        <p14:creationId xmlns:p14="http://schemas.microsoft.com/office/powerpoint/2010/main" val="2342002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t1-gul-regular"/>
                <a:ea typeface="+mn-ea"/>
                <a:cs typeface="+mn-ea"/>
                <a:sym typeface="+mn-lt"/>
              </a:rPr>
              <a:t>规划问题求解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18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83291F-DB7A-1515-F1F3-15BA9E5DE462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D7DCFBB-187F-05A2-46A0-D18FB745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2" y="1244324"/>
            <a:ext cx="4904762" cy="14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D6E810-0516-4033-4D50-39318A817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2" y="2701467"/>
            <a:ext cx="4904762" cy="7904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9BBE7D-FBBA-0200-CFD6-8464413B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47" y="1104181"/>
            <a:ext cx="4268481" cy="5408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FD612E-160A-3846-7FDA-FBD16B6EE8F7}"/>
              </a:ext>
            </a:extLst>
          </p:cNvPr>
          <p:cNvSpPr txBox="1"/>
          <p:nvPr/>
        </p:nvSpPr>
        <p:spPr>
          <a:xfrm>
            <a:off x="725656" y="3973944"/>
            <a:ext cx="472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根据算法</a:t>
            </a:r>
            <a:r>
              <a:rPr lang="en-US" altLang="zh-CN" dirty="0"/>
              <a:t>1</a:t>
            </a:r>
            <a:r>
              <a:rPr lang="zh-CN" altLang="en-US" dirty="0"/>
              <a:t>，我们知道，最后的结果包含了</a:t>
            </a:r>
            <a:r>
              <a:rPr lang="en-US" altLang="zh-CN" dirty="0"/>
              <a:t>V</a:t>
            </a:r>
            <a:r>
              <a:rPr lang="zh-CN" altLang="en-US" dirty="0"/>
              <a:t>和      ，又因为               ，且</a:t>
            </a:r>
            <a:r>
              <a:rPr lang="en-US" altLang="zh-CN" dirty="0"/>
              <a:t>V</a:t>
            </a:r>
            <a:r>
              <a:rPr lang="zh-CN" altLang="en-US" dirty="0"/>
              <a:t>满秩，所以可以反解出</a:t>
            </a:r>
            <a:r>
              <a:rPr lang="en-US" altLang="zh-CN" dirty="0"/>
              <a:t>Fi</a:t>
            </a:r>
            <a:r>
              <a:rPr lang="zh-CN" altLang="en-US" dirty="0"/>
              <a:t>，也就完成了控制器设计。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57B82-453B-E154-1F94-448B183D9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87" y="4313309"/>
            <a:ext cx="361485" cy="254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78C28C-9BA7-EDAE-4D14-9F841780B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330" y="4334561"/>
            <a:ext cx="8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90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latin typeface="t1-gul-regular"/>
              </a:rPr>
              <a:t>稀疏性进一步降低复杂度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19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83291F-DB7A-1515-F1F3-15BA9E5DE462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C4CEAB4-E706-432D-531A-65F706E6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38" y="1104181"/>
            <a:ext cx="3585039" cy="54087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DBBD58-1616-AD98-23D3-62B20539AB22}"/>
              </a:ext>
            </a:extLst>
          </p:cNvPr>
          <p:cNvSpPr txBox="1"/>
          <p:nvPr/>
        </p:nvSpPr>
        <p:spPr>
          <a:xfrm>
            <a:off x="629729" y="1319841"/>
            <a:ext cx="537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由于内点法的复杂度随着变量的数的三次方增大，而算法</a:t>
            </a:r>
            <a:r>
              <a:rPr lang="en-US" altLang="zh-CN" dirty="0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M</a:t>
            </a:r>
            <a:r>
              <a:rPr lang="zh-CN" altLang="en-US" dirty="0"/>
              <a:t>矩阵维数太高，实际复杂度仍然很大。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将原问题映射为图优化问题，把待优化项作为顶点，把约束关系作为边，把含边的顶点集合称作团，其中不被其他团包含的团就叫极大团。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37EBC-6CF7-A9DC-3DC5-E08329D0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9" y="3129622"/>
            <a:ext cx="2219048" cy="6285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D51F77-BC72-29E2-0679-88BDBA068DBE}"/>
              </a:ext>
            </a:extLst>
          </p:cNvPr>
          <p:cNvSpPr txBox="1"/>
          <p:nvPr/>
        </p:nvSpPr>
        <p:spPr>
          <a:xfrm>
            <a:off x="629729" y="3812562"/>
            <a:ext cx="537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Ci</a:t>
            </a:r>
            <a:r>
              <a:rPr lang="zh-CN" altLang="en-US" dirty="0"/>
              <a:t>是极大团，又对约束和目标函数进行了简化。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最终，算法</a:t>
            </a:r>
            <a:r>
              <a:rPr lang="en-US" altLang="zh-CN" dirty="0"/>
              <a:t>2</a:t>
            </a:r>
            <a:r>
              <a:rPr lang="zh-CN" altLang="en-US" dirty="0"/>
              <a:t>的复杂度只随变量数线性增大。</a:t>
            </a:r>
          </a:p>
        </p:txBody>
      </p:sp>
    </p:spTree>
    <p:extLst>
      <p:ext uri="{BB962C8B-B14F-4D97-AF65-F5344CB8AC3E}">
        <p14:creationId xmlns:p14="http://schemas.microsoft.com/office/powerpoint/2010/main" val="22755067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25498BB-9B3B-56DF-DFC6-8B5F996024BC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A255454-E21A-9098-7908-8D192A0384F8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模型验证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111756" y="1542830"/>
            <a:ext cx="1968488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04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F7E0B9C-8312-04C0-C725-63B157559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MODEL VERIFICATION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6138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latin typeface="t1-gul-regular"/>
              </a:rPr>
              <a:t>模型验证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095514" y="57724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83291F-DB7A-1515-F1F3-15BA9E5DE462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8AC1B1E-88E3-36EE-C30B-3FAE0E46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37" y="980974"/>
            <a:ext cx="4732984" cy="3310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008FFC-56C9-3A61-8968-D712E3E3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5" y="4318590"/>
            <a:ext cx="4732981" cy="2229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8E0FA4-CB2D-C06E-81ED-5FFFDDECE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662" y="1104181"/>
            <a:ext cx="5361905" cy="20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18F16B-6D06-3321-A70B-5689A285B6E5}"/>
              </a:ext>
            </a:extLst>
          </p:cNvPr>
          <p:cNvSpPr txBox="1"/>
          <p:nvPr/>
        </p:nvSpPr>
        <p:spPr>
          <a:xfrm>
            <a:off x="6210662" y="3096623"/>
            <a:ext cx="5191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先随机生成了</a:t>
            </a:r>
            <a:r>
              <a:rPr lang="en-US" altLang="zh-CN" dirty="0"/>
              <a:t>100</a:t>
            </a:r>
            <a:r>
              <a:rPr lang="zh-CN" altLang="en-US" dirty="0"/>
              <a:t>个切换系统，</a:t>
            </a:r>
            <a:endParaRPr lang="en-US" altLang="zh-CN" dirty="0"/>
          </a:p>
          <a:p>
            <a:r>
              <a:rPr lang="zh-CN" altLang="en-US" dirty="0"/>
              <a:t>通过设计系统矩阵的特征值使系统都有轻微的不稳定性，</a:t>
            </a:r>
            <a:endParaRPr lang="en-US" altLang="zh-CN" dirty="0"/>
          </a:p>
          <a:p>
            <a:r>
              <a:rPr lang="zh-CN" altLang="en-US" dirty="0"/>
              <a:t>我们考虑</a:t>
            </a:r>
            <a:r>
              <a:rPr lang="en-US" altLang="zh-CN" dirty="0"/>
              <a:t>4</a:t>
            </a:r>
            <a:r>
              <a:rPr lang="zh-CN" altLang="en-US" dirty="0"/>
              <a:t>种不同强度的过程噪声加入到系统中，</a:t>
            </a:r>
            <a:endParaRPr lang="en-US" altLang="zh-CN" dirty="0"/>
          </a:p>
          <a:p>
            <a:r>
              <a:rPr lang="zh-CN" altLang="en-US" dirty="0"/>
              <a:t>并对每个实验采集了</a:t>
            </a:r>
            <a:r>
              <a:rPr lang="en-US" altLang="zh-CN" dirty="0"/>
              <a:t>120</a:t>
            </a:r>
            <a:r>
              <a:rPr lang="zh-CN" altLang="en-US" dirty="0"/>
              <a:t>个样本。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之后，我们分别引入用算法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设计控制器，</a:t>
            </a:r>
            <a:endParaRPr lang="en-US" altLang="zh-CN" dirty="0"/>
          </a:p>
          <a:p>
            <a:r>
              <a:rPr lang="zh-CN" altLang="en-US" dirty="0"/>
              <a:t>根据表</a:t>
            </a:r>
            <a:r>
              <a:rPr lang="en-US" altLang="zh-CN" dirty="0"/>
              <a:t>1</a:t>
            </a:r>
            <a:r>
              <a:rPr lang="zh-CN" altLang="en-US" dirty="0"/>
              <a:t>，我们知道算法</a:t>
            </a:r>
            <a:r>
              <a:rPr lang="en-US" altLang="zh-CN" dirty="0"/>
              <a:t>1</a:t>
            </a:r>
            <a:r>
              <a:rPr lang="zh-CN" altLang="en-US" dirty="0"/>
              <a:t>下，噪声越小，成果概率越大，</a:t>
            </a:r>
            <a:endParaRPr lang="en-US" altLang="zh-CN" dirty="0"/>
          </a:p>
          <a:p>
            <a:r>
              <a:rPr lang="zh-CN" altLang="en-US" dirty="0"/>
              <a:t>根据表</a:t>
            </a:r>
            <a:r>
              <a:rPr lang="en-US" altLang="zh-CN" dirty="0"/>
              <a:t>2</a:t>
            </a:r>
            <a:r>
              <a:rPr lang="zh-CN" altLang="en-US" dirty="0"/>
              <a:t>，我们知道算法</a:t>
            </a:r>
            <a:r>
              <a:rPr lang="en-US" altLang="zh-CN" dirty="0"/>
              <a:t>1</a:t>
            </a:r>
            <a:r>
              <a:rPr lang="zh-CN" altLang="en-US" dirty="0"/>
              <a:t>下，采集样本越多，成功概率越大，</a:t>
            </a:r>
            <a:endParaRPr lang="en-US" altLang="zh-CN" dirty="0"/>
          </a:p>
          <a:p>
            <a:r>
              <a:rPr lang="zh-CN" altLang="en-US" dirty="0"/>
              <a:t>还验证了，相同条件下，算法</a:t>
            </a:r>
            <a:r>
              <a:rPr lang="en-US" altLang="zh-CN" dirty="0"/>
              <a:t>2</a:t>
            </a:r>
            <a:r>
              <a:rPr lang="zh-CN" altLang="en-US" dirty="0"/>
              <a:t>比算法</a:t>
            </a:r>
            <a:r>
              <a:rPr lang="en-US" altLang="zh-CN" dirty="0"/>
              <a:t>1</a:t>
            </a:r>
            <a:r>
              <a:rPr lang="zh-CN" altLang="en-US" dirty="0"/>
              <a:t>更快</a:t>
            </a:r>
          </a:p>
        </p:txBody>
      </p:sp>
    </p:spTree>
    <p:extLst>
      <p:ext uri="{BB962C8B-B14F-4D97-AF65-F5344CB8AC3E}">
        <p14:creationId xmlns:p14="http://schemas.microsoft.com/office/powerpoint/2010/main" val="8715739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DD9F54-92B6-6CEF-3CAB-1ACB9B9D7E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C714F7-7090-5944-6A61-5B04F0E8367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7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29D9691-2857-F62F-F525-0916C0B4CDBF}"/>
                  </a:ext>
                </a:extLst>
              </p:cNvPr>
              <p:cNvSpPr/>
              <p:nvPr/>
            </p:nvSpPr>
            <p:spPr>
              <a:xfrm>
                <a:off x="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C3D0CF8E-56D1-E52D-374C-00A9642EDA18}"/>
                  </a:ext>
                </a:extLst>
              </p:cNvPr>
              <p:cNvSpPr/>
              <p:nvPr/>
            </p:nvSpPr>
            <p:spPr>
              <a:xfrm flipH="1">
                <a:off x="1096772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127D7898-FF24-5AA1-12A8-8385AE782D0A}"/>
                  </a:ext>
                </a:extLst>
              </p:cNvPr>
              <p:cNvSpPr/>
              <p:nvPr/>
            </p:nvSpPr>
            <p:spPr>
              <a:xfrm flipV="1">
                <a:off x="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C9F46138-B997-69ED-380A-1FD3DE7D51DC}"/>
                  </a:ext>
                </a:extLst>
              </p:cNvPr>
              <p:cNvSpPr/>
              <p:nvPr/>
            </p:nvSpPr>
            <p:spPr>
              <a:xfrm flipH="1" flipV="1">
                <a:off x="1096772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27DF2EA9-127E-2876-03C3-7F0F5CF8C1D4}"/>
                </a:ext>
              </a:extLst>
            </p:cNvPr>
            <p:cNvSpPr/>
            <p:nvPr/>
          </p:nvSpPr>
          <p:spPr>
            <a:xfrm>
              <a:off x="213360" y="205740"/>
              <a:ext cx="11765280" cy="64465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B084F184-9452-9CD2-B51C-56C772525165}"/>
                </a:ext>
              </a:extLst>
            </p:cNvPr>
            <p:cNvSpPr/>
            <p:nvPr/>
          </p:nvSpPr>
          <p:spPr>
            <a:xfrm>
              <a:off x="314960" y="304800"/>
              <a:ext cx="11562080" cy="6248400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学校：河海大学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汇报人：  刘晨阳</a:t>
            </a: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1348554" y="2241555"/>
            <a:ext cx="9494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6600" spc="6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6600" spc="600" dirty="0">
                <a:cs typeface="+mn-ea"/>
                <a:sym typeface="+mn-lt"/>
              </a:rPr>
              <a:t>THANKS </a:t>
            </a:r>
            <a:r>
              <a:rPr lang="en-US" altLang="zh-CN" sz="66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rgbClr val="26A3E2"/>
                </a:solidFill>
                <a:cs typeface="+mn-ea"/>
                <a:sym typeface="+mn-lt"/>
              </a:rPr>
              <a:t>恳请老师与同学批评指导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EC315-C0BD-D9B8-CABA-0AFD8E25E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30253"/>
          <a:stretch/>
        </p:blipFill>
        <p:spPr>
          <a:xfrm>
            <a:off x="3302210" y="647400"/>
            <a:ext cx="5587579" cy="1767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7492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A12C941-AE95-1EA3-E065-D8F4EF686417}"/>
              </a:ext>
            </a:extLst>
          </p:cNvPr>
          <p:cNvSpPr/>
          <p:nvPr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1496A7-471F-6B41-0686-8973B89EC442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背景介绍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BACKGROUND INTRODUTION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01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切换线性系统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数据驱动状态反馈控制器的凸优化综合方法</a:t>
            </a:r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9C0CD54-AFFA-AA13-9DAF-98EEB2825B30}"/>
              </a:ext>
            </a:extLst>
          </p:cNvPr>
          <p:cNvGrpSpPr/>
          <p:nvPr/>
        </p:nvGrpSpPr>
        <p:grpSpPr>
          <a:xfrm>
            <a:off x="719365" y="1461611"/>
            <a:ext cx="6322682" cy="2754695"/>
            <a:chOff x="-2662065" y="2110751"/>
            <a:chExt cx="5032860" cy="2754695"/>
          </a:xfrm>
        </p:grpSpPr>
        <p:sp>
          <p:nvSpPr>
            <p:cNvPr id="45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400A864-ED89-870B-3CFA-2EB4E82454EA}"/>
                </a:ext>
              </a:extLst>
            </p:cNvPr>
            <p:cNvSpPr txBox="1"/>
            <p:nvPr/>
          </p:nvSpPr>
          <p:spPr>
            <a:xfrm>
              <a:off x="-2655196" y="2110751"/>
              <a:ext cx="128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混合动态系统</a:t>
              </a:r>
            </a:p>
          </p:txBody>
        </p:sp>
        <p:sp>
          <p:nvSpPr>
            <p:cNvPr id="6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857351EB-F2EA-2220-89C2-809BF382BE22}"/>
                </a:ext>
              </a:extLst>
            </p:cNvPr>
            <p:cNvSpPr txBox="1"/>
            <p:nvPr/>
          </p:nvSpPr>
          <p:spPr>
            <a:xfrm>
              <a:off x="-2662064" y="3290835"/>
              <a:ext cx="128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切换系统</a:t>
              </a:r>
            </a:p>
          </p:txBody>
        </p:sp>
        <p:sp>
          <p:nvSpPr>
            <p:cNvPr id="7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7DD97E0E-5B2D-0A1B-4E52-E1C491DFFDB3}"/>
                </a:ext>
              </a:extLst>
            </p:cNvPr>
            <p:cNvSpPr txBox="1"/>
            <p:nvPr/>
          </p:nvSpPr>
          <p:spPr>
            <a:xfrm>
              <a:off x="-2662065" y="4496114"/>
              <a:ext cx="128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切换线性系统</a:t>
              </a:r>
            </a:p>
          </p:txBody>
        </p:sp>
        <p:sp>
          <p:nvSpPr>
            <p:cNvPr id="13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2F419B3-AD86-2E58-352D-E6478A829192}"/>
                </a:ext>
              </a:extLst>
            </p:cNvPr>
            <p:cNvSpPr txBox="1"/>
            <p:nvPr/>
          </p:nvSpPr>
          <p:spPr>
            <a:xfrm>
              <a:off x="1089421" y="4064775"/>
              <a:ext cx="128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形象表示：</a:t>
              </a:r>
            </a:p>
          </p:txBody>
        </p:sp>
        <p:sp>
          <p:nvSpPr>
            <p:cNvPr id="14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5D550D28-0C28-9323-E0ED-2AD78FE0479A}"/>
                </a:ext>
              </a:extLst>
            </p:cNvPr>
            <p:cNvSpPr txBox="1"/>
            <p:nvPr/>
          </p:nvSpPr>
          <p:spPr>
            <a:xfrm>
              <a:off x="1089421" y="2286183"/>
              <a:ext cx="128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数学描述：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32150D-B9FE-D3DA-005B-AECC7E72C33D}"/>
              </a:ext>
            </a:extLst>
          </p:cNvPr>
          <p:cNvSpPr/>
          <p:nvPr/>
        </p:nvSpPr>
        <p:spPr>
          <a:xfrm>
            <a:off x="1147313" y="1897811"/>
            <a:ext cx="345057" cy="621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CBB058B-A1BF-D9AF-1FF2-19A3A232C275}"/>
              </a:ext>
            </a:extLst>
          </p:cNvPr>
          <p:cNvSpPr/>
          <p:nvPr/>
        </p:nvSpPr>
        <p:spPr>
          <a:xfrm>
            <a:off x="1147312" y="3118449"/>
            <a:ext cx="345057" cy="621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3F1007D-FA5C-FF32-A4BE-5F7F6677526E}"/>
              </a:ext>
            </a:extLst>
          </p:cNvPr>
          <p:cNvSpPr/>
          <p:nvPr/>
        </p:nvSpPr>
        <p:spPr>
          <a:xfrm>
            <a:off x="6823495" y="3967948"/>
            <a:ext cx="1492369" cy="8285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8ABE0D-9A41-CCE4-8806-B10049040EAE}"/>
              </a:ext>
            </a:extLst>
          </p:cNvPr>
          <p:cNvSpPr/>
          <p:nvPr/>
        </p:nvSpPr>
        <p:spPr>
          <a:xfrm>
            <a:off x="5331126" y="5368059"/>
            <a:ext cx="1492369" cy="8285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60EA89-D443-74DC-8C90-481B46D95C52}"/>
              </a:ext>
            </a:extLst>
          </p:cNvPr>
          <p:cNvSpPr/>
          <p:nvPr/>
        </p:nvSpPr>
        <p:spPr>
          <a:xfrm>
            <a:off x="8315864" y="5368058"/>
            <a:ext cx="1492369" cy="8285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E0696A-9FBC-7BA5-87C3-BB9EF888853F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6077311" y="4382220"/>
            <a:ext cx="746184" cy="98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AEFCE7-55C8-7496-A66E-56FE151EF4A9}"/>
              </a:ext>
            </a:extLst>
          </p:cNvPr>
          <p:cNvCxnSpPr>
            <a:cxnSpLocks/>
            <a:stCxn id="10" idx="6"/>
            <a:endCxn id="12" idx="7"/>
          </p:cNvCxnSpPr>
          <p:nvPr/>
        </p:nvCxnSpPr>
        <p:spPr>
          <a:xfrm>
            <a:off x="8315864" y="4382220"/>
            <a:ext cx="1273817" cy="110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76E8E6-4C2B-4DBA-7839-0EA4C2BAFC01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flipH="1">
            <a:off x="6604943" y="6075264"/>
            <a:ext cx="19294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AC1201-7F91-9985-47A5-8210B64FE0D5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604943" y="4675154"/>
            <a:ext cx="437104" cy="8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F63D87-E1E1-2341-4D9B-D5FB54840302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8097312" y="4675154"/>
            <a:ext cx="964737" cy="69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331E7E-AF5F-A722-ADF3-D0C6FB60890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823495" y="5782330"/>
            <a:ext cx="1492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06D882F-743B-83AF-0DF0-EA020F488DC4}"/>
              </a:ext>
            </a:extLst>
          </p:cNvPr>
          <p:cNvSpPr/>
          <p:nvPr/>
        </p:nvSpPr>
        <p:spPr>
          <a:xfrm>
            <a:off x="6929921" y="4156802"/>
            <a:ext cx="12795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子系统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331336-F610-AE05-4C81-CB907DD680AC}"/>
              </a:ext>
            </a:extLst>
          </p:cNvPr>
          <p:cNvSpPr/>
          <p:nvPr/>
        </p:nvSpPr>
        <p:spPr>
          <a:xfrm>
            <a:off x="5437553" y="5574327"/>
            <a:ext cx="1279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子系统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E348D65-2EA7-ACF4-1C12-3762BA8EDCD9}"/>
              </a:ext>
            </a:extLst>
          </p:cNvPr>
          <p:cNvSpPr/>
          <p:nvPr/>
        </p:nvSpPr>
        <p:spPr>
          <a:xfrm>
            <a:off x="8415111" y="5558648"/>
            <a:ext cx="1279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子系统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C57EBE-C94F-2672-FDF1-AC612A4FF8B1}"/>
              </a:ext>
            </a:extLst>
          </p:cNvPr>
          <p:cNvSpPr/>
          <p:nvPr/>
        </p:nvSpPr>
        <p:spPr>
          <a:xfrm>
            <a:off x="5791796" y="4748182"/>
            <a:ext cx="723275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切换信号</a:t>
            </a:r>
            <a:endParaRPr lang="en-US" altLang="zh-CN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03B6C6B-4786-38A9-EF8A-B94BE1C8F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78854"/>
              </p:ext>
            </p:extLst>
          </p:nvPr>
        </p:nvGraphicFramePr>
        <p:xfrm>
          <a:off x="5263572" y="2113914"/>
          <a:ext cx="4422429" cy="6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190440" progId="Equation.DSMT4">
                  <p:embed/>
                </p:oleObj>
              </mc:Choice>
              <mc:Fallback>
                <p:oleObj name="Equation" r:id="rId3" imgW="1307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572" y="2113914"/>
                        <a:ext cx="4422429" cy="6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4A147C15-CC7E-2534-A74A-49BF77448046}"/>
              </a:ext>
            </a:extLst>
          </p:cNvPr>
          <p:cNvSpPr/>
          <p:nvPr/>
        </p:nvSpPr>
        <p:spPr>
          <a:xfrm>
            <a:off x="1123038" y="4935807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36AA66-43F2-453F-A6DA-A42AA38537E0}"/>
              </a:ext>
            </a:extLst>
          </p:cNvPr>
          <p:cNvSpPr/>
          <p:nvPr/>
        </p:nvSpPr>
        <p:spPr>
          <a:xfrm>
            <a:off x="2766187" y="4935807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9FB3E98-1E0D-FDB3-B863-15481E79300B}"/>
              </a:ext>
            </a:extLst>
          </p:cNvPr>
          <p:cNvCxnSpPr/>
          <p:nvPr/>
        </p:nvCxnSpPr>
        <p:spPr>
          <a:xfrm>
            <a:off x="1307704" y="5120473"/>
            <a:ext cx="0" cy="10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FBF1CE-7B43-38D4-9903-9DF664667295}"/>
              </a:ext>
            </a:extLst>
          </p:cNvPr>
          <p:cNvCxnSpPr>
            <a:cxnSpLocks/>
          </p:cNvCxnSpPr>
          <p:nvPr/>
        </p:nvCxnSpPr>
        <p:spPr>
          <a:xfrm flipV="1">
            <a:off x="2953092" y="4080403"/>
            <a:ext cx="0" cy="10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8AB364-493D-59EB-C261-126F9B62BDFF}"/>
              </a:ext>
            </a:extLst>
          </p:cNvPr>
          <p:cNvCxnSpPr>
            <a:cxnSpLocks/>
          </p:cNvCxnSpPr>
          <p:nvPr/>
        </p:nvCxnSpPr>
        <p:spPr>
          <a:xfrm>
            <a:off x="480064" y="5658537"/>
            <a:ext cx="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F73DC57-DA9B-58DC-D40A-262B6B895BA3}"/>
              </a:ext>
            </a:extLst>
          </p:cNvPr>
          <p:cNvSpPr txBox="1"/>
          <p:nvPr/>
        </p:nvSpPr>
        <p:spPr>
          <a:xfrm>
            <a:off x="300967" y="4986043"/>
            <a:ext cx="23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重力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8B8801-B49D-C1E8-8947-CDE5B32523AD}"/>
              </a:ext>
            </a:extLst>
          </p:cNvPr>
          <p:cNvCxnSpPr>
            <a:cxnSpLocks/>
          </p:cNvCxnSpPr>
          <p:nvPr/>
        </p:nvCxnSpPr>
        <p:spPr>
          <a:xfrm flipV="1">
            <a:off x="842014" y="5658537"/>
            <a:ext cx="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54BBD37-F69C-A91D-C315-C15A649BC5DE}"/>
              </a:ext>
            </a:extLst>
          </p:cNvPr>
          <p:cNvSpPr txBox="1"/>
          <p:nvPr/>
        </p:nvSpPr>
        <p:spPr>
          <a:xfrm>
            <a:off x="672879" y="4979464"/>
            <a:ext cx="23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阻力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D75983-FB95-1A7A-ABC2-D4CF3BD677C3}"/>
              </a:ext>
            </a:extLst>
          </p:cNvPr>
          <p:cNvCxnSpPr>
            <a:cxnSpLocks/>
          </p:cNvCxnSpPr>
          <p:nvPr/>
        </p:nvCxnSpPr>
        <p:spPr>
          <a:xfrm>
            <a:off x="2023039" y="5607069"/>
            <a:ext cx="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E326F8E-0F74-8369-754F-76E0B6D7EFAF}"/>
              </a:ext>
            </a:extLst>
          </p:cNvPr>
          <p:cNvSpPr txBox="1"/>
          <p:nvPr/>
        </p:nvSpPr>
        <p:spPr>
          <a:xfrm>
            <a:off x="1843942" y="4934575"/>
            <a:ext cx="23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重力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11E9EB5-69C9-5F30-FEDA-E137D8E3882B}"/>
              </a:ext>
            </a:extLst>
          </p:cNvPr>
          <p:cNvCxnSpPr>
            <a:cxnSpLocks/>
          </p:cNvCxnSpPr>
          <p:nvPr/>
        </p:nvCxnSpPr>
        <p:spPr>
          <a:xfrm>
            <a:off x="2384989" y="5607069"/>
            <a:ext cx="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8C60A7-1D90-B2EC-BB3A-63C93C6CEBCC}"/>
              </a:ext>
            </a:extLst>
          </p:cNvPr>
          <p:cNvSpPr txBox="1"/>
          <p:nvPr/>
        </p:nvSpPr>
        <p:spPr>
          <a:xfrm>
            <a:off x="2215854" y="4927996"/>
            <a:ext cx="23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阻力</a:t>
            </a:r>
          </a:p>
        </p:txBody>
      </p:sp>
    </p:spTree>
    <p:extLst>
      <p:ext uri="{BB962C8B-B14F-4D97-AF65-F5344CB8AC3E}">
        <p14:creationId xmlns:p14="http://schemas.microsoft.com/office/powerpoint/2010/main" val="25549320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切换线性系统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数据驱动状态反馈控制器的凸优化综合方法</a:t>
            </a:r>
          </a:p>
        </p:txBody>
      </p:sp>
      <p:sp>
        <p:nvSpPr>
          <p:cNvPr id="4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D400A864-ED89-870B-3CFA-2EB4E82454EA}"/>
              </a:ext>
            </a:extLst>
          </p:cNvPr>
          <p:cNvSpPr txBox="1"/>
          <p:nvPr/>
        </p:nvSpPr>
        <p:spPr>
          <a:xfrm>
            <a:off x="842762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研究现状：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3" y="5782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64EE0B5A-EE35-A76C-9560-9A78975AA1C0}"/>
              </a:ext>
            </a:extLst>
          </p:cNvPr>
          <p:cNvSpPr txBox="1"/>
          <p:nvPr/>
        </p:nvSpPr>
        <p:spPr>
          <a:xfrm>
            <a:off x="6467184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本文创新：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C807201-6D11-4C31-19EC-49A23C7C322C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58BBEFF-6756-3B8C-FA13-10F1263C6C71}"/>
              </a:ext>
            </a:extLst>
          </p:cNvPr>
          <p:cNvSpPr txBox="1"/>
          <p:nvPr/>
        </p:nvSpPr>
        <p:spPr>
          <a:xfrm>
            <a:off x="842762" y="2219325"/>
            <a:ext cx="4157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主要有系统建模、</a:t>
            </a:r>
            <a:r>
              <a:rPr lang="zh-CN" altLang="en-US" sz="1600" dirty="0">
                <a:solidFill>
                  <a:srgbClr val="FF0000"/>
                </a:solidFill>
              </a:rPr>
              <a:t>稳定性分析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系统镇定</a:t>
            </a:r>
            <a:r>
              <a:rPr lang="zh-CN" altLang="en-US" sz="1600" dirty="0"/>
              <a:t>、能控能观性分析四个方面研究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稳定性分析方面主要有</a:t>
            </a:r>
            <a:r>
              <a:rPr lang="zh-CN" altLang="en-US" sz="1600" dirty="0">
                <a:solidFill>
                  <a:srgbClr val="FF0000"/>
                </a:solidFill>
              </a:rPr>
              <a:t>任意切换信号下稳定性分析研究</a:t>
            </a:r>
            <a:r>
              <a:rPr lang="zh-CN" altLang="en-US" sz="1600" dirty="0"/>
              <a:t>、受限切换信号下稳定性分析研究两大方向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任意切换信号下稳定性分析有变分法、公共李雅普诺夫函数法、多李雅普诺夫函数法三种方法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5641E-BA0B-2C0E-8911-7664E6CEEA0E}"/>
              </a:ext>
            </a:extLst>
          </p:cNvPr>
          <p:cNvSpPr txBox="1"/>
          <p:nvPr/>
        </p:nvSpPr>
        <p:spPr>
          <a:xfrm>
            <a:off x="6467184" y="2185481"/>
            <a:ext cx="41578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此前研究局限：</a:t>
            </a:r>
            <a:endParaRPr lang="en-US" altLang="zh-CN" sz="1600" dirty="0"/>
          </a:p>
          <a:p>
            <a:r>
              <a:rPr lang="zh-CN" altLang="en-US" sz="1600" dirty="0"/>
              <a:t>目前对于切换线性系统的稳定性分析和镇定都依赖于系统模型。</a:t>
            </a:r>
            <a:endParaRPr lang="en-US" altLang="zh-CN" sz="1600" dirty="0"/>
          </a:p>
          <a:p>
            <a:r>
              <a:rPr lang="zh-CN" altLang="en-US" sz="1600" dirty="0"/>
              <a:t>不少系统难以准确机理建模，模型辨识的不确定性误差上界亦无法准确限定，切换系统更会放大此保守性。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本研究创新：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不显式使用系统模型</a:t>
            </a:r>
            <a:r>
              <a:rPr lang="zh-CN" altLang="en-US" sz="1600" dirty="0"/>
              <a:t>，而直接采用数据驱动的方法，对切换线性系统设计状态反馈控制器</a:t>
            </a:r>
          </a:p>
        </p:txBody>
      </p:sp>
    </p:spTree>
    <p:extLst>
      <p:ext uri="{BB962C8B-B14F-4D97-AF65-F5344CB8AC3E}">
        <p14:creationId xmlns:p14="http://schemas.microsoft.com/office/powerpoint/2010/main" val="2498345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D400A864-ED89-870B-3CFA-2EB4E82454EA}"/>
              </a:ext>
            </a:extLst>
          </p:cNvPr>
          <p:cNvSpPr txBox="1"/>
          <p:nvPr/>
        </p:nvSpPr>
        <p:spPr>
          <a:xfrm>
            <a:off x="842762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基本概念：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3" y="5782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64EE0B5A-EE35-A76C-9560-9A78975AA1C0}"/>
              </a:ext>
            </a:extLst>
          </p:cNvPr>
          <p:cNvSpPr txBox="1"/>
          <p:nvPr/>
        </p:nvSpPr>
        <p:spPr>
          <a:xfrm>
            <a:off x="6467184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本文创新：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C807201-6D11-4C31-19EC-49A23C7C322C}"/>
              </a:ext>
            </a:extLst>
          </p:cNvPr>
          <p:cNvCxnSpPr>
            <a:cxnSpLocks/>
          </p:cNvCxnSpPr>
          <p:nvPr/>
        </p:nvCxnSpPr>
        <p:spPr>
          <a:xfrm>
            <a:off x="6096000" y="1104181"/>
            <a:ext cx="0" cy="54087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58BBEFF-6756-3B8C-FA13-10F1263C6C71}"/>
              </a:ext>
            </a:extLst>
          </p:cNvPr>
          <p:cNvSpPr txBox="1"/>
          <p:nvPr/>
        </p:nvSpPr>
        <p:spPr>
          <a:xfrm>
            <a:off x="842762" y="2219325"/>
            <a:ext cx="4157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英文缩写：</a:t>
            </a:r>
            <a:r>
              <a:rPr lang="en-US" altLang="zh-CN" sz="1600" dirty="0"/>
              <a:t>DDC</a:t>
            </a:r>
          </a:p>
          <a:p>
            <a:pPr algn="l"/>
            <a:r>
              <a:rPr lang="zh-CN" altLang="en-US" sz="1600" dirty="0"/>
              <a:t>定       义：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控制器设计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不包含受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控过程数学模型信息</a:t>
            </a:r>
            <a:r>
              <a:rPr lang="en-US" altLang="zh-CN" sz="1800" b="0" i="0" u="none" strike="noStrike" baseline="0" dirty="0">
                <a:latin typeface="CMR10"/>
                <a:ea typeface="宋体" panose="02010600030101010101" pitchFamily="2" charset="-122"/>
              </a:rPr>
              <a:t>, 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仅利用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受控系统的在线和离线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MR10"/>
                <a:ea typeface="宋体" panose="02010600030101010101" pitchFamily="2" charset="-122"/>
              </a:rPr>
              <a:t>I/O 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据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以及经过数据处理而得到的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来设计控制器</a:t>
            </a:r>
            <a:r>
              <a:rPr lang="en-US" altLang="zh-CN" sz="1800" b="0" i="0" u="none" strike="noStrike" baseline="0" dirty="0">
                <a:latin typeface="CMR10"/>
                <a:ea typeface="宋体" panose="02010600030101010101" pitchFamily="2" charset="-122"/>
              </a:rPr>
              <a:t>,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并在一定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的假设下</a:t>
            </a:r>
            <a:r>
              <a:rPr lang="en-US" altLang="zh-CN" sz="1800" b="0" i="0" u="none" strike="noStrike" baseline="0" dirty="0">
                <a:latin typeface="CMR10"/>
                <a:ea typeface="宋体" panose="02010600030101010101" pitchFamily="2" charset="-122"/>
              </a:rPr>
              <a:t>,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有收敛性、稳定性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保障和鲁棒性结论的控制理论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与方法。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5641E-BA0B-2C0E-8911-7664E6CEEA0E}"/>
              </a:ext>
            </a:extLst>
          </p:cNvPr>
          <p:cNvSpPr txBox="1"/>
          <p:nvPr/>
        </p:nvSpPr>
        <p:spPr>
          <a:xfrm>
            <a:off x="6467184" y="2185481"/>
            <a:ext cx="4157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此前研究局限：</a:t>
            </a:r>
            <a:endParaRPr lang="en-US" altLang="zh-CN" sz="1600" dirty="0"/>
          </a:p>
          <a:p>
            <a:r>
              <a:rPr lang="zh-CN" altLang="en-US" sz="1600" dirty="0"/>
              <a:t>此前许多</a:t>
            </a:r>
            <a:r>
              <a:rPr lang="en-US" altLang="zh-CN" sz="1600" dirty="0"/>
              <a:t>DDC</a:t>
            </a:r>
            <a:r>
              <a:rPr lang="zh-CN" altLang="en-US" sz="1600" dirty="0"/>
              <a:t>都</a:t>
            </a:r>
            <a:r>
              <a:rPr lang="zh-CN" altLang="en-US" sz="1600" dirty="0">
                <a:solidFill>
                  <a:srgbClr val="FF0000"/>
                </a:solidFill>
              </a:rPr>
              <a:t>依赖数据无穷的假设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有研究者提出了基于鲁棒优化和超稳定性的</a:t>
            </a:r>
            <a:r>
              <a:rPr lang="en-US" altLang="zh-CN" sz="1600" dirty="0"/>
              <a:t>DDC</a:t>
            </a:r>
            <a:r>
              <a:rPr lang="zh-CN" altLang="en-US" sz="1600" dirty="0"/>
              <a:t>，但仅限于</a:t>
            </a:r>
            <a:r>
              <a:rPr lang="en-US" altLang="zh-CN" sz="1600" dirty="0"/>
              <a:t>SISO</a:t>
            </a:r>
            <a:r>
              <a:rPr lang="zh-CN" altLang="en-US" sz="1600" dirty="0"/>
              <a:t>系统。</a:t>
            </a:r>
            <a:endParaRPr lang="en-US" altLang="zh-CN" sz="1600" dirty="0"/>
          </a:p>
          <a:p>
            <a:r>
              <a:rPr lang="zh-CN" altLang="en-US" sz="1600" dirty="0"/>
              <a:t>今年有很多基于有限数据假设的</a:t>
            </a:r>
            <a:r>
              <a:rPr lang="en-US" altLang="zh-CN" sz="1600" dirty="0"/>
              <a:t>DDC</a:t>
            </a:r>
            <a:r>
              <a:rPr lang="zh-CN" altLang="en-US" sz="1600" dirty="0"/>
              <a:t>研究，但目前</a:t>
            </a:r>
            <a:r>
              <a:rPr lang="zh-CN" altLang="en-US" sz="1600" dirty="0">
                <a:solidFill>
                  <a:srgbClr val="FF0000"/>
                </a:solidFill>
              </a:rPr>
              <a:t>只有一个将</a:t>
            </a:r>
            <a:r>
              <a:rPr lang="en-US" altLang="zh-CN" sz="1600" dirty="0">
                <a:solidFill>
                  <a:srgbClr val="FF0000"/>
                </a:solidFill>
              </a:rPr>
              <a:t>DDC</a:t>
            </a:r>
            <a:r>
              <a:rPr lang="zh-CN" altLang="en-US" sz="1600" dirty="0">
                <a:solidFill>
                  <a:srgbClr val="FF0000"/>
                </a:solidFill>
              </a:rPr>
              <a:t>应用于切换系统的研究</a:t>
            </a:r>
            <a:r>
              <a:rPr lang="zh-CN" altLang="en-US" sz="1600" dirty="0"/>
              <a:t>。且该方法仅限于</a:t>
            </a:r>
            <a:r>
              <a:rPr lang="en-US" altLang="zh-CN" sz="1600" dirty="0"/>
              <a:t>SISO</a:t>
            </a:r>
            <a:r>
              <a:rPr lang="zh-CN" altLang="en-US" sz="1600" dirty="0"/>
              <a:t>系统，也并没有给出闭环稳定性保证。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此研究创新：</a:t>
            </a:r>
            <a:endParaRPr lang="en-US" altLang="zh-CN" sz="1600" dirty="0"/>
          </a:p>
          <a:p>
            <a:r>
              <a:rPr lang="zh-CN" altLang="en-US" sz="1600" dirty="0"/>
              <a:t>此论文所提出</a:t>
            </a:r>
            <a:r>
              <a:rPr lang="en-US" altLang="zh-CN" sz="1600" dirty="0"/>
              <a:t>DDC</a:t>
            </a:r>
            <a:r>
              <a:rPr lang="zh-CN" altLang="en-US" sz="1600" dirty="0"/>
              <a:t>设计方法可以在</a:t>
            </a:r>
            <a:r>
              <a:rPr lang="zh-CN" altLang="en-US" sz="1600" dirty="0">
                <a:solidFill>
                  <a:srgbClr val="FF0000"/>
                </a:solidFill>
              </a:rPr>
              <a:t>数据有限且数据存在有限噪声</a:t>
            </a:r>
            <a:r>
              <a:rPr lang="zh-CN" altLang="en-US" sz="1600" dirty="0"/>
              <a:t>的假设下</a:t>
            </a:r>
            <a:r>
              <a:rPr lang="zh-CN" altLang="en-US" sz="1600" dirty="0">
                <a:solidFill>
                  <a:srgbClr val="FF0000"/>
                </a:solidFill>
              </a:rPr>
              <a:t>应用于切换线性系统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66CE49-D92E-3FF6-73D9-C2D7E985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25" y="576263"/>
            <a:ext cx="8172449" cy="40481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切换线性系统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状态反馈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控制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器的凸优化综合方法</a:t>
            </a:r>
          </a:p>
        </p:txBody>
      </p:sp>
    </p:spTree>
    <p:extLst>
      <p:ext uri="{BB962C8B-B14F-4D97-AF65-F5344CB8AC3E}">
        <p14:creationId xmlns:p14="http://schemas.microsoft.com/office/powerpoint/2010/main" val="9004234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D400A864-ED89-870B-3CFA-2EB4E82454EA}"/>
              </a:ext>
            </a:extLst>
          </p:cNvPr>
          <p:cNvSpPr txBox="1"/>
          <p:nvPr/>
        </p:nvSpPr>
        <p:spPr>
          <a:xfrm>
            <a:off x="842762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目标：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3" y="5782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64EE0B5A-EE35-A76C-9560-9A78975AA1C0}"/>
              </a:ext>
            </a:extLst>
          </p:cNvPr>
          <p:cNvSpPr txBox="1"/>
          <p:nvPr/>
        </p:nvSpPr>
        <p:spPr>
          <a:xfrm>
            <a:off x="842760" y="2618301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内涵：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5641E-BA0B-2C0E-8911-7664E6CEEA0E}"/>
              </a:ext>
            </a:extLst>
          </p:cNvPr>
          <p:cNvSpPr txBox="1"/>
          <p:nvPr/>
        </p:nvSpPr>
        <p:spPr>
          <a:xfrm>
            <a:off x="842762" y="1968965"/>
            <a:ext cx="978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建立一个易于计算的数据驱动状态反馈控制器设计框架</a:t>
            </a:r>
            <a:endParaRPr lang="en-US" altLang="zh-CN" sz="1600" dirty="0"/>
          </a:p>
        </p:txBody>
      </p:sp>
      <p:sp>
        <p:nv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66CE49-D92E-3FF6-73D9-C2D7E985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25" y="576263"/>
            <a:ext cx="8172449" cy="404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99E15-5AFA-EA32-F438-E770B4D72197}"/>
              </a:ext>
            </a:extLst>
          </p:cNvPr>
          <p:cNvSpPr txBox="1"/>
          <p:nvPr/>
        </p:nvSpPr>
        <p:spPr>
          <a:xfrm>
            <a:off x="842760" y="2956855"/>
            <a:ext cx="978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不需要模型辨识步骤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直接根据模型结构和有限的、含有限噪声的工作点实验数据设计状态反馈控制器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该控制器可保证线性切换子系统任意切换下的稳定性</a:t>
            </a:r>
            <a:endParaRPr lang="en-US" altLang="zh-CN" sz="1600" dirty="0"/>
          </a:p>
        </p:txBody>
      </p:sp>
      <p:sp>
        <p:nvSpPr>
          <p:cNvPr id="4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7EA42602-1A98-CD2D-0F5F-475294C244D4}"/>
              </a:ext>
            </a:extLst>
          </p:cNvPr>
          <p:cNvSpPr txBox="1"/>
          <p:nvPr/>
        </p:nvSpPr>
        <p:spPr>
          <a:xfrm>
            <a:off x="842760" y="4181150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思路：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B22F9F-F51D-8B62-5575-6047D5CC18A0}"/>
              </a:ext>
            </a:extLst>
          </p:cNvPr>
          <p:cNvSpPr txBox="1"/>
          <p:nvPr/>
        </p:nvSpPr>
        <p:spPr>
          <a:xfrm>
            <a:off x="842760" y="4591800"/>
            <a:ext cx="978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通过稳定性判据及扩展</a:t>
            </a:r>
            <a:r>
              <a:rPr lang="en-US" altLang="zh-CN" sz="1600" dirty="0"/>
              <a:t>Farkas’ lemma</a:t>
            </a:r>
            <a:r>
              <a:rPr lang="zh-CN" altLang="en-US" sz="1600" dirty="0"/>
              <a:t>将切换线性系统镇定问题转化为多项式优化问题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转化多项式优化问题为凸优化问题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用凸优化方法解决该问题，并进行简化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65575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53311F6-22DC-F5E2-043B-F2D9105D2C40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9CD453F-A39E-002A-1579-BE067A566521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关键理论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KEY THEORIES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Kronecker Product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4E792-7EDE-1ACE-8D3B-422B657A05EC}"/>
              </a:ext>
            </a:extLst>
          </p:cNvPr>
          <p:cNvSpPr/>
          <p:nvPr/>
        </p:nvSpPr>
        <p:spPr>
          <a:xfrm>
            <a:off x="11287873" y="577249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F96BB9-4560-0FDF-4FBB-4F90CB66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2" y="2083084"/>
            <a:ext cx="4085714" cy="1533333"/>
          </a:xfrm>
          <a:prstGeom prst="rect">
            <a:avLst/>
          </a:prstGeom>
        </p:spPr>
      </p:pic>
      <p:sp>
        <p:nvSpPr>
          <p:cNvPr id="5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E2228DB-4B1D-C45E-A80F-7623ABAEC8B0}"/>
              </a:ext>
            </a:extLst>
          </p:cNvPr>
          <p:cNvSpPr txBox="1"/>
          <p:nvPr/>
        </p:nvSpPr>
        <p:spPr>
          <a:xfrm>
            <a:off x="842762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定义：</a:t>
            </a:r>
          </a:p>
        </p:txBody>
      </p:sp>
      <p:sp>
        <p:nvSpPr>
          <p:cNvPr id="6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28E759E3-DA2D-3639-04D9-3ACFAC949B1E}"/>
              </a:ext>
            </a:extLst>
          </p:cNvPr>
          <p:cNvSpPr txBox="1"/>
          <p:nvPr/>
        </p:nvSpPr>
        <p:spPr>
          <a:xfrm>
            <a:off x="842761" y="3730536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性质：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0579C3-21AD-A5BE-5415-CC66176D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60" y="4464896"/>
            <a:ext cx="3844211" cy="526204"/>
          </a:xfrm>
          <a:prstGeom prst="rect">
            <a:avLst/>
          </a:prstGeom>
        </p:spPr>
      </p:pic>
      <p:sp>
        <p:nvSpPr>
          <p:cNvPr id="9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C7B41E10-23B5-1A4D-1FAE-9BA1D1111715}"/>
              </a:ext>
            </a:extLst>
          </p:cNvPr>
          <p:cNvSpPr txBox="1"/>
          <p:nvPr/>
        </p:nvSpPr>
        <p:spPr>
          <a:xfrm>
            <a:off x="6096000" y="1599633"/>
            <a:ext cx="11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作用：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6BDF44-4158-35D1-FCF9-22D59DBFB0DF}"/>
              </a:ext>
            </a:extLst>
          </p:cNvPr>
          <p:cNvSpPr txBox="1"/>
          <p:nvPr/>
        </p:nvSpPr>
        <p:spPr>
          <a:xfrm>
            <a:off x="6096000" y="2264458"/>
            <a:ext cx="4629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该性质将改写一致性集和稳定性集的形式，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以使其便于使用</a:t>
            </a:r>
            <a:r>
              <a:rPr lang="zh-CN" altLang="en-US" sz="1800" dirty="0"/>
              <a:t>扩展</a:t>
            </a:r>
            <a:r>
              <a:rPr lang="en-US" altLang="zh-CN" sz="1800" dirty="0"/>
              <a:t>Farkas’ lemma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dirty="0"/>
              <a:t>进而将原问题转换为多项式优化问题</a:t>
            </a:r>
          </a:p>
        </p:txBody>
      </p:sp>
    </p:spTree>
    <p:extLst>
      <p:ext uri="{BB962C8B-B14F-4D97-AF65-F5344CB8AC3E}">
        <p14:creationId xmlns:p14="http://schemas.microsoft.com/office/powerpoint/2010/main" val="18339158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57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00浙江大学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9D"/>
      </a:accent1>
      <a:accent2>
        <a:srgbClr val="D0B296"/>
      </a:accent2>
      <a:accent3>
        <a:srgbClr val="00429D"/>
      </a:accent3>
      <a:accent4>
        <a:srgbClr val="D0B296"/>
      </a:accent4>
      <a:accent5>
        <a:srgbClr val="00429D"/>
      </a:accent5>
      <a:accent6>
        <a:srgbClr val="D0B296"/>
      </a:accent6>
      <a:hlink>
        <a:srgbClr val="DF213B"/>
      </a:hlink>
      <a:folHlink>
        <a:srgbClr val="954F72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1551</Words>
  <Application>Microsoft Office PowerPoint</Application>
  <PresentationFormat>宽屏</PresentationFormat>
  <Paragraphs>254</Paragraphs>
  <Slides>27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CMR10</vt:lpstr>
      <vt:lpstr>t1-gul-regular</vt:lpstr>
      <vt:lpstr>宋体</vt:lpstr>
      <vt:lpstr>微软雅黑</vt:lpstr>
      <vt:lpstr>Arial</vt:lpstr>
      <vt:lpstr>Wingdings</vt:lpstr>
      <vt:lpstr>Office Theme</vt:lpstr>
      <vt:lpstr>Equation</vt:lpstr>
      <vt:lpstr>MathType 7.0 Equation</vt:lpstr>
      <vt:lpstr>PowerPoint 演示文稿</vt:lpstr>
      <vt:lpstr>PowerPoint 演示文稿</vt:lpstr>
      <vt:lpstr>PowerPoint 演示文稿</vt:lpstr>
      <vt:lpstr>切换线性系统数据驱动状态反馈控制器的凸优化综合方法</vt:lpstr>
      <vt:lpstr>切换线性系统数据驱动状态反馈控制器的凸优化综合方法</vt:lpstr>
      <vt:lpstr>切换线性系统数据驱动状态反馈控制器的凸优化综合方法</vt:lpstr>
      <vt:lpstr>研究目标</vt:lpstr>
      <vt:lpstr>PowerPoint 演示文稿</vt:lpstr>
      <vt:lpstr>Kronecker Product</vt:lpstr>
      <vt:lpstr>切换线性系统稳定性条件</vt:lpstr>
      <vt:lpstr>扩展Farkas Lemma</vt:lpstr>
      <vt:lpstr>凸优化</vt:lpstr>
      <vt:lpstr>凸优化</vt:lpstr>
      <vt:lpstr>凸优化</vt:lpstr>
      <vt:lpstr>凸优化</vt:lpstr>
      <vt:lpstr>PowerPoint 演示文稿</vt:lpstr>
      <vt:lpstr>Problem 1</vt:lpstr>
      <vt:lpstr>Consistency Set</vt:lpstr>
      <vt:lpstr>Jointly Stabilizable Set</vt:lpstr>
      <vt:lpstr>Problem 3</vt:lpstr>
      <vt:lpstr>问题改写</vt:lpstr>
      <vt:lpstr>降低计算复杂度</vt:lpstr>
      <vt:lpstr>规划问题求解</vt:lpstr>
      <vt:lpstr>稀疏性进一步降低复杂度</vt:lpstr>
      <vt:lpstr>PowerPoint 演示文稿</vt:lpstr>
      <vt:lpstr>模型验证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刘 晨阳</cp:lastModifiedBy>
  <cp:revision>275</cp:revision>
  <dcterms:created xsi:type="dcterms:W3CDTF">2019-11-26T03:41:00Z</dcterms:created>
  <dcterms:modified xsi:type="dcterms:W3CDTF">2022-10-06T07:16:37Z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