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9" r:id="rId6"/>
    <p:sldId id="319" r:id="rId7"/>
    <p:sldId id="359" r:id="rId8"/>
    <p:sldId id="360" r:id="rId9"/>
    <p:sldId id="361" r:id="rId10"/>
    <p:sldId id="356" r:id="rId11"/>
    <p:sldId id="358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5405" autoAdjust="0"/>
  </p:normalViewPr>
  <p:slideViewPr>
    <p:cSldViewPr snapToGrid="0">
      <p:cViewPr>
        <p:scale>
          <a:sx n="100" d="100"/>
          <a:sy n="100" d="100"/>
        </p:scale>
        <p:origin x="930" y="27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4D9C30A0-94FB-4AFA-B6FF-08C146D38C5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2024/6/24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49E357A0-8177-46BC-BFCE-19D99E3453C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‹Nr.›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DD65C42-0EA9-4D90-9CDE-F9DBE1CFCFAB}" type="datetime1">
              <a:rPr lang="en-US" altLang="zh-CN" smtClean="0"/>
              <a:pPr/>
              <a:t>6/24/2024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C366290-4595-5745-A50F-D5EC13BAC604}" type="slidenum">
              <a:rPr lang="en-US" altLang="zh-CN" noProof="0" smtClean="0"/>
              <a:pPr/>
              <a:t>‹Nr.›</a:t>
            </a:fld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zh-CN" noProof="0" smtClean="0"/>
              <a:t>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99565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05351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5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666119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6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98480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7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91613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8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32286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3" name="任意多边形：形状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lvl1pPr algn="ctr">
              <a:defRPr lang="zh-CN" sz="48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两栏内容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：形状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6" name="任意多边形：形状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zh-CN"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9" name="任意多边形：形状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zh-CN"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2" name="内容占位符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7" name="表格占位符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3" name="幻灯片编号占位符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语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 algn="l">
              <a:defRPr lang="zh-CN" sz="4800"/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rtlCol="0"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lang="zh-CN"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任意多边形：形状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5" name="任意多边形：形状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议程​​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6" name="任意多边形：形状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rtlCol="0" anchor="ctr" anchorCtr="0"/>
          <a:lstStyle>
            <a:lvl1pPr algn="l">
              <a:defRPr lang="zh-CN" sz="32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 rtlCol="0"/>
          <a:lstStyle>
            <a:lvl1pPr marL="0" indent="0" algn="r">
              <a:buNone/>
              <a:defRPr lang="zh-CN" sz="2400" cap="all" baseline="0"/>
            </a:lvl1pPr>
            <a:lvl2pPr marL="457200" indent="0" algn="r">
              <a:buNone/>
              <a:defRPr lang="zh-CN" sz="1800">
                <a:latin typeface="+mj-cs"/>
                <a:cs typeface="+mj-cs"/>
              </a:defRPr>
            </a:lvl2pPr>
            <a:lvl3pPr marL="914400" indent="0" algn="r">
              <a:buNone/>
              <a:defRPr lang="zh-CN"/>
            </a:lvl3pPr>
            <a:lvl4pPr marL="1371600" indent="0" algn="r">
              <a:buNone/>
              <a:defRPr lang="zh-CN"/>
            </a:lvl4pPr>
            <a:lvl5pPr marL="1828800" indent="0" algn="r">
              <a:buNone/>
              <a:defRPr lang="zh-CN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有标题 2 的图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>
              <a:lnSpc>
                <a:spcPct val="75000"/>
              </a:lnSpc>
              <a:defRPr lang="zh-CN" sz="48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t">
            <a:noAutofit/>
          </a:bodyPr>
          <a:lstStyle>
            <a:lvl1pPr marL="0" indent="0" algn="r">
              <a:buNone/>
              <a:defRPr lang="zh-CN" sz="18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8" name="任意多边形：形状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rtlCol="0" anchor="b"/>
          <a:lstStyle>
            <a:lvl1pPr>
              <a:lnSpc>
                <a:spcPct val="75000"/>
              </a:lnSpc>
              <a:defRPr lang="zh-CN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 rtlCol="0">
            <a:noAutofit/>
          </a:bodyPr>
          <a:lstStyle>
            <a:lvl1pPr marL="0" indent="0">
              <a:buNone/>
              <a:defRPr lang="zh-CN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 rtlCol="0">
            <a:noAutofit/>
          </a:bodyPr>
          <a:lstStyle>
            <a:lvl1pPr marL="0" indent="0">
              <a:buFont typeface="Courier New" panose="02070309020205020404" pitchFamily="49" charset="0"/>
              <a:buNone/>
              <a:defRPr lang="zh-CN" sz="2400" b="0" cap="all" baseline="0"/>
            </a:lvl1pPr>
            <a:lvl2pPr>
              <a:defRPr lang="zh-CN" sz="2400"/>
            </a:lvl2pPr>
            <a:lvl3pPr>
              <a:defRPr lang="zh-CN" sz="2400"/>
            </a:lvl3pPr>
            <a:lvl4pPr>
              <a:defRPr lang="zh-CN" sz="2400"/>
            </a:lvl4pPr>
            <a:lvl5pPr>
              <a:defRPr lang="zh-CN" sz="24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3" name="任意多边形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 rtlCol="0">
            <a:normAutofit/>
          </a:bodyPr>
          <a:lstStyle>
            <a:lvl1pPr>
              <a:defRPr lang="zh-CN" sz="2000"/>
            </a:lvl1pPr>
            <a:lvl2pPr>
              <a:defRPr lang="zh-CN" sz="1800"/>
            </a:lvl2pPr>
            <a:lvl3pPr>
              <a:defRPr lang="zh-CN" sz="1600"/>
            </a:lvl3pPr>
            <a:lvl4pPr>
              <a:defRPr lang="zh-CN" sz="1400"/>
            </a:lvl4pPr>
            <a:lvl5pPr>
              <a:defRPr lang="zh-CN"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3" name="幻灯片编号占位符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：形状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rtlCol="0" anchor="b" anchorCtr="0"/>
          <a:lstStyle>
            <a:lvl1pPr algn="ctr">
              <a:defRPr lang="zh-CN" sz="4800" cap="none" baseline="0">
                <a:latin typeface="+mj-cs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400" cap="all" baseline="0"/>
            </a:lvl1pPr>
          </a:lstStyle>
          <a:p>
            <a:pPr lvl="0" rtl="0"/>
            <a:r>
              <a:rPr lang="zh-CN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2" name="内容占位符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任意多边形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：形状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 rtlCol="0">
            <a:normAutofit/>
          </a:bodyPr>
          <a:lstStyle>
            <a:lvl1pPr marL="228600" indent="-228600">
              <a:buFont typeface="+mj-lt"/>
              <a:buAutoNum type="arabicPeriod"/>
              <a:defRPr lang="zh-CN"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lang="zh-CN"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lang="zh-CN"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lang="zh-CN"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内容和图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 rtlCol="0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6000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defPPr>
              <a:defRPr lang="zh-CN"/>
            </a:defPPr>
          </a:lstStyle>
          <a:p>
            <a:pPr rtl="0"/>
            <a:r>
              <a:rPr lang="en-US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Wochensbericht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7" y="521209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Modeller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klären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188E4407-46FD-5D2E-2EE7-1B15BD318B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7800" y="1759332"/>
            <a:ext cx="9273776" cy="3454113"/>
          </a:xfrm>
        </p:spPr>
        <p:txBody>
          <a:bodyPr>
            <a:normAutofit/>
          </a:bodyPr>
          <a:lstStyle/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Dieses Modell besteht aus 1 Synchrongenerator und 14 </a:t>
            </a:r>
          </a:p>
          <a:p>
            <a:endParaRPr lang="de-DE" alt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0 - 2 s: SG versorgen das Netz mit Energie (Modus 0).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2 s: SG wechselt vom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Blackstart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-Betriebsmodus in den Normalbetriebsmodus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  (Modus 2)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3s: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Grid-Forming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synchronisiert mit der Netzfrequenz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5s: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Grid-Forming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Conventers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wechseln in den Normalbetriebsmodus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12s: Last HV mit dem Netz verbunden</a:t>
            </a:r>
          </a:p>
          <a:p>
            <a:endParaRPr lang="de-DE" altLang="zh-CN" dirty="0"/>
          </a:p>
          <a:p>
            <a:endParaRPr lang="de-DE" altLang="zh-CN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48428B2-5BC1-2378-98AA-0C0209DC63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33360" y="1943100"/>
            <a:ext cx="3281808" cy="3845700"/>
          </a:xfrm>
        </p:spPr>
        <p:txBody>
          <a:bodyPr>
            <a:normAutofit/>
          </a:bodyPr>
          <a:lstStyle/>
          <a:p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Modell </a:t>
            </a:r>
            <a:r>
              <a:rPr lang="en-US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besteht</a:t>
            </a:r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aus</a:t>
            </a:r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1 SG </a:t>
            </a:r>
          </a:p>
          <a:p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Und 14 grid-Forming </a:t>
            </a:r>
            <a:r>
              <a:rPr lang="en-US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endParaRPr 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3</a:t>
            </a:fld>
            <a:endParaRPr lang="zh-CN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4DFAEC3-4FFA-4D0D-BDFE-0E128E45FC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10843" y="1178186"/>
            <a:ext cx="6280591" cy="5375528"/>
          </a:xfrm>
        </p:spPr>
      </p:pic>
    </p:spTree>
    <p:extLst>
      <p:ext uri="{BB962C8B-B14F-4D97-AF65-F5344CB8AC3E}">
        <p14:creationId xmlns:p14="http://schemas.microsoft.com/office/powerpoint/2010/main" val="252634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4</a:t>
            </a:fld>
            <a:endParaRPr lang="zh-CN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D4D311A-0318-487A-8BDE-7F1F1B28C3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89948" y="2025648"/>
            <a:ext cx="3916570" cy="3409949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AF6DEDC-6062-49DD-B463-82CFC086B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75" y="365970"/>
            <a:ext cx="6867525" cy="58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8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48428B2-5BC1-2378-98AA-0C0209DC63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33360" y="1943100"/>
            <a:ext cx="3281808" cy="3845700"/>
          </a:xfrm>
        </p:spPr>
        <p:txBody>
          <a:bodyPr>
            <a:normAutofit/>
          </a:bodyPr>
          <a:lstStyle/>
          <a:p>
            <a:endParaRPr 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5</a:t>
            </a:fld>
            <a:endParaRPr lang="zh-CN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6B655A7-7D3C-420A-A844-604BF5DD58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324634" y="1807115"/>
            <a:ext cx="4602434" cy="234275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14870DA-2B09-4962-B850-7BC77BECE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32" y="1142400"/>
            <a:ext cx="7014073" cy="5447099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BDE0BEE-EA3B-4F13-BC53-9ACFE0B596F1}"/>
              </a:ext>
            </a:extLst>
          </p:cNvPr>
          <p:cNvCxnSpPr/>
          <p:nvPr/>
        </p:nvCxnSpPr>
        <p:spPr>
          <a:xfrm flipH="1">
            <a:off x="6096000" y="3209925"/>
            <a:ext cx="628650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54D338E6-965B-4E84-A23D-650AA066A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633" y="4362641"/>
            <a:ext cx="4745255" cy="22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7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48428B2-5BC1-2378-98AA-0C0209DC63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33360" y="1943100"/>
            <a:ext cx="3281808" cy="3845700"/>
          </a:xfrm>
        </p:spPr>
        <p:txBody>
          <a:bodyPr>
            <a:normAutofit/>
          </a:bodyPr>
          <a:lstStyle/>
          <a:p>
            <a:endParaRPr 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6</a:t>
            </a:fld>
            <a:endParaRPr lang="zh-CN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BDE0BEE-EA3B-4F13-BC53-9ACFE0B596F1}"/>
              </a:ext>
            </a:extLst>
          </p:cNvPr>
          <p:cNvCxnSpPr/>
          <p:nvPr/>
        </p:nvCxnSpPr>
        <p:spPr>
          <a:xfrm flipH="1">
            <a:off x="6096000" y="3209925"/>
            <a:ext cx="628650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58E779E-062C-4B8E-A320-EF52698942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10843" y="996215"/>
            <a:ext cx="7347307" cy="5528409"/>
          </a:xfrm>
        </p:spPr>
      </p:pic>
    </p:spTree>
    <p:extLst>
      <p:ext uri="{BB962C8B-B14F-4D97-AF65-F5344CB8AC3E}">
        <p14:creationId xmlns:p14="http://schemas.microsoft.com/office/powerpoint/2010/main" val="165176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90" y="300251"/>
            <a:ext cx="10360152" cy="91440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32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Fragen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58FB4751-880F-D840-AAA9-3A15815CC996}" type="slidenum">
              <a:rPr lang="en-US" altLang="zh-CN" smtClean="0"/>
              <a:pPr rtl="0"/>
              <a:t>7</a:t>
            </a:fld>
            <a:endParaRPr 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37BFC5-2B39-498B-8093-E6209255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954" y="603153"/>
            <a:ext cx="7808123" cy="319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C107A97-BB42-4722-A015-24B04CEC8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612" y="4102059"/>
            <a:ext cx="6478465" cy="237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3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90" y="300251"/>
            <a:ext cx="10360152" cy="91440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32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Fragen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58FB4751-880F-D840-AAA9-3A15815CC996}" type="slidenum">
              <a:rPr lang="en-US" altLang="zh-CN" smtClean="0"/>
              <a:pPr rtl="0"/>
              <a:t>8</a:t>
            </a:fld>
            <a:endParaRPr lang="zh-CN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C1FA64-AAC6-4398-B6E2-4EFE2B1BF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301" y="300251"/>
            <a:ext cx="8012022" cy="37980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A0C53B8-327F-41C7-AB43-5DDE19C89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53" y="4309922"/>
            <a:ext cx="3993516" cy="2399205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D8B3D9D-87DD-49C7-90CA-02FBD590B54A}"/>
              </a:ext>
            </a:extLst>
          </p:cNvPr>
          <p:cNvCxnSpPr/>
          <p:nvPr/>
        </p:nvCxnSpPr>
        <p:spPr>
          <a:xfrm flipV="1">
            <a:off x="3701561" y="3342171"/>
            <a:ext cx="1485900" cy="151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55350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Microsoft YaHei UI"/>
        <a:ea typeface=""/>
        <a:cs typeface="Microsoft YaHei UI"/>
      </a:majorFont>
      <a:minorFont>
        <a:latin typeface="Microsoft YaHei UI Light"/>
        <a:ea typeface=""/>
        <a:cs typeface="Microsoft YaHei U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582_TF11964407_Win32.potx" id="{1849D969-F667-488D-84EC-DE2AB6B7B804}" vid="{8E85924D-29C3-41CC-B148-4297ABD39F1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{B5F9C683-DEE0-4D66-AB04-1F63000736C8}tf11964407_win32</Template>
  <TotalTime>0</TotalTime>
  <Words>105</Words>
  <Application>Microsoft Office PowerPoint</Application>
  <PresentationFormat>Breitbild</PresentationFormat>
  <Paragraphs>33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Microsoft YaHei UI</vt:lpstr>
      <vt:lpstr>Microsoft YaHei UI Light</vt:lpstr>
      <vt:lpstr>UD Digi Kyokasho NK-R</vt:lpstr>
      <vt:lpstr>Arial</vt:lpstr>
      <vt:lpstr>Courier New</vt:lpstr>
      <vt:lpstr>自定义</vt:lpstr>
      <vt:lpstr>Wochensbericht</vt:lpstr>
      <vt:lpstr>1. Modellerklären</vt:lpstr>
      <vt:lpstr>1. Bemerkung</vt:lpstr>
      <vt:lpstr>1. Bemerkung</vt:lpstr>
      <vt:lpstr>1. Bemerkung</vt:lpstr>
      <vt:lpstr>1. Bemerkung</vt:lpstr>
      <vt:lpstr>Fragen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Wochensbericht</dc:title>
  <dc:creator>Runqi Dong</dc:creator>
  <cp:lastModifiedBy>Runqi Dong</cp:lastModifiedBy>
  <cp:revision>19</cp:revision>
  <dcterms:created xsi:type="dcterms:W3CDTF">2024-06-03T07:10:09Z</dcterms:created>
  <dcterms:modified xsi:type="dcterms:W3CDTF">2024-06-25T08:13:17Z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