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17" r:id="rId5"/>
    <p:sldId id="309" r:id="rId6"/>
    <p:sldId id="319" r:id="rId7"/>
    <p:sldId id="318" r:id="rId8"/>
    <p:sldId id="358" r:id="rId9"/>
    <p:sldId id="328" r:id="rId10"/>
    <p:sldId id="329" r:id="rId11"/>
    <p:sldId id="330" r:id="rId12"/>
    <p:sldId id="357" r:id="rId13"/>
    <p:sldId id="341" r:id="rId14"/>
    <p:sldId id="332" r:id="rId15"/>
    <p:sldId id="320" r:id="rId16"/>
    <p:sldId id="333" r:id="rId17"/>
    <p:sldId id="334" r:id="rId18"/>
    <p:sldId id="335" r:id="rId19"/>
    <p:sldId id="340" r:id="rId20"/>
    <p:sldId id="336" r:id="rId21"/>
    <p:sldId id="337" r:id="rId22"/>
    <p:sldId id="338" r:id="rId23"/>
    <p:sldId id="339" r:id="rId24"/>
    <p:sldId id="342" r:id="rId25"/>
    <p:sldId id="343" r:id="rId26"/>
    <p:sldId id="344" r:id="rId27"/>
    <p:sldId id="345" r:id="rId28"/>
    <p:sldId id="346" r:id="rId29"/>
    <p:sldId id="349" r:id="rId30"/>
    <p:sldId id="354" r:id="rId31"/>
    <p:sldId id="355" r:id="rId32"/>
    <p:sldId id="350" r:id="rId33"/>
    <p:sldId id="351" r:id="rId34"/>
    <p:sldId id="352" r:id="rId35"/>
    <p:sldId id="353" r:id="rId36"/>
    <p:sldId id="314" r:id="rId37"/>
    <p:sldId id="356" r:id="rId38"/>
    <p:sldId id="327" r:id="rId3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1258" y="4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4D9C30A0-94FB-4AFA-B6FF-08C146D38C5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2024/6/10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9E357A0-8177-46BC-BFCE-19D99E3453C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D65C42-0EA9-4D90-9CDE-F9DBE1CFCFAB}" type="datetime1">
              <a:rPr lang="en-US" altLang="zh-CN" smtClean="0"/>
              <a:pPr/>
              <a:t>6/10/2024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366290-4595-5745-A50F-D5EC13BAC604}" type="slidenum">
              <a:rPr lang="en-US" altLang="zh-CN" noProof="0" smtClean="0"/>
              <a:pPr/>
              <a:t>‹#›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89319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27718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11625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8830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3336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45414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63790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136258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82208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34980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24288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641116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41426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898836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803266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6198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09546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206652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03902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91751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995651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967578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315524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34444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916130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77081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65173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32712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84998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3731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12925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25007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表格占位符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zh-CN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任意多边形：形状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zh-CN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zh-CN" sz="2400" cap="all" baseline="0"/>
            </a:lvl1pPr>
            <a:lvl2pPr marL="457200" indent="0" algn="r">
              <a:buNone/>
              <a:defRPr lang="zh-CN" sz="1800">
                <a:latin typeface="+mj-cs"/>
                <a:cs typeface="+mj-cs"/>
              </a:defRPr>
            </a:lvl2pPr>
            <a:lvl3pPr marL="914400" indent="0" algn="r">
              <a:buNone/>
              <a:defRPr lang="zh-CN"/>
            </a:lvl3pPr>
            <a:lvl4pPr marL="1371600" indent="0" algn="r">
              <a:buNone/>
              <a:defRPr lang="zh-CN"/>
            </a:lvl4pPr>
            <a:lvl5pPr marL="1828800" indent="0" algn="r">
              <a:buNone/>
              <a:defRPr lang="zh-CN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有标题 2 的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zh-CN" sz="1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zh-CN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zh-CN" sz="2400" b="0" cap="all" baseline="0"/>
            </a:lvl1pPr>
            <a:lvl2pPr>
              <a:defRPr lang="zh-CN" sz="2400"/>
            </a:lvl2pPr>
            <a:lvl3pPr>
              <a:defRPr lang="zh-CN" sz="2400"/>
            </a:lvl3pPr>
            <a:lvl4pPr>
              <a:defRPr lang="zh-CN" sz="2400"/>
            </a:lvl4pPr>
            <a:lvl5pPr>
              <a:defRPr lang="zh-CN" sz="2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zh-CN" sz="2000"/>
            </a:lvl1pPr>
            <a:lvl2pPr>
              <a:defRPr lang="zh-CN" sz="1800"/>
            </a:lvl2pPr>
            <a:lvl3pPr>
              <a:defRPr lang="zh-CN" sz="1600"/>
            </a:lvl3pPr>
            <a:lvl4pPr>
              <a:defRPr lang="zh-CN" sz="1400"/>
            </a:lvl4pPr>
            <a:lvl5pPr>
              <a:defRPr lang="zh-CN"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：形状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zh-CN" sz="4800" cap="none" baseline="0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400" cap="all" baseline="0"/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zh-CN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zh-CN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zh-CN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zh-CN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内容和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60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Wochensbericht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712642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2" name="内容占位符 11" descr="图片包含 日程表&#10;&#10;描述已自动生成">
            <a:extLst>
              <a:ext uri="{FF2B5EF4-FFF2-40B4-BE49-F238E27FC236}">
                <a16:creationId xmlns:a16="http://schemas.microsoft.com/office/drawing/2014/main" id="{D6C5CC8C-AD31-CD2D-D89D-1FB9285383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03507" y="2018738"/>
            <a:ext cx="8171234" cy="3373817"/>
          </a:xfrm>
        </p:spPr>
      </p:pic>
    </p:spTree>
    <p:extLst>
      <p:ext uri="{BB962C8B-B14F-4D97-AF65-F5344CB8AC3E}">
        <p14:creationId xmlns:p14="http://schemas.microsoft.com/office/powerpoint/2010/main" val="12802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Synchrongenerator Frequenz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7" name="内容占位符 6" descr="图表, 折线图&#10;&#10;描述已自动生成">
            <a:extLst>
              <a:ext uri="{FF2B5EF4-FFF2-40B4-BE49-F238E27FC236}">
                <a16:creationId xmlns:a16="http://schemas.microsoft.com/office/drawing/2014/main" id="{B1FF01A1-41CE-5A90-CB03-B8411738A2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93708" y="2099711"/>
            <a:ext cx="5122333" cy="3841750"/>
          </a:xfr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70858A2C-8F65-BF3C-CDA1-9FC5B18E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41" y="2099711"/>
            <a:ext cx="5122333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07" y="52099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Synchrongenerator 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12</a:t>
            </a:fld>
            <a:endParaRPr lang="zh-CN"/>
          </a:p>
        </p:txBody>
      </p:sp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4EA5C591-38FF-A805-90AF-1FFDF06A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8054"/>
            <a:ext cx="5122333" cy="3841750"/>
          </a:xfrm>
          <a:prstGeom prst="rect">
            <a:avLst/>
          </a:prstGeom>
        </p:spPr>
      </p:pic>
      <p:pic>
        <p:nvPicPr>
          <p:cNvPr id="18" name="内容占位符 17" descr="图表&#10;&#10;描述已自动生成">
            <a:extLst>
              <a:ext uri="{FF2B5EF4-FFF2-40B4-BE49-F238E27FC236}">
                <a16:creationId xmlns:a16="http://schemas.microsoft.com/office/drawing/2014/main" id="{A8EABB70-9995-3D54-F395-98FC4D7E83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043489" y="2038054"/>
            <a:ext cx="5122333" cy="3841750"/>
          </a:xfrm>
        </p:spPr>
      </p:pic>
    </p:spTree>
    <p:extLst>
      <p:ext uri="{BB962C8B-B14F-4D97-AF65-F5344CB8AC3E}">
        <p14:creationId xmlns:p14="http://schemas.microsoft.com/office/powerpoint/2010/main" val="40296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Synchrongenerator Blindleistung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13</a:t>
            </a:fld>
            <a:endParaRPr lang="zh-CN"/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70858A2C-8F65-BF3C-CDA1-9FC5B18E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7791"/>
            <a:ext cx="5122333" cy="3841750"/>
          </a:xfrm>
          <a:prstGeom prst="rect">
            <a:avLst/>
          </a:prstGeom>
        </p:spPr>
      </p:pic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DB308A3-0AD8-9538-E202-EF8FFD07D3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73667" y="1977791"/>
            <a:ext cx="5122333" cy="3841750"/>
          </a:xfrm>
        </p:spPr>
      </p:pic>
    </p:spTree>
    <p:extLst>
      <p:ext uri="{BB962C8B-B14F-4D97-AF65-F5344CB8AC3E}">
        <p14:creationId xmlns:p14="http://schemas.microsoft.com/office/powerpoint/2010/main" val="272142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+ 13Grid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Forming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Frequenz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14</a:t>
            </a:fld>
            <a:endParaRPr lang="zh-CN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D95BF9CE-7C4B-CA0F-2BD0-AB13693908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8315" y="2153055"/>
            <a:ext cx="5797964" cy="3584412"/>
          </a:xfr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5D79C0FA-BDDE-29B3-2C33-393449AB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017" y="2153055"/>
            <a:ext cx="6322668" cy="35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+ 13Grid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Forming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15</a:t>
            </a:fld>
            <a:endParaRPr lang="zh-CN"/>
          </a:p>
        </p:txBody>
      </p:sp>
      <p:pic>
        <p:nvPicPr>
          <p:cNvPr id="10" name="内容占位符 9" descr="图表, 折线图&#10;&#10;描述已自动生成">
            <a:extLst>
              <a:ext uri="{FF2B5EF4-FFF2-40B4-BE49-F238E27FC236}">
                <a16:creationId xmlns:a16="http://schemas.microsoft.com/office/drawing/2014/main" id="{D8831345-E48A-7E16-DA9A-EBA462D693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259421" y="2081626"/>
            <a:ext cx="6390521" cy="3622878"/>
          </a:xfrm>
          <a:prstGeom prst="rect">
            <a:avLst/>
          </a:prstGeom>
        </p:spPr>
      </p:pic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32B6B42E-EE24-DE5B-7855-9C7D614C0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6" y="2081626"/>
            <a:ext cx="5343746" cy="36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+ 13Grid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Forming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Blindleistung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16</a:t>
            </a:fld>
            <a:endParaRPr lang="zh-CN"/>
          </a:p>
        </p:txBody>
      </p:sp>
      <p:pic>
        <p:nvPicPr>
          <p:cNvPr id="2" name="内容占位符 9" descr="图表, 折线图&#10;&#10;描述已自动生成">
            <a:extLst>
              <a:ext uri="{FF2B5EF4-FFF2-40B4-BE49-F238E27FC236}">
                <a16:creationId xmlns:a16="http://schemas.microsoft.com/office/drawing/2014/main" id="{3DE9090C-1D52-73D5-D82B-525250FD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77" y="2081626"/>
            <a:ext cx="6699739" cy="3798178"/>
          </a:xfrm>
          <a:prstGeom prst="rect">
            <a:avLst/>
          </a:prstGeom>
        </p:spPr>
      </p:pic>
      <p:pic>
        <p:nvPicPr>
          <p:cNvPr id="8" name="内容占位符 7" descr="图表, 折线图&#10;&#10;描述已自动生成">
            <a:extLst>
              <a:ext uri="{FF2B5EF4-FFF2-40B4-BE49-F238E27FC236}">
                <a16:creationId xmlns:a16="http://schemas.microsoft.com/office/drawing/2014/main" id="{55DFDB26-AC73-889F-BCB5-5C041BC7DE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42343" y="2081626"/>
            <a:ext cx="5602312" cy="3798178"/>
          </a:xfrm>
        </p:spPr>
      </p:pic>
    </p:spTree>
    <p:extLst>
      <p:ext uri="{BB962C8B-B14F-4D97-AF65-F5344CB8AC3E}">
        <p14:creationId xmlns:p14="http://schemas.microsoft.com/office/powerpoint/2010/main" val="360979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712642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17</a:t>
            </a:fld>
            <a:endParaRPr lang="zh-CN"/>
          </a:p>
        </p:txBody>
      </p:sp>
      <p:pic>
        <p:nvPicPr>
          <p:cNvPr id="12" name="内容占位符 11" descr="图片包含 日程表&#10;&#10;描述已自动生成">
            <a:extLst>
              <a:ext uri="{FF2B5EF4-FFF2-40B4-BE49-F238E27FC236}">
                <a16:creationId xmlns:a16="http://schemas.microsoft.com/office/drawing/2014/main" id="{D6C5CC8C-AD31-CD2D-D89D-1FB9285383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03507" y="2018738"/>
            <a:ext cx="8171234" cy="3373817"/>
          </a:xfrm>
        </p:spPr>
      </p:pic>
    </p:spTree>
    <p:extLst>
      <p:ext uri="{BB962C8B-B14F-4D97-AF65-F5344CB8AC3E}">
        <p14:creationId xmlns:p14="http://schemas.microsoft.com/office/powerpoint/2010/main" val="236187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+ 4Grid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Following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Frequenz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18</a:t>
            </a:fld>
            <a:endParaRPr lang="zh-CN"/>
          </a:p>
        </p:txBody>
      </p:sp>
      <p:pic>
        <p:nvPicPr>
          <p:cNvPr id="7" name="内容占位符 6" descr="图表, 折线图&#10;&#10;描述已自动生成">
            <a:extLst>
              <a:ext uri="{FF2B5EF4-FFF2-40B4-BE49-F238E27FC236}">
                <a16:creationId xmlns:a16="http://schemas.microsoft.com/office/drawing/2014/main" id="{E78AB583-A13B-C3F1-419F-98E4725EAB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494304" y="2038054"/>
            <a:ext cx="6389350" cy="3841750"/>
          </a:xfr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A342E71F-59D6-BCB4-3296-949090AD0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0" y="2038054"/>
            <a:ext cx="581901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+ 4Grid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Following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19</a:t>
            </a:fld>
            <a:endParaRPr lang="zh-CN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0DBE1547-1A40-A0A9-23ED-8427C8A254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0901" y="2038054"/>
            <a:ext cx="5737822" cy="3841750"/>
          </a:xfrm>
        </p:spPr>
      </p:pic>
      <p:pic>
        <p:nvPicPr>
          <p:cNvPr id="5" name="内容占位符 6" descr="图表, 折线图&#10;&#10;描述已自动生成">
            <a:extLst>
              <a:ext uri="{FF2B5EF4-FFF2-40B4-BE49-F238E27FC236}">
                <a16:creationId xmlns:a16="http://schemas.microsoft.com/office/drawing/2014/main" id="{AE2D80A8-3FA1-3765-8830-EA65CA539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89" y="2038054"/>
            <a:ext cx="638935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2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521209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klären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88E4407-46FD-5D2E-2EE7-1B15BD318B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7800" y="1759332"/>
            <a:ext cx="9273776" cy="3454113"/>
          </a:xfrm>
        </p:spPr>
        <p:txBody>
          <a:bodyPr>
            <a:normAutofit fontScale="77500" lnSpcReduction="20000"/>
          </a:bodyPr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Dieses Modell besteht aus 1 Synchrongenerator und 13 Konvertern, die frei wählbar sind.</a:t>
            </a:r>
          </a:p>
          <a:p>
            <a:endParaRPr lang="de-DE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0 - 2 s: Alle Converter versorgen das Netz mit Energie (Modus 0).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 s: Alle Converter wechseln vom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Blackstart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-Betriebsmodus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  (Modus 2), d. h. sie aktivieren ihre äußere Steuerung.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3.02 s - 3.1 s: Einpoliger Kurzschluss Phase A mit/ohne Erdung bei Bus 2.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4.02 s - 4.1 s: Zweipoliger Kurzschluss Phase A und B mit/ohne Erdung bei Bus 2.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5.02 s - 5.1 s: Dreipoliger Kurzschluss Phase A, B und C mit/ohne Erdung bei Bus 2.</a:t>
            </a:r>
          </a:p>
          <a:p>
            <a:endParaRPr lang="de-DE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 :  wird eine Last mit dem Netz verbunden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14s : werden 2 Lasten aus dem Netz getrennt</a:t>
            </a:r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+ 4Grid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Following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Blindleistung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20</a:t>
            </a:fld>
            <a:endParaRPr lang="zh-CN"/>
          </a:p>
        </p:txBody>
      </p:sp>
      <p:pic>
        <p:nvPicPr>
          <p:cNvPr id="8" name="内容占位符 6" descr="图表, 折线图&#10;&#10;描述已自动生成">
            <a:extLst>
              <a:ext uri="{FF2B5EF4-FFF2-40B4-BE49-F238E27FC236}">
                <a16:creationId xmlns:a16="http://schemas.microsoft.com/office/drawing/2014/main" id="{74881470-59EB-BCD8-C631-A350537F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74" y="2257768"/>
            <a:ext cx="6014734" cy="3616503"/>
          </a:xfrm>
          <a:prstGeom prst="rect">
            <a:avLst/>
          </a:prstGeom>
        </p:spPr>
      </p:pic>
      <p:pic>
        <p:nvPicPr>
          <p:cNvPr id="13" name="内容占位符 12" descr="图表&#10;&#10;描述已自动生成">
            <a:extLst>
              <a:ext uri="{FF2B5EF4-FFF2-40B4-BE49-F238E27FC236}">
                <a16:creationId xmlns:a16="http://schemas.microsoft.com/office/drawing/2014/main" id="{647D4583-B1B9-2F7E-B4E9-F9F172FE73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534811" y="2252235"/>
            <a:ext cx="5611595" cy="3616502"/>
          </a:xfrm>
        </p:spPr>
      </p:pic>
    </p:spTree>
    <p:extLst>
      <p:ext uri="{BB962C8B-B14F-4D97-AF65-F5344CB8AC3E}">
        <p14:creationId xmlns:p14="http://schemas.microsoft.com/office/powerpoint/2010/main" val="97851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123poliger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endParaRPr lang="zh-CN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91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712642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22</a:t>
            </a:fld>
            <a:endParaRPr lang="zh-CN"/>
          </a:p>
        </p:txBody>
      </p:sp>
      <p:pic>
        <p:nvPicPr>
          <p:cNvPr id="12" name="内容占位符 11" descr="图片包含 日程表&#10;&#10;描述已自动生成">
            <a:extLst>
              <a:ext uri="{FF2B5EF4-FFF2-40B4-BE49-F238E27FC236}">
                <a16:creationId xmlns:a16="http://schemas.microsoft.com/office/drawing/2014/main" id="{D6C5CC8C-AD31-CD2D-D89D-1FB9285383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03507" y="2018738"/>
            <a:ext cx="8171234" cy="3373817"/>
          </a:xfrm>
        </p:spPr>
      </p:pic>
    </p:spTree>
    <p:extLst>
      <p:ext uri="{BB962C8B-B14F-4D97-AF65-F5344CB8AC3E}">
        <p14:creationId xmlns:p14="http://schemas.microsoft.com/office/powerpoint/2010/main" val="19563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Synchrongenerator Frequenz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23</a:t>
            </a:fld>
            <a:endParaRPr lang="zh-CN"/>
          </a:p>
        </p:txBody>
      </p:sp>
      <p:pic>
        <p:nvPicPr>
          <p:cNvPr id="21" name="内容占位符 20" descr="图表, 折线图&#10;&#10;描述已自动生成">
            <a:extLst>
              <a:ext uri="{FF2B5EF4-FFF2-40B4-BE49-F238E27FC236}">
                <a16:creationId xmlns:a16="http://schemas.microsoft.com/office/drawing/2014/main" id="{AD4D857A-B9BC-0473-7685-BCD4C786D3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05438" y="2060878"/>
            <a:ext cx="5398081" cy="3274471"/>
          </a:xfrm>
        </p:spPr>
      </p:pic>
      <p:pic>
        <p:nvPicPr>
          <p:cNvPr id="23" name="图片 22" descr="图表, 折线图&#10;&#10;描述已自动生成">
            <a:extLst>
              <a:ext uri="{FF2B5EF4-FFF2-40B4-BE49-F238E27FC236}">
                <a16:creationId xmlns:a16="http://schemas.microsoft.com/office/drawing/2014/main" id="{B38D8937-267F-3BB5-3547-209B60A3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71" y="2060878"/>
            <a:ext cx="4709162" cy="32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1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07" y="52099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Synchrongenerator 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24</a:t>
            </a:fld>
            <a:endParaRPr lang="zh-CN"/>
          </a:p>
        </p:txBody>
      </p:sp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5E4A358C-64F7-A7D9-9EA7-327910FC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18" y="2034938"/>
            <a:ext cx="4709162" cy="3274471"/>
          </a:xfrm>
          <a:prstGeom prst="rect">
            <a:avLst/>
          </a:prstGeom>
        </p:spPr>
      </p:pic>
      <p:pic>
        <p:nvPicPr>
          <p:cNvPr id="20" name="内容占位符 19" descr="图表, 折线图&#10;&#10;描述已自动生成">
            <a:extLst>
              <a:ext uri="{FF2B5EF4-FFF2-40B4-BE49-F238E27FC236}">
                <a16:creationId xmlns:a16="http://schemas.microsoft.com/office/drawing/2014/main" id="{37416E52-AA91-DDF2-E8AB-19303F14EE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458535" y="2034938"/>
            <a:ext cx="4358605" cy="3268954"/>
          </a:xfrm>
        </p:spPr>
      </p:pic>
    </p:spTree>
    <p:extLst>
      <p:ext uri="{BB962C8B-B14F-4D97-AF65-F5344CB8AC3E}">
        <p14:creationId xmlns:p14="http://schemas.microsoft.com/office/powerpoint/2010/main" val="171814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Synchrongenerator Blindleistung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25</a:t>
            </a:fld>
            <a:endParaRPr lang="zh-CN"/>
          </a:p>
        </p:txBody>
      </p:sp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63CF0935-C58F-8303-A076-52B1E89F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39" y="2107825"/>
            <a:ext cx="4971450" cy="3456851"/>
          </a:xfrm>
          <a:prstGeom prst="rect">
            <a:avLst/>
          </a:prstGeom>
        </p:spPr>
      </p:pic>
      <p:pic>
        <p:nvPicPr>
          <p:cNvPr id="8" name="内容占位符 7" descr="图表, 折线图&#10;&#10;描述已自动生成">
            <a:extLst>
              <a:ext uri="{FF2B5EF4-FFF2-40B4-BE49-F238E27FC236}">
                <a16:creationId xmlns:a16="http://schemas.microsoft.com/office/drawing/2014/main" id="{8FDB9988-5B43-4EF4-E720-D344405A81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186774" y="2107825"/>
            <a:ext cx="4609397" cy="3457048"/>
          </a:xfrm>
        </p:spPr>
      </p:pic>
    </p:spTree>
    <p:extLst>
      <p:ext uri="{BB962C8B-B14F-4D97-AF65-F5344CB8AC3E}">
        <p14:creationId xmlns:p14="http://schemas.microsoft.com/office/powerpoint/2010/main" val="197186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+ 13Grid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Forming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Frequenz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26</a:t>
            </a:fld>
            <a:endParaRPr lang="zh-CN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1FF054D3-B4C9-6B29-1EC5-B727CA9F65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34902" y="1914987"/>
            <a:ext cx="5615373" cy="3391192"/>
          </a:xfr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AFD22881-781A-D034-19E1-BF9C0DFE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74" y="1914987"/>
            <a:ext cx="4613301" cy="33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+ 13Grid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Forming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27</a:t>
            </a:fld>
            <a:endParaRPr lang="zh-CN"/>
          </a:p>
        </p:txBody>
      </p:sp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2E6EF2B1-77FD-9960-70FE-C264D75A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03" y="1986324"/>
            <a:ext cx="4613301" cy="3391192"/>
          </a:xfrm>
          <a:prstGeom prst="rect">
            <a:avLst/>
          </a:prstGeom>
        </p:spPr>
      </p:pic>
      <p:pic>
        <p:nvPicPr>
          <p:cNvPr id="8" name="内容占位符 7" descr="图表, 折线图&#10;&#10;描述已自动生成">
            <a:extLst>
              <a:ext uri="{FF2B5EF4-FFF2-40B4-BE49-F238E27FC236}">
                <a16:creationId xmlns:a16="http://schemas.microsoft.com/office/drawing/2014/main" id="{36670732-296B-ED82-7190-921561519E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56514" y="1986324"/>
            <a:ext cx="4515370" cy="3386528"/>
          </a:xfrm>
        </p:spPr>
      </p:pic>
    </p:spTree>
    <p:extLst>
      <p:ext uri="{BB962C8B-B14F-4D97-AF65-F5344CB8AC3E}">
        <p14:creationId xmlns:p14="http://schemas.microsoft.com/office/powerpoint/2010/main" val="90708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+ 13Grid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Forming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Blindleistung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28</a:t>
            </a:fld>
            <a:endParaRPr lang="zh-CN"/>
          </a:p>
        </p:txBody>
      </p:sp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19C309A7-ABAB-088B-F200-CDD4F641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31" y="1921473"/>
            <a:ext cx="4613301" cy="3391192"/>
          </a:xfrm>
          <a:prstGeom prst="rect">
            <a:avLst/>
          </a:prstGeom>
        </p:spPr>
      </p:pic>
      <p:pic>
        <p:nvPicPr>
          <p:cNvPr id="8" name="内容占位符 7" descr="图表, 折线图&#10;&#10;描述已自动生成">
            <a:extLst>
              <a:ext uri="{FF2B5EF4-FFF2-40B4-BE49-F238E27FC236}">
                <a16:creationId xmlns:a16="http://schemas.microsoft.com/office/drawing/2014/main" id="{BFD91F42-3AF6-09D2-3E6B-7397504143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124282" y="1921473"/>
            <a:ext cx="5323602" cy="3391192"/>
          </a:xfrm>
        </p:spPr>
      </p:pic>
    </p:spTree>
    <p:extLst>
      <p:ext uri="{BB962C8B-B14F-4D97-AF65-F5344CB8AC3E}">
        <p14:creationId xmlns:p14="http://schemas.microsoft.com/office/powerpoint/2010/main" val="57373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712642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29</a:t>
            </a:fld>
            <a:endParaRPr lang="zh-CN"/>
          </a:p>
        </p:txBody>
      </p:sp>
      <p:pic>
        <p:nvPicPr>
          <p:cNvPr id="12" name="内容占位符 11" descr="图片包含 日程表&#10;&#10;描述已自动生成">
            <a:extLst>
              <a:ext uri="{FF2B5EF4-FFF2-40B4-BE49-F238E27FC236}">
                <a16:creationId xmlns:a16="http://schemas.microsoft.com/office/drawing/2014/main" id="{D6C5CC8C-AD31-CD2D-D89D-1FB9285383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03507" y="2018738"/>
            <a:ext cx="8171234" cy="3373817"/>
          </a:xfrm>
        </p:spPr>
      </p:pic>
    </p:spTree>
    <p:extLst>
      <p:ext uri="{BB962C8B-B14F-4D97-AF65-F5344CB8AC3E}">
        <p14:creationId xmlns:p14="http://schemas.microsoft.com/office/powerpoint/2010/main" val="34010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8" y="338023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58FE6023-D35B-139A-B3DF-93AE69E1D7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47338" y="1699146"/>
            <a:ext cx="5942423" cy="4233977"/>
          </a:xfrm>
          <a:noFill/>
        </p:spPr>
      </p:pic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zeigt</a:t>
            </a:r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deutliche</a:t>
            </a:r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Rauigkeit</a:t>
            </a:r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.</a:t>
            </a:r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634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+ 4Grid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Following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Frequenz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30</a:t>
            </a:fld>
            <a:endParaRPr lang="zh-CN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8B414AD8-A0E0-D430-530B-89BD5694A7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85736" y="1980569"/>
            <a:ext cx="4666289" cy="3499716"/>
          </a:xfr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ADE2400E-6D61-03E8-9167-A42B241C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25" y="1980567"/>
            <a:ext cx="5210527" cy="34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5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+ 4Grid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Following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31</a:t>
            </a:fld>
            <a:endParaRPr lang="zh-CN"/>
          </a:p>
        </p:txBody>
      </p:sp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FCC65F60-5DD8-2D85-7533-30967FB4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73" y="1966717"/>
            <a:ext cx="5210527" cy="3490979"/>
          </a:xfrm>
          <a:prstGeom prst="rect">
            <a:avLst/>
          </a:prstGeom>
        </p:spPr>
      </p:pic>
      <p:pic>
        <p:nvPicPr>
          <p:cNvPr id="9" name="内容占位符 8" descr="图表, 折线图, 直方图&#10;&#10;描述已自动生成">
            <a:extLst>
              <a:ext uri="{FF2B5EF4-FFF2-40B4-BE49-F238E27FC236}">
                <a16:creationId xmlns:a16="http://schemas.microsoft.com/office/drawing/2014/main" id="{8129FBE1-57E7-F8D9-F872-DEE66FCF9F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76717" y="1966717"/>
            <a:ext cx="5762293" cy="3490979"/>
          </a:xfrm>
        </p:spPr>
      </p:pic>
    </p:spTree>
    <p:extLst>
      <p:ext uri="{BB962C8B-B14F-4D97-AF65-F5344CB8AC3E}">
        <p14:creationId xmlns:p14="http://schemas.microsoft.com/office/powerpoint/2010/main" val="549940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2" y="519726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123poliger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ohne</a:t>
            </a:r>
            <a:r>
              <a:rPr lang="en-US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b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1 SG + 4Grid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Following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sz="28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sz="28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Blindleistung</a:t>
            </a:r>
            <a:endParaRPr lang="zh-CN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E828CE-462E-A3E0-7505-2FE4C32DA9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51392" y="703179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32</a:t>
            </a:fld>
            <a:endParaRPr lang="zh-CN"/>
          </a:p>
        </p:txBody>
      </p:sp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999256AD-F92C-6DFE-8A51-D9033412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22" y="2005627"/>
            <a:ext cx="5210527" cy="3490979"/>
          </a:xfrm>
          <a:prstGeom prst="rect">
            <a:avLst/>
          </a:prstGeom>
        </p:spPr>
      </p:pic>
      <p:pic>
        <p:nvPicPr>
          <p:cNvPr id="7" name="内容占位符 6" descr="图表, 直方图&#10;&#10;描述已自动生成">
            <a:extLst>
              <a:ext uri="{FF2B5EF4-FFF2-40B4-BE49-F238E27FC236}">
                <a16:creationId xmlns:a16="http://schemas.microsoft.com/office/drawing/2014/main" id="{9075F729-AE1C-50B5-3CD8-8E0B5AF58D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827313" y="2005626"/>
            <a:ext cx="5140863" cy="3490979"/>
          </a:xfrm>
        </p:spPr>
      </p:pic>
    </p:spTree>
    <p:extLst>
      <p:ext uri="{BB962C8B-B14F-4D97-AF65-F5344CB8AC3E}">
        <p14:creationId xmlns:p14="http://schemas.microsoft.com/office/powerpoint/2010/main" val="3101933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/>
              <a:t>Fragen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1224" y="1508760"/>
            <a:ext cx="6980830" cy="437104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de-DE" altLang="zh-CN" cap="none" dirty="0"/>
              <a:t>Maßstab für f P Q, wie groß muss solche Kennwerte sein, damit eine Kostenfunktion erstellen kann</a:t>
            </a:r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zh-CN" cap="none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33</a:t>
            </a:fld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56507D-DE72-CCBC-854F-6CC839C2E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96" y="2370226"/>
            <a:ext cx="4652244" cy="2373031"/>
          </a:xfrm>
          <a:prstGeom prst="rect">
            <a:avLst/>
          </a:prstGeom>
        </p:spPr>
      </p:pic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F3B709C6-2E6B-41F9-7AAA-ECE375CF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83" y="2370226"/>
            <a:ext cx="4108659" cy="2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/>
              <a:t>Fragen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1224" y="1508760"/>
            <a:ext cx="6980830" cy="437104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de-DE" altLang="zh-CN" cap="none" dirty="0"/>
              <a:t>Leistung bei SG zwischen 10s-12s bleibt konstant</a:t>
            </a:r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de-DE" altLang="zh-CN" cap="none" dirty="0"/>
          </a:p>
          <a:p>
            <a:pPr rtl="0"/>
            <a:endParaRPr lang="en-US" altLang="zh-CN" cap="none" dirty="0"/>
          </a:p>
          <a:p>
            <a:r>
              <a:rPr lang="en-US" altLang="zh-CN" cap="none" dirty="0" err="1"/>
              <a:t>Arbeitsplan</a:t>
            </a:r>
            <a:endParaRPr lang="zh-CN" altLang="zh-CN" cap="none" dirty="0"/>
          </a:p>
          <a:p>
            <a:pPr rtl="0"/>
            <a:endParaRPr lang="zh-CN" cap="none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34</a:t>
            </a:fld>
            <a:endParaRPr lang="zh-CN" dirty="0"/>
          </a:p>
        </p:txBody>
      </p:sp>
      <p:pic>
        <p:nvPicPr>
          <p:cNvPr id="2" name="内容占位符 6" descr="图表, 折线图">
            <a:extLst>
              <a:ext uri="{FF2B5EF4-FFF2-40B4-BE49-F238E27FC236}">
                <a16:creationId xmlns:a16="http://schemas.microsoft.com/office/drawing/2014/main" id="{B575D0F9-A435-870C-1BCC-5BC5A22A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4" y="1936238"/>
            <a:ext cx="4749465" cy="2985524"/>
          </a:xfrm>
          <a:prstGeom prst="rect">
            <a:avLst/>
          </a:prstGeom>
        </p:spPr>
      </p:pic>
      <p:pic>
        <p:nvPicPr>
          <p:cNvPr id="6" name="内容占位符 17" descr="图表&#10;&#10;描述已自动生成">
            <a:extLst>
              <a:ext uri="{FF2B5EF4-FFF2-40B4-BE49-F238E27FC236}">
                <a16:creationId xmlns:a16="http://schemas.microsoft.com/office/drawing/2014/main" id="{DA605B0B-594E-9864-C90F-419DBE34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992" y="467929"/>
            <a:ext cx="4108659" cy="3081495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9CF90BB7-B533-D0D6-ED6C-E9D640C60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183" y="3666362"/>
            <a:ext cx="4108659" cy="2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9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9" y="375314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3. </a:t>
            </a:r>
            <a:endParaRPr lang="zh-CN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35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B8CF36-0F5B-5A71-8322-01204C1D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4" y="1480782"/>
            <a:ext cx="10666716" cy="43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285344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Vergleich</a:t>
            </a:r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der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Schaltgruppen</a:t>
            </a:r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von Grid Following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7" name="内容占位符 6" descr="图表">
            <a:extLst>
              <a:ext uri="{FF2B5EF4-FFF2-40B4-BE49-F238E27FC236}">
                <a16:creationId xmlns:a16="http://schemas.microsoft.com/office/drawing/2014/main" id="{218B6B14-9FA4-05CD-B3FD-7A2C01AD2B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399" y="2041306"/>
            <a:ext cx="6729984" cy="3836090"/>
          </a:xfrm>
          <a:noFill/>
        </p:spPr>
      </p:pic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42A6A-5A98-D749-11EC-7B00AFFD95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Jedes Mal werden nur 4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Grid-Following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aktiviert .</a:t>
            </a:r>
            <a:endParaRPr lang="en-US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en-US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908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Fehlerfall</a:t>
            </a:r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: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Lastsprung</a:t>
            </a:r>
            <a:endParaRPr lang="zh-CN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66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44" y="804153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2.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Frequenz</a:t>
            </a:r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bei</a:t>
            </a:r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Lastsprung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6398366-23F6-0280-DB2C-0E5541D5B1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97821" y="2037841"/>
            <a:ext cx="3579475" cy="3841750"/>
          </a:xfrm>
        </p:spPr>
        <p:txBody>
          <a:bodyPr/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 :  wird eine Last mit dem Netz verbunden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14s : werden 2 Lasten aus dem Netz getrennt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6</a:t>
            </a:fld>
            <a:endParaRPr lang="zh-CN"/>
          </a:p>
        </p:txBody>
      </p:sp>
      <p:pic>
        <p:nvPicPr>
          <p:cNvPr id="7" name="内容占位符 6" descr="图表, 折线图">
            <a:extLst>
              <a:ext uri="{FF2B5EF4-FFF2-40B4-BE49-F238E27FC236}">
                <a16:creationId xmlns:a16="http://schemas.microsoft.com/office/drawing/2014/main" id="{8BCC3FB0-C599-EB82-6750-4E734E8043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76884" y="1902163"/>
            <a:ext cx="6111577" cy="3841750"/>
          </a:xfrm>
        </p:spPr>
      </p:pic>
    </p:spTree>
    <p:extLst>
      <p:ext uri="{BB962C8B-B14F-4D97-AF65-F5344CB8AC3E}">
        <p14:creationId xmlns:p14="http://schemas.microsoft.com/office/powerpoint/2010/main" val="29746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44" y="804153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2.Leistung </a:t>
            </a:r>
            <a:r>
              <a:rPr lang="en-US" altLang="zh-CN" dirty="0" err="1"/>
              <a:t>bei</a:t>
            </a:r>
            <a:r>
              <a:rPr lang="en-US" altLang="zh-CN" dirty="0"/>
              <a:t> </a:t>
            </a:r>
            <a:r>
              <a:rPr lang="en-US" altLang="zh-CN" dirty="0" err="1"/>
              <a:t>Lastsprung</a:t>
            </a:r>
            <a:endParaRPr lang="zh-CN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6398366-23F6-0280-DB2C-0E5541D5B1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/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 :  wird eine Last mit dem Netz verbunden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14s : werden 2 Lasten aus dem Netz getrennt</a:t>
            </a: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7</a:t>
            </a:fld>
            <a:endParaRPr lang="zh-CN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C3D8A666-9B35-1641-91C7-4EB93E146A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00549" y="2038476"/>
            <a:ext cx="6256286" cy="3739464"/>
          </a:xfrm>
        </p:spPr>
      </p:pic>
    </p:spTree>
    <p:extLst>
      <p:ext uri="{BB962C8B-B14F-4D97-AF65-F5344CB8AC3E}">
        <p14:creationId xmlns:p14="http://schemas.microsoft.com/office/powerpoint/2010/main" val="31226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44" y="804153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2.Blindleistung </a:t>
            </a:r>
            <a:r>
              <a:rPr lang="en-US" altLang="zh-CN" dirty="0" err="1"/>
              <a:t>bei</a:t>
            </a:r>
            <a:r>
              <a:rPr lang="en-US" altLang="zh-CN" dirty="0"/>
              <a:t> </a:t>
            </a:r>
            <a:r>
              <a:rPr lang="en-US" altLang="zh-CN" dirty="0" err="1"/>
              <a:t>Lastsprung</a:t>
            </a:r>
            <a:endParaRPr lang="zh-CN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6398366-23F6-0280-DB2C-0E5541D5B1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8</a:t>
            </a:fld>
            <a:endParaRPr lang="zh-CN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778AB960-1C58-CB01-80CD-D0206A168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95370" y="1889192"/>
            <a:ext cx="5454587" cy="4090941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A26788-3E03-D8AB-50EC-D8BFD3BC4557}"/>
              </a:ext>
            </a:extLst>
          </p:cNvPr>
          <p:cNvSpPr txBox="1">
            <a:spLocks/>
          </p:cNvSpPr>
          <p:nvPr/>
        </p:nvSpPr>
        <p:spPr>
          <a:xfrm>
            <a:off x="7932806" y="1889192"/>
            <a:ext cx="3163824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de-DE" altLang="zh-CN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 :  wird eine Last mit dem Netz verbunden</a:t>
            </a:r>
          </a:p>
          <a:p>
            <a:r>
              <a:rPr lang="de-DE" altLang="zh-CN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14s : werden 2 Lasten aus dem Netz getrennt</a:t>
            </a:r>
            <a:endParaRPr lang="de-DE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9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123poliger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Kurzschluss</a:t>
            </a:r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mit</a:t>
            </a:r>
            <a:r>
              <a:rPr lang="en-US" altLang="zh-CN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Erdber</a:t>
            </a:r>
            <a:r>
              <a:rPr lang="de-DE" altLang="zh-CN" sz="36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ührung</a:t>
            </a:r>
            <a:endParaRPr lang="zh-CN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60217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Microsoft YaHei UI"/>
        <a:ea typeface=""/>
        <a:cs typeface="Microsoft YaHei UI"/>
      </a:majorFont>
      <a:minorFont>
        <a:latin typeface="Microsoft YaHei UI Light"/>
        <a:ea typeface=""/>
        <a:cs typeface="Microsoft YaHei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2_TF11964407_Win32.potx" id="{1849D969-F667-488D-84EC-DE2AB6B7B804}" vid="{8E85924D-29C3-41CC-B148-4297ABD39F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{B5F9C683-DEE0-4D66-AB04-1F63000736C8}tf11964407_win32</Template>
  <TotalTime>758</TotalTime>
  <Words>646</Words>
  <Application>Microsoft Office PowerPoint</Application>
  <PresentationFormat>宽屏</PresentationFormat>
  <Paragraphs>141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Microsoft YaHei UI</vt:lpstr>
      <vt:lpstr>Microsoft YaHei UI Light</vt:lpstr>
      <vt:lpstr>UD Digi Kyokasho NK-R</vt:lpstr>
      <vt:lpstr>Arial</vt:lpstr>
      <vt:lpstr>Courier New</vt:lpstr>
      <vt:lpstr>自定义</vt:lpstr>
      <vt:lpstr>Wochensbericht</vt:lpstr>
      <vt:lpstr>1. Modellerklären</vt:lpstr>
      <vt:lpstr>1. Bemerkung</vt:lpstr>
      <vt:lpstr>1. Vergleich der Schaltgruppen von Grid Following Conventer</vt:lpstr>
      <vt:lpstr>Fehlerfall: Lastsprung</vt:lpstr>
      <vt:lpstr>2. Frequenz bei Lastsprung</vt:lpstr>
      <vt:lpstr>2.Leistung bei Lastsprung</vt:lpstr>
      <vt:lpstr>2.Blindleistung bei Lastsprung</vt:lpstr>
      <vt:lpstr>123poliger Kurzschluss mit Erdberührung</vt:lpstr>
      <vt:lpstr>3. 123poliger Kurzschluss mit Erdberührung     </vt:lpstr>
      <vt:lpstr>3. 123poliger Kurzschluss mit Erdberührung     1 Synchrongenerator Frequenz</vt:lpstr>
      <vt:lpstr>3. 123poliger Kurzschluss mit Erdberührung     1 Synchrongenerator Leistung</vt:lpstr>
      <vt:lpstr>3. 123poliger Kurzschluss mit Erdberührung     1 Synchrongenerator Blindleistung</vt:lpstr>
      <vt:lpstr>3. 123poliger Kurzschluss mit Erdberührung     1 SG + 13Grid Forming Conventer  Frequenz</vt:lpstr>
      <vt:lpstr>1. 123poliger Kurzschluss mit Erdberührung     1 SG + 13Grid Forming Conventer  Leistung</vt:lpstr>
      <vt:lpstr>3. 123poliger Kurzschluss mit Erdberührung     1 SG + 13Grid Forming Conventer Blindleistung</vt:lpstr>
      <vt:lpstr>3. 123poliger Kurzschluss mit Erdberührung     </vt:lpstr>
      <vt:lpstr>3. 123poliger Kurzschluss mit Erdberührung     1 SG + 4Grid Following Conventer  Frequenz</vt:lpstr>
      <vt:lpstr>3. 123poliger Kurzschluss mit Erdberührung     1 SG + 4Grid Following Conventer Leistung</vt:lpstr>
      <vt:lpstr>3. 123poliger Kurzschluss mit Erdberührung     1 SG + 4Grid Following Conventer Blindleistung</vt:lpstr>
      <vt:lpstr>123poliger Kurzschluss ohne Erdberührung</vt:lpstr>
      <vt:lpstr>4. 123poliger Kurzschluss ohne Erdberührung     </vt:lpstr>
      <vt:lpstr>4. 123poliger Kurzschluss ohne Erdberührung     1 Synchrongenerator Frequenz</vt:lpstr>
      <vt:lpstr>4. 123poliger Kurzschluss ohne Erdberührung     1 Synchrongenerator Leistung</vt:lpstr>
      <vt:lpstr>4. 123poliger Kurzschluss ohne Erdberührung     1 Synchrongenerator Blindleistung</vt:lpstr>
      <vt:lpstr>4. 123poliger Kurzschluss ohne Erdberührung     1 SG + 13Grid Forming Conventer Frequenz</vt:lpstr>
      <vt:lpstr>4. 123poliger Kurzschluss ohne Erdberührung     1 SG + 13Grid Forming Conventer Leistung</vt:lpstr>
      <vt:lpstr>4. 123poliger Kurzschluss ohne Erdberührung     1 SG + 13Grid Forming Conventer Blindleistung</vt:lpstr>
      <vt:lpstr>4. 123poliger Kurzschluss ohne Erdberührung     </vt:lpstr>
      <vt:lpstr>4. 123poliger Kurzschluss ohne Erdberührung     1 SG + 4Grid Following Conventer  Frequenz</vt:lpstr>
      <vt:lpstr>4. 123poliger Kurzschluss ohne Erdberührung     1 SG + 4Grid Following Conventer Leistung</vt:lpstr>
      <vt:lpstr>4. 123poliger Kurzschluss ohne Erdberührung     1 SG + 4Grid Following Conventer Blindleistung</vt:lpstr>
      <vt:lpstr>Fragen</vt:lpstr>
      <vt:lpstr>Fragen</vt:lpstr>
      <vt:lpstr>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Runqi Dong</dc:creator>
  <cp:lastModifiedBy>Runqi Dong</cp:lastModifiedBy>
  <cp:revision>8</cp:revision>
  <dcterms:created xsi:type="dcterms:W3CDTF">2024-06-03T07:10:09Z</dcterms:created>
  <dcterms:modified xsi:type="dcterms:W3CDTF">2024-06-10T08:01:33Z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