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6" r:id="rId2"/>
    <p:sldId id="257" r:id="rId3"/>
    <p:sldId id="259" r:id="rId4"/>
    <p:sldId id="258" r:id="rId5"/>
    <p:sldId id="260" r:id="rId6"/>
    <p:sldId id="261" r:id="rId7"/>
    <p:sldId id="264" r:id="rId8"/>
    <p:sldId id="265" r:id="rId9"/>
    <p:sldId id="270" r:id="rId10"/>
    <p:sldId id="271" r:id="rId11"/>
    <p:sldId id="272" r:id="rId12"/>
    <p:sldId id="273" r:id="rId13"/>
    <p:sldId id="274" r:id="rId14"/>
    <p:sldId id="275" r:id="rId15"/>
    <p:sldId id="266" r:id="rId16"/>
    <p:sldId id="267" r:id="rId17"/>
    <p:sldId id="268" r:id="rId18"/>
    <p:sldId id="26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4E5"/>
    <a:srgbClr val="109E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045" autoAdjust="0"/>
  </p:normalViewPr>
  <p:slideViewPr>
    <p:cSldViewPr>
      <p:cViewPr>
        <p:scale>
          <a:sx n="66" d="100"/>
          <a:sy n="66" d="100"/>
        </p:scale>
        <p:origin x="-1506" y="6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AA859F-069D-4AFF-B6AC-7F7993254BC5}" type="datetimeFigureOut">
              <a:rPr lang="zh-CN" altLang="en-US" smtClean="0"/>
              <a:pPr/>
              <a:t>2018/3/17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555F0-59DB-40D1-8808-C8601CD265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BB0D3-E322-4D68-9C4A-7ED0A2DEDDD4}" type="datetimeFigureOut">
              <a:rPr lang="zh-CN" altLang="en-US" smtClean="0"/>
              <a:pPr/>
              <a:t>2018/3/17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7A305-2C32-4D40-AAD0-92A013DE7D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用户故事是可用于陈述业务价值的一种简便格式，旨在帮助业务人员与技术人员双方都能理解需求。</a:t>
            </a:r>
            <a:endParaRPr lang="en-US" altLang="zh-CN" dirty="0" smtClean="0"/>
          </a:p>
          <a:p>
            <a:r>
              <a:rPr lang="zh-CN" altLang="en-US" dirty="0" smtClean="0"/>
              <a:t>用户故事的结构很简单，为会话提供一个理想的占位符。此外，可以编写颗粒度各不相同且易于逐步细化的用户故事。</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altLang="zh-CN" sz="1200" b="1" i="0" kern="1200" dirty="0" smtClean="0">
                <a:solidFill>
                  <a:schemeClr val="tx1"/>
                </a:solidFill>
                <a:latin typeface="+mn-lt"/>
                <a:ea typeface="+mn-ea"/>
                <a:cs typeface="+mn-cs"/>
              </a:rPr>
              <a:t>Ron Jeffries</a:t>
            </a:r>
            <a:r>
              <a:rPr lang="zh-CN" altLang="en-US" sz="1200" b="1" i="0" kern="1200" dirty="0" smtClean="0">
                <a:solidFill>
                  <a:schemeClr val="tx1"/>
                </a:solidFill>
                <a:latin typeface="+mn-lt"/>
                <a:ea typeface="+mn-ea"/>
                <a:cs typeface="+mn-cs"/>
              </a:rPr>
              <a:t>的</a:t>
            </a:r>
            <a:r>
              <a:rPr lang="en-US" altLang="zh-CN" sz="1200" b="1" i="0" kern="1200" dirty="0" smtClean="0">
                <a:solidFill>
                  <a:schemeClr val="tx1"/>
                </a:solidFill>
                <a:latin typeface="+mn-lt"/>
                <a:ea typeface="+mn-ea"/>
                <a:cs typeface="+mn-cs"/>
              </a:rPr>
              <a:t>3</a:t>
            </a:r>
            <a:r>
              <a:rPr lang="zh-CN" altLang="en-US" sz="1200" b="1" i="0" kern="1200" dirty="0" smtClean="0">
                <a:solidFill>
                  <a:schemeClr val="tx1"/>
                </a:solidFill>
                <a:latin typeface="+mn-lt"/>
                <a:ea typeface="+mn-ea"/>
                <a:cs typeface="+mn-cs"/>
              </a:rPr>
              <a:t>个</a:t>
            </a:r>
            <a:r>
              <a:rPr lang="en-US" altLang="zh-CN" sz="1200" b="1" i="0" kern="1200" dirty="0" smtClean="0">
                <a:solidFill>
                  <a:schemeClr val="tx1"/>
                </a:solidFill>
                <a:latin typeface="+mn-lt"/>
                <a:ea typeface="+mn-ea"/>
                <a:cs typeface="+mn-cs"/>
              </a:rPr>
              <a:t>C</a:t>
            </a:r>
            <a:endParaRPr lang="zh-CN" altLang="en-US" sz="1200" b="0" i="0" kern="1200" dirty="0" smtClean="0">
              <a:solidFill>
                <a:schemeClr val="tx1"/>
              </a:solidFill>
              <a:latin typeface="+mn-lt"/>
              <a:ea typeface="+mn-ea"/>
              <a:cs typeface="+mn-cs"/>
            </a:endParaRPr>
          </a:p>
          <a:p>
            <a:pPr fontAlgn="base"/>
            <a:r>
              <a:rPr lang="zh-CN" altLang="en-US" sz="1200" b="0" i="0" kern="1200" dirty="0" smtClean="0">
                <a:solidFill>
                  <a:schemeClr val="tx1"/>
                </a:solidFill>
                <a:latin typeface="+mn-lt"/>
                <a:ea typeface="+mn-ea"/>
                <a:cs typeface="+mn-cs"/>
              </a:rPr>
              <a:t>关于用户故事，</a:t>
            </a:r>
            <a:r>
              <a:rPr lang="en-US" altLang="zh-CN" sz="1200" b="0" i="0" kern="1200" dirty="0" smtClean="0">
                <a:solidFill>
                  <a:schemeClr val="tx1"/>
                </a:solidFill>
                <a:latin typeface="+mn-lt"/>
                <a:ea typeface="+mn-ea"/>
                <a:cs typeface="+mn-cs"/>
              </a:rPr>
              <a:t>Ron Jeffries</a:t>
            </a:r>
            <a:r>
              <a:rPr lang="zh-CN" altLang="en-US" sz="1200" b="0" i="0" kern="1200" dirty="0" smtClean="0">
                <a:solidFill>
                  <a:schemeClr val="tx1"/>
                </a:solidFill>
                <a:latin typeface="+mn-lt"/>
                <a:ea typeface="+mn-ea"/>
                <a:cs typeface="+mn-cs"/>
              </a:rPr>
              <a:t>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个</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来描述它：</a:t>
            </a:r>
          </a:p>
          <a:p>
            <a:pPr fontAlgn="base"/>
            <a:r>
              <a:rPr lang="zh-CN" altLang="en-US" sz="1200" b="0" i="0" kern="1200" dirty="0" smtClean="0">
                <a:solidFill>
                  <a:schemeClr val="tx1"/>
                </a:solidFill>
                <a:latin typeface="+mn-lt"/>
                <a:ea typeface="+mn-ea"/>
                <a:cs typeface="+mn-cs"/>
              </a:rPr>
              <a:t>卡片（</a:t>
            </a:r>
            <a:r>
              <a:rPr lang="en-US" altLang="zh-CN" sz="1200" b="0" i="0" kern="1200" dirty="0" smtClean="0">
                <a:solidFill>
                  <a:schemeClr val="tx1"/>
                </a:solidFill>
                <a:latin typeface="+mn-lt"/>
                <a:ea typeface="+mn-ea"/>
                <a:cs typeface="+mn-cs"/>
              </a:rPr>
              <a:t>Card</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用户故事一般写在小的记事卡片上。卡片上可能会写上故事的简短描述，工作量估算等。</a:t>
            </a:r>
          </a:p>
          <a:p>
            <a:pPr fontAlgn="base"/>
            <a:r>
              <a:rPr lang="zh-CN" altLang="en-US" sz="1200" b="0" i="0" kern="1200" dirty="0" smtClean="0">
                <a:solidFill>
                  <a:schemeClr val="tx1"/>
                </a:solidFill>
                <a:latin typeface="+mn-lt"/>
                <a:ea typeface="+mn-ea"/>
                <a:cs typeface="+mn-cs"/>
              </a:rPr>
              <a:t>交谈（</a:t>
            </a:r>
            <a:r>
              <a:rPr lang="en-US" altLang="zh-CN" sz="1200" b="0" i="0" kern="1200" dirty="0" smtClean="0">
                <a:solidFill>
                  <a:schemeClr val="tx1"/>
                </a:solidFill>
                <a:latin typeface="+mn-lt"/>
                <a:ea typeface="+mn-ea"/>
                <a:cs typeface="+mn-cs"/>
              </a:rPr>
              <a:t>Conversation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用户故事背后的细节来源于和客户或者产品负责人的交流沟通。</a:t>
            </a:r>
          </a:p>
          <a:p>
            <a:pPr fontAlgn="base"/>
            <a:r>
              <a:rPr lang="zh-CN" altLang="en-US" sz="1200" b="0" i="0" kern="1200" dirty="0" smtClean="0">
                <a:solidFill>
                  <a:schemeClr val="tx1"/>
                </a:solidFill>
                <a:latin typeface="+mn-lt"/>
                <a:ea typeface="+mn-ea"/>
                <a:cs typeface="+mn-cs"/>
              </a:rPr>
              <a:t>确认（</a:t>
            </a:r>
            <a:r>
              <a:rPr lang="en-US" altLang="zh-CN" sz="1200" b="0" i="0" kern="1200" dirty="0" smtClean="0">
                <a:solidFill>
                  <a:schemeClr val="tx1"/>
                </a:solidFill>
                <a:latin typeface="+mn-lt"/>
                <a:ea typeface="+mn-ea"/>
                <a:cs typeface="+mn-cs"/>
              </a:rPr>
              <a:t>Confirmation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000" dirty="0" smtClean="0"/>
              <a:t>Ron Jeffries</a:t>
            </a:r>
            <a:r>
              <a:rPr lang="zh-CN" altLang="en-US" sz="1000" dirty="0" smtClean="0"/>
              <a:t>给出一个简单有效的方法来帮助我们理解用户故事（</a:t>
            </a:r>
            <a:r>
              <a:rPr lang="en-US" altLang="zh-CN" sz="1000" dirty="0" smtClean="0"/>
              <a:t>Jeffries 2001</a:t>
            </a:r>
            <a:r>
              <a:rPr lang="zh-CN" altLang="en-US" sz="1000" dirty="0" smtClean="0"/>
              <a:t>）。他将它描述为</a:t>
            </a:r>
            <a:r>
              <a:rPr lang="en-US" altLang="zh-CN" sz="1000" dirty="0" smtClean="0"/>
              <a:t>3C</a:t>
            </a:r>
            <a:r>
              <a:rPr lang="zh-CN" altLang="en-US" sz="1000" dirty="0" smtClean="0"/>
              <a:t>：卡片（</a:t>
            </a:r>
            <a:r>
              <a:rPr lang="en-US" altLang="zh-CN" sz="1000" dirty="0" smtClean="0"/>
              <a:t>Card</a:t>
            </a:r>
            <a:r>
              <a:rPr lang="zh-CN" altLang="en-US" sz="1000" dirty="0" smtClean="0"/>
              <a:t>）、会话（</a:t>
            </a:r>
            <a:r>
              <a:rPr lang="en-US" altLang="zh-CN" sz="1000" dirty="0" smtClean="0"/>
              <a:t>Conversation</a:t>
            </a:r>
            <a:r>
              <a:rPr lang="zh-CN" altLang="en-US" sz="1000" dirty="0" smtClean="0"/>
              <a:t>）和确认（</a:t>
            </a:r>
            <a:r>
              <a:rPr lang="en-US" altLang="zh-CN" sz="1000" dirty="0" smtClean="0"/>
              <a:t>Confirmation</a:t>
            </a:r>
            <a:r>
              <a:rPr lang="zh-CN" altLang="en-US" sz="1000" dirty="0" smtClean="0"/>
              <a:t>）。</a:t>
            </a:r>
            <a:endParaRPr lang="zh-CN" altLang="en-US" sz="10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开发团队、产品负责人和利益干系人会在对话中发现并探讨需求的细节。用户故事仅仅是进行此会话的承诺。事实上，会话通常都不是一次性事件，而是持续的深度交谈。会话发生在以下几个地方：写用户故事的时候、修订用户故事的时候、估算的时候、冲刺规划会议、冲刺中间在设计、构建并测试用户故事的时候。用户故事的一大好处在于它能把关注点从写作转移到会话。对话开启了一个更丰富的信息交换与协作形式，从而确保正确描述需求并使每个人都能理解需求。</a:t>
            </a:r>
            <a:endParaRPr lang="en-US" altLang="zh-CN"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尽管会话主要依靠口头语言交流，但仍然可用于而且经常借助于文档。我们并没有因为偏爱用户故事及其故事卡而抛弃所有的文档。用户故事是一个不错的起点，引出所期望内容的本源，并设置提醒以便合适的时候再继续讨论需求细节。始终，用户故事都可以也应该辅以其他任何有助于澄清期望相关内容的书面信息。</a:t>
            </a:r>
            <a:endParaRPr lang="en-US" altLang="zh-CN" sz="1000" dirty="0" smtClean="0"/>
          </a:p>
          <a:p>
            <a:endParaRPr lang="zh-CN" altLang="en-US" sz="10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用户故事还要包含确认信息，它体现为满意条件的形式，是接收标准。利用它们，开发团队可以更好地理解要构建和测试什么，产品负责人可以确认用户故事的实现是否符合预期。如果卡片正面是对故事的几行描述，背面就可以写上满意条件</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800" dirty="0" smtClean="0"/>
              <a:t>用户故事是一种优秀的工具，可以承载着客户或用户价值的条目贯穿于</a:t>
            </a:r>
            <a:r>
              <a:rPr lang="en-US" altLang="zh-CN" sz="800" dirty="0" smtClean="0"/>
              <a:t>Scrum</a:t>
            </a:r>
            <a:r>
              <a:rPr lang="zh-CN" altLang="en-US" sz="800" dirty="0" smtClean="0"/>
              <a:t>的价值创造流程。然而，如果故事的大小都一样（大小可能刚好放入一个短周期冲刺），就很难做好概要计划并体会到逐步细化的好处。</a:t>
            </a:r>
            <a:endParaRPr lang="en-US" altLang="zh-CN" sz="800" dirty="0" smtClean="0"/>
          </a:p>
          <a:p>
            <a:r>
              <a:rPr lang="zh-CN" altLang="en-US" sz="800" dirty="0" smtClean="0"/>
              <a:t>在</a:t>
            </a:r>
            <a:r>
              <a:rPr lang="en-US" altLang="zh-CN" sz="800" dirty="0" smtClean="0"/>
              <a:t>sprint</a:t>
            </a:r>
            <a:r>
              <a:rPr lang="zh-CN" altLang="en-US" sz="800" dirty="0" smtClean="0"/>
              <a:t>使用的</a:t>
            </a:r>
            <a:r>
              <a:rPr lang="en-US" altLang="zh-CN" sz="800" dirty="0" smtClean="0"/>
              <a:t>user</a:t>
            </a:r>
            <a:r>
              <a:rPr lang="en-US" altLang="zh-CN" sz="800" baseline="0" dirty="0" smtClean="0"/>
              <a:t> story</a:t>
            </a:r>
            <a:r>
              <a:rPr lang="zh-CN" altLang="en-US" sz="800" baseline="0" dirty="0" smtClean="0"/>
              <a:t>太小太多是无法为概要产品规划和发布规划提供支持的。在这些层级上，我们需要更少、更不详细、更抽象的条目。否则，我们将淹没在大量无关的细节中。如果这样的话，给这么多条目排优先级顺序将会是怎么样的场景。</a:t>
            </a:r>
            <a:endParaRPr lang="en-US" altLang="zh-CN" sz="800" baseline="0" dirty="0" smtClean="0"/>
          </a:p>
          <a:p>
            <a:r>
              <a:rPr lang="zh-CN" altLang="en-US" sz="800" baseline="0" dirty="0" smtClean="0"/>
              <a:t>如果故事只有一种大小（小型的），我们就必须很早很早就要把所有需求的细节定义到极小的颗粒度级别。只有小故事的，不可能体会到刚好及时逐步细化需求的好处。</a:t>
            </a:r>
            <a:endParaRPr lang="en-US" altLang="zh-CN" sz="800" baseline="0" dirty="0" smtClean="0"/>
          </a:p>
          <a:p>
            <a:r>
              <a:rPr lang="zh-CN" altLang="en-US" sz="800" dirty="0" smtClean="0"/>
              <a:t>任务位于故事下面一级，通常是一个人独立完成的工作，或者也有可能是两个人结对完成。任务不是故事，因此在写故事的时候必须要避免任务细节。 </a:t>
            </a:r>
            <a:endParaRPr lang="en-US" altLang="zh-CN"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术语是什么不重要，重要的是意识到故事在多个抽象层级上都是存在的，着那样做正好支持我们在多个不同抽象层级进行计划并随时间推移逐步将大的条目细化成小的条目。</a:t>
            </a:r>
          </a:p>
          <a:p>
            <a:endParaRPr lang="zh-CN" altLang="en-US" sz="8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altLang="zh-CN" b="1" dirty="0" smtClean="0"/>
              <a:t>1.</a:t>
            </a:r>
            <a:r>
              <a:rPr lang="zh-CN" altLang="en-US" b="1" dirty="0" smtClean="0"/>
              <a:t>独立</a:t>
            </a:r>
            <a:r>
              <a:rPr lang="zh-CN" altLang="en-US" dirty="0" smtClean="0"/>
              <a:t>：</a:t>
            </a:r>
            <a:r>
              <a:rPr lang="en-US" altLang="zh-CN" b="1" dirty="0" smtClean="0"/>
              <a:t>2.</a:t>
            </a:r>
            <a:r>
              <a:rPr lang="zh-CN" altLang="en-US" b="1" dirty="0" smtClean="0"/>
              <a:t>可协商</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2018/3/17</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2018/3/17</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solidFill>
                  <a:srgbClr val="0070C0"/>
                </a:solidFill>
              </a:rPr>
              <a:t>规范的用户故事是怎么样的？</a:t>
            </a:r>
            <a:endParaRPr lang="zh-CN" altLang="en-US" dirty="0">
              <a:solidFill>
                <a:srgbClr val="0070C0"/>
              </a:solidFill>
            </a:endParaRPr>
          </a:p>
        </p:txBody>
      </p:sp>
      <p:sp>
        <p:nvSpPr>
          <p:cNvPr id="2" name="标题 1"/>
          <p:cNvSpPr>
            <a:spLocks noGrp="1"/>
          </p:cNvSpPr>
          <p:nvPr>
            <p:ph type="ctrTitle"/>
          </p:nvPr>
        </p:nvSpPr>
        <p:spPr/>
        <p:txBody>
          <a:bodyPr/>
          <a:lstStyle/>
          <a:p>
            <a:r>
              <a:rPr lang="zh-CN" altLang="en-US" dirty="0" smtClean="0"/>
              <a:t>用户故事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en-US" altLang="zh-CN" dirty="0" smtClean="0"/>
              <a:t> </a:t>
            </a:r>
            <a:r>
              <a:rPr lang="zh-CN" altLang="en-US" dirty="0" smtClean="0"/>
              <a:t>可协商</a:t>
            </a:r>
            <a:endParaRPr lang="zh-CN" altLang="en-US" dirty="0"/>
          </a:p>
        </p:txBody>
      </p:sp>
      <p:sp>
        <p:nvSpPr>
          <p:cNvPr id="4" name="矩形 3"/>
          <p:cNvSpPr/>
          <p:nvPr/>
        </p:nvSpPr>
        <p:spPr>
          <a:xfrm>
            <a:off x="214282" y="1357298"/>
            <a:ext cx="8715436" cy="4801314"/>
          </a:xfrm>
          <a:prstGeom prst="rect">
            <a:avLst/>
          </a:prstGeom>
        </p:spPr>
        <p:txBody>
          <a:bodyPr wrap="square">
            <a:spAutoFit/>
          </a:bodyPr>
          <a:lstStyle/>
          <a:p>
            <a:pPr fontAlgn="base"/>
            <a:r>
              <a:rPr lang="zh-CN" altLang="en-US" dirty="0" smtClean="0"/>
              <a:t>故事细节应该是可协商的。故事不是以前期需求文档形式写就得书面合同。相反，故事是占位符，用于协商细节。</a:t>
            </a:r>
            <a:endParaRPr lang="en-US" altLang="zh-CN" dirty="0" smtClean="0"/>
          </a:p>
          <a:p>
            <a:pPr fontAlgn="base"/>
            <a:r>
              <a:rPr lang="zh-CN" altLang="en-US" dirty="0" smtClean="0"/>
              <a:t>好故事能够清晰地捕捉哪些业务功能是用户想要的，他们为什么想要。它们腰围产品负责人、利益干系人与团队留出谈判空间。</a:t>
            </a:r>
            <a:endParaRPr lang="en-US" altLang="zh-CN" dirty="0" smtClean="0"/>
          </a:p>
          <a:p>
            <a:pPr fontAlgn="base"/>
            <a:r>
              <a:rPr lang="zh-CN" altLang="en-US" dirty="0" smtClean="0"/>
              <a:t>可协商性有助于当事人避免在使用详尽的前期需求文档时常见的那种彼此推诿、相互指责的心态。如果故事可协商，开发人员就不可能说：“嗨，如果你想要，就该把它写到文档里”，因为这些细节需要跟开发人员协商。业务人员也不可能再说：“嗨，你明显没有理解需求文档，因为你构建的东西是错误的”，因为业务人员经常与开发人员对话确保他们有一致的清晰理解。因为已经说清楚需要进行对话，所以写可协商的故事就能避免事先写详尽需求所带来的种种问题。产品负责人告诉团队如何实现故事，这是违背可协商性的常见例子。故事关乎的是做什么以及为什么这么做，而不是如何做。如果如何做变得不可协商，就会减少团队创新的机会。由此而导致的创新浪费可能造成毁灭性的经济影响。</a:t>
            </a:r>
            <a:endParaRPr lang="en-US" altLang="zh-CN" dirty="0" smtClean="0"/>
          </a:p>
          <a:p>
            <a:pPr fontAlgn="base"/>
            <a:r>
              <a:rPr lang="zh-CN" altLang="en-US" dirty="0" smtClean="0"/>
              <a:t>然而在有些时候，如何构建对产品负责人的确也很重要。例如，可能某个监督要去以某种特定方式开发某个特性或因为某个业务限制而只能选用某种特定的技术。在这种情况下，因为需要确定哪些方面具体如何做，所以故事基本上不可协商的。这是可以的，并非所有故事都完全可协商，但大多数故事都应该如此。</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85728"/>
            <a:ext cx="7772400" cy="774720"/>
          </a:xfrm>
        </p:spPr>
        <p:txBody>
          <a:bodyPr>
            <a:normAutofit/>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有价值</a:t>
            </a:r>
            <a:endParaRPr lang="zh-CN" altLang="en-US" dirty="0"/>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可</a:t>
            </a:r>
            <a:r>
              <a:rPr lang="zh-CN" altLang="en-US" dirty="0" smtClean="0"/>
              <a:t>估算</a:t>
            </a:r>
            <a:endParaRPr lang="zh-CN" altLang="en-US" dirty="0"/>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631844"/>
          </a:xfrm>
        </p:spPr>
        <p:txBody>
          <a:bodyPr>
            <a:normAutofit/>
          </a:bodyPr>
          <a:lstStyle/>
          <a:p>
            <a:r>
              <a:rPr lang="en-US" altLang="zh-CN" sz="2800" dirty="0" smtClean="0"/>
              <a:t>4.</a:t>
            </a:r>
            <a:r>
              <a:rPr lang="zh-CN" altLang="en-US" sz="2800" dirty="0" smtClean="0"/>
              <a:t>好故事的</a:t>
            </a:r>
            <a:r>
              <a:rPr lang="en-US" altLang="zh-CN" sz="2800" dirty="0" smtClean="0"/>
              <a:t>INVEST</a:t>
            </a:r>
            <a:r>
              <a:rPr lang="zh-CN" altLang="en-US" sz="2800" dirty="0" smtClean="0"/>
              <a:t>原则</a:t>
            </a:r>
            <a:r>
              <a:rPr lang="en-US" altLang="zh-CN" sz="2800" dirty="0" smtClean="0"/>
              <a:t>——</a:t>
            </a:r>
            <a:r>
              <a:rPr lang="zh-CN" altLang="en-US" sz="2800" dirty="0" smtClean="0"/>
              <a:t>小</a:t>
            </a:r>
            <a:r>
              <a:rPr lang="zh-CN" altLang="en-US" sz="2800" dirty="0" smtClean="0"/>
              <a:t>（</a:t>
            </a:r>
            <a:r>
              <a:rPr lang="en-US" altLang="zh-CN" sz="2800" dirty="0" smtClean="0">
                <a:solidFill>
                  <a:srgbClr val="FF0000"/>
                </a:solidFill>
              </a:rPr>
              <a:t>Small-</a:t>
            </a:r>
            <a:r>
              <a:rPr lang="zh-CN" altLang="en-US" sz="2800" dirty="0" smtClean="0"/>
              <a:t>大小合适）</a:t>
            </a:r>
            <a:endParaRPr lang="zh-CN" altLang="en-US" sz="2800" dirty="0"/>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可</a:t>
            </a:r>
            <a:r>
              <a:rPr lang="zh-CN" altLang="en-US" dirty="0" smtClean="0"/>
              <a:t>测试</a:t>
            </a:r>
            <a:endParaRPr lang="zh-CN" altLang="en-US" dirty="0"/>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7772400" cy="774720"/>
          </a:xfrm>
        </p:spPr>
        <p:txBody>
          <a:bodyPr/>
          <a:lstStyle/>
          <a:p>
            <a:r>
              <a:rPr lang="en-US" altLang="zh-CN" dirty="0" smtClean="0"/>
              <a:t>5. </a:t>
            </a:r>
            <a:r>
              <a:rPr lang="zh-CN" altLang="en-US" dirty="0" smtClean="0"/>
              <a:t>非功能性需求</a:t>
            </a:r>
            <a:endParaRPr lang="zh-CN" altLang="en-US" dirty="0"/>
          </a:p>
        </p:txBody>
      </p:sp>
      <p:sp>
        <p:nvSpPr>
          <p:cNvPr id="3" name="内容占位符 2"/>
          <p:cNvSpPr>
            <a:spLocks noGrp="1"/>
          </p:cNvSpPr>
          <p:nvPr>
            <p:ph sz="quarter" idx="1"/>
          </p:nvPr>
        </p:nvSpPr>
        <p:spPr/>
        <p:txBody>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7772400" cy="774720"/>
          </a:xfrm>
        </p:spPr>
        <p:txBody>
          <a:bodyPr/>
          <a:lstStyle/>
          <a:p>
            <a:r>
              <a:rPr lang="en-US" altLang="zh-CN" dirty="0" smtClean="0"/>
              <a:t>6.</a:t>
            </a:r>
            <a:r>
              <a:rPr lang="zh-CN" altLang="en-US" dirty="0" smtClean="0"/>
              <a:t>知识获取型故事</a:t>
            </a:r>
            <a:endParaRPr lang="zh-CN" altLang="en-US" dirty="0"/>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收集故事</a:t>
            </a:r>
            <a:endParaRPr lang="zh-CN" altLang="en-US" dirty="0"/>
          </a:p>
        </p:txBody>
      </p:sp>
      <p:sp>
        <p:nvSpPr>
          <p:cNvPr id="3" name="内容占位符 2"/>
          <p:cNvSpPr>
            <a:spLocks noGrp="1"/>
          </p:cNvSpPr>
          <p:nvPr>
            <p:ph sz="quarter" idx="1"/>
          </p:nvPr>
        </p:nvSpPr>
        <p:spPr/>
        <p:txBody>
          <a:bodyPr/>
          <a:lstStyle/>
          <a:p>
            <a:r>
              <a:rPr lang="zh-CN" altLang="en-US" dirty="0" smtClean="0"/>
              <a:t>用户故事写作研讨会</a:t>
            </a:r>
            <a:endParaRPr lang="en-US" altLang="zh-CN" dirty="0" smtClean="0"/>
          </a:p>
          <a:p>
            <a:r>
              <a:rPr lang="zh-CN" altLang="en-US" dirty="0" smtClean="0"/>
              <a:t>绘制故事地图</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846158"/>
          </a:xfrm>
        </p:spPr>
        <p:txBody>
          <a:bodyPr/>
          <a:lstStyle/>
          <a:p>
            <a:r>
              <a:rPr lang="zh-CN" altLang="en-US" dirty="0" smtClean="0"/>
              <a:t>结语</a:t>
            </a:r>
            <a:endParaRPr lang="zh-CN" altLang="en-US" dirty="0"/>
          </a:p>
        </p:txBody>
      </p:sp>
      <p:sp>
        <p:nvSpPr>
          <p:cNvPr id="3" name="内容占位符 2"/>
          <p:cNvSpPr>
            <a:spLocks noGrp="1"/>
          </p:cNvSpPr>
          <p:nvPr>
            <p:ph sz="quarter" idx="1"/>
          </p:nvPr>
        </p:nvSpPr>
        <p:spPr>
          <a:xfrm>
            <a:off x="285720" y="1285860"/>
            <a:ext cx="8401080" cy="4733940"/>
          </a:xfrm>
        </p:spPr>
        <p:txBody>
          <a:bodyPr/>
          <a:lstStyle/>
          <a:p>
            <a:r>
              <a:rPr lang="zh-CN" altLang="en-US" dirty="0" smtClean="0"/>
              <a:t>使用</a:t>
            </a:r>
            <a:r>
              <a:rPr lang="en-US" altLang="zh-CN" dirty="0" smtClean="0"/>
              <a:t>Scrum</a:t>
            </a:r>
            <a:r>
              <a:rPr lang="zh-CN" altLang="en-US" dirty="0" smtClean="0"/>
              <a:t>进行开发时，我们会为需求创建</a:t>
            </a:r>
            <a:r>
              <a:rPr lang="en-US" altLang="zh-CN" dirty="0" smtClean="0"/>
              <a:t>PBI</a:t>
            </a:r>
            <a:r>
              <a:rPr lang="zh-CN" altLang="en-US" dirty="0" smtClean="0"/>
              <a:t>占位符。这些条目通常以用户故事的形式呈现，在</a:t>
            </a:r>
            <a:r>
              <a:rPr lang="en-US" altLang="zh-CN" dirty="0" smtClean="0"/>
              <a:t>Scrum</a:t>
            </a:r>
            <a:r>
              <a:rPr lang="zh-CN" altLang="en-US" dirty="0" smtClean="0"/>
              <a:t>过程中流动，明显侧重于以对话方式来澄清需求的细节。同时，我们还及时、逐步将较大、较不详细的故事细化为更小、更详细的故事。</a:t>
            </a:r>
            <a:endParaRPr lang="en-US" altLang="zh-CN" dirty="0" smtClean="0"/>
          </a:p>
          <a:p>
            <a:r>
              <a:rPr lang="zh-CN" altLang="en-US" dirty="0" smtClean="0"/>
              <a:t>接着，正式介绍用户故事，从“卡片、会话及确认”的角度进行描述。接下来解释如何使用</a:t>
            </a:r>
            <a:r>
              <a:rPr lang="en-US" altLang="zh-CN" dirty="0" smtClean="0"/>
              <a:t>INVEST</a:t>
            </a:r>
            <a:r>
              <a:rPr lang="zh-CN" altLang="en-US" dirty="0" smtClean="0"/>
              <a:t>标准来确定用户故事的优劣。然后又介绍了几种用来处理非功能性需求及知识获取活动。最后讨论了如何收集用户故事，重点探讨用户故事写作研讨会和故事地图。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85728"/>
            <a:ext cx="7772400" cy="846158"/>
          </a:xfrm>
        </p:spPr>
        <p:txBody>
          <a:bodyPr/>
          <a:lstStyle/>
          <a:p>
            <a:r>
              <a:rPr lang="en-US" altLang="zh-CN" dirty="0" smtClean="0"/>
              <a:t>1.</a:t>
            </a:r>
            <a:r>
              <a:rPr lang="zh-CN" altLang="en-US" dirty="0" smtClean="0"/>
              <a:t>为什么要有用户故事</a:t>
            </a:r>
            <a:endParaRPr lang="zh-CN" altLang="en-US" dirty="0"/>
          </a:p>
        </p:txBody>
      </p:sp>
      <p:sp>
        <p:nvSpPr>
          <p:cNvPr id="4" name="椭圆 3"/>
          <p:cNvSpPr/>
          <p:nvPr/>
        </p:nvSpPr>
        <p:spPr>
          <a:xfrm>
            <a:off x="3857620" y="1571612"/>
            <a:ext cx="1928826"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a:t>
            </a:r>
            <a:r>
              <a:rPr lang="en-US" altLang="zh-CN" dirty="0" smtClean="0"/>
              <a:t>or</a:t>
            </a:r>
            <a:r>
              <a:rPr lang="zh-CN" altLang="en-US" dirty="0" smtClean="0"/>
              <a:t>特性</a:t>
            </a:r>
            <a:endParaRPr lang="zh-CN" altLang="en-US" dirty="0"/>
          </a:p>
        </p:txBody>
      </p:sp>
      <p:sp>
        <p:nvSpPr>
          <p:cNvPr id="5" name="笑脸 4"/>
          <p:cNvSpPr/>
          <p:nvPr/>
        </p:nvSpPr>
        <p:spPr>
          <a:xfrm>
            <a:off x="1214414" y="442913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技术人员</a:t>
            </a:r>
            <a:endParaRPr lang="zh-CN" altLang="en-US" dirty="0"/>
          </a:p>
        </p:txBody>
      </p:sp>
      <p:sp>
        <p:nvSpPr>
          <p:cNvPr id="6" name="笑脸 5"/>
          <p:cNvSpPr/>
          <p:nvPr/>
        </p:nvSpPr>
        <p:spPr>
          <a:xfrm>
            <a:off x="7429520" y="4429132"/>
            <a:ext cx="914400" cy="9144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业务人员</a:t>
            </a:r>
            <a:endParaRPr lang="zh-CN" altLang="en-US" dirty="0"/>
          </a:p>
        </p:txBody>
      </p:sp>
      <p:sp>
        <p:nvSpPr>
          <p:cNvPr id="7" name="圆角矩形 6"/>
          <p:cNvSpPr/>
          <p:nvPr/>
        </p:nvSpPr>
        <p:spPr>
          <a:xfrm>
            <a:off x="4429124" y="378619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用户故事</a:t>
            </a:r>
            <a:r>
              <a:rPr lang="en-US" altLang="zh-CN" dirty="0" smtClean="0"/>
              <a:t>1</a:t>
            </a:r>
            <a:endParaRPr lang="zh-CN" altLang="en-US" dirty="0"/>
          </a:p>
        </p:txBody>
      </p:sp>
      <p:cxnSp>
        <p:nvCxnSpPr>
          <p:cNvPr id="9" name="直接箭头连接符 8"/>
          <p:cNvCxnSpPr>
            <a:stCxn id="5" idx="7"/>
            <a:endCxn id="4" idx="2"/>
          </p:cNvCxnSpPr>
          <p:nvPr/>
        </p:nvCxnSpPr>
        <p:spPr>
          <a:xfrm rot="5400000" flipH="1" flipV="1">
            <a:off x="1716298" y="2421722"/>
            <a:ext cx="2419927" cy="1862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1"/>
            <a:endCxn id="4" idx="6"/>
          </p:cNvCxnSpPr>
          <p:nvPr/>
        </p:nvCxnSpPr>
        <p:spPr>
          <a:xfrm rot="16200000" flipV="1">
            <a:off x="5464976" y="2464587"/>
            <a:ext cx="2419927" cy="177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6"/>
            <a:endCxn id="6" idx="2"/>
          </p:cNvCxnSpPr>
          <p:nvPr/>
        </p:nvCxnSpPr>
        <p:spPr>
          <a:xfrm>
            <a:off x="2128814" y="4886332"/>
            <a:ext cx="530070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143372" y="5072074"/>
            <a:ext cx="150019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用户故事</a:t>
            </a:r>
            <a:r>
              <a:rPr lang="en-US" altLang="zh-CN" dirty="0" smtClean="0"/>
              <a:t>2</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85728"/>
            <a:ext cx="7772400" cy="846158"/>
          </a:xfrm>
        </p:spPr>
        <p:txBody>
          <a:bodyPr/>
          <a:lstStyle/>
          <a:p>
            <a:r>
              <a:rPr lang="en-US" altLang="zh-CN" dirty="0" smtClean="0"/>
              <a:t>2.</a:t>
            </a:r>
            <a:r>
              <a:rPr lang="zh-CN" altLang="en-US" dirty="0" smtClean="0"/>
              <a:t>用户故事是什么</a:t>
            </a:r>
            <a:endParaRPr lang="zh-CN" altLang="en-US" dirty="0"/>
          </a:p>
        </p:txBody>
      </p:sp>
      <p:sp>
        <p:nvSpPr>
          <p:cNvPr id="3" name="内容占位符 2"/>
          <p:cNvSpPr>
            <a:spLocks noGrp="1"/>
          </p:cNvSpPr>
          <p:nvPr>
            <p:ph sz="quarter" idx="1"/>
          </p:nvPr>
        </p:nvSpPr>
        <p:spPr>
          <a:xfrm>
            <a:off x="428596" y="1214422"/>
            <a:ext cx="8258204" cy="4805378"/>
          </a:xfrm>
        </p:spPr>
        <p:txBody>
          <a:bodyPr/>
          <a:lstStyle/>
          <a:p>
            <a:r>
              <a:rPr lang="zh-CN" altLang="en-US" dirty="0" smtClean="0">
                <a:solidFill>
                  <a:srgbClr val="3B74E5"/>
                </a:solidFill>
              </a:rPr>
              <a:t>三个关键因素：</a:t>
            </a:r>
            <a:r>
              <a:rPr lang="en-US" altLang="zh-CN" dirty="0" smtClean="0">
                <a:solidFill>
                  <a:srgbClr val="3B74E5"/>
                </a:solidFill>
              </a:rPr>
              <a:t>3C</a:t>
            </a:r>
            <a:r>
              <a:rPr lang="zh-CN" altLang="en-US" dirty="0" smtClean="0">
                <a:solidFill>
                  <a:srgbClr val="3B74E5"/>
                </a:solidFill>
              </a:rPr>
              <a:t>（</a:t>
            </a:r>
            <a:r>
              <a:rPr lang="en-US" altLang="zh-CN" dirty="0" smtClean="0">
                <a:solidFill>
                  <a:srgbClr val="3B74E5"/>
                </a:solidFill>
              </a:rPr>
              <a:t>Card/Conversation/Confirmation</a:t>
            </a:r>
            <a:r>
              <a:rPr lang="zh-CN" altLang="en-US" dirty="0" smtClean="0">
                <a:solidFill>
                  <a:srgbClr val="3B74E5"/>
                </a:solidFill>
              </a:rPr>
              <a:t>）</a:t>
            </a:r>
          </a:p>
        </p:txBody>
      </p:sp>
      <p:sp>
        <p:nvSpPr>
          <p:cNvPr id="4" name="流程图: 直接访问存储器 3"/>
          <p:cNvSpPr/>
          <p:nvPr/>
        </p:nvSpPr>
        <p:spPr>
          <a:xfrm>
            <a:off x="2857488" y="2000240"/>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卡片</a:t>
            </a:r>
            <a:endParaRPr lang="zh-CN" altLang="en-US" sz="2800" dirty="0">
              <a:solidFill>
                <a:srgbClr val="0070C0"/>
              </a:solidFill>
            </a:endParaRPr>
          </a:p>
        </p:txBody>
      </p:sp>
      <p:sp>
        <p:nvSpPr>
          <p:cNvPr id="7" name="流程图: 直接访问存储器 6"/>
          <p:cNvSpPr/>
          <p:nvPr/>
        </p:nvSpPr>
        <p:spPr>
          <a:xfrm>
            <a:off x="2928926" y="3286124"/>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对话</a:t>
            </a:r>
            <a:endParaRPr lang="zh-CN" altLang="en-US" sz="2800" dirty="0">
              <a:solidFill>
                <a:srgbClr val="0070C0"/>
              </a:solidFill>
            </a:endParaRPr>
          </a:p>
        </p:txBody>
      </p:sp>
      <p:sp>
        <p:nvSpPr>
          <p:cNvPr id="8" name="流程图: 直接访问存储器 7"/>
          <p:cNvSpPr/>
          <p:nvPr/>
        </p:nvSpPr>
        <p:spPr>
          <a:xfrm>
            <a:off x="2928926" y="4714884"/>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确认</a:t>
            </a:r>
            <a:endParaRPr lang="zh-CN" altLang="en-US" sz="28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0"/>
            <a:ext cx="7772400" cy="917596"/>
          </a:xfrm>
        </p:spPr>
        <p:txBody>
          <a:bodyPr/>
          <a:lstStyle/>
          <a:p>
            <a:r>
              <a:rPr lang="en-US" altLang="zh-CN" dirty="0" smtClean="0"/>
              <a:t>2.</a:t>
            </a:r>
            <a:r>
              <a:rPr lang="zh-CN" altLang="en-US" dirty="0" smtClean="0"/>
              <a:t>用户故事是什么</a:t>
            </a:r>
            <a:r>
              <a:rPr lang="en-US" altLang="zh-CN" dirty="0" smtClean="0"/>
              <a:t>——</a:t>
            </a:r>
            <a:r>
              <a:rPr lang="zh-CN" altLang="en-US" dirty="0" smtClean="0"/>
              <a:t>卡片</a:t>
            </a:r>
            <a:endParaRPr lang="zh-CN" altLang="en-US" dirty="0"/>
          </a:p>
        </p:txBody>
      </p:sp>
      <p:pic>
        <p:nvPicPr>
          <p:cNvPr id="9" name="内容占位符 8" descr="userstorydemo.png"/>
          <p:cNvPicPr>
            <a:picLocks noGrp="1" noChangeAspect="1"/>
          </p:cNvPicPr>
          <p:nvPr>
            <p:ph sz="quarter" idx="1"/>
          </p:nvPr>
        </p:nvPicPr>
        <p:blipFill>
          <a:blip r:embed="rId3"/>
          <a:stretch>
            <a:fillRect/>
          </a:stretch>
        </p:blipFill>
        <p:spPr>
          <a:xfrm>
            <a:off x="428596" y="1428736"/>
            <a:ext cx="3786214" cy="2782141"/>
          </a:xfrm>
          <a:ln>
            <a:solidFill>
              <a:schemeClr val="accent1">
                <a:shade val="50000"/>
              </a:schemeClr>
            </a:solidFill>
          </a:ln>
        </p:spPr>
      </p:pic>
      <p:pic>
        <p:nvPicPr>
          <p:cNvPr id="10" name="图片 9" descr="userstoryexample.png"/>
          <p:cNvPicPr>
            <a:picLocks noChangeAspect="1"/>
          </p:cNvPicPr>
          <p:nvPr/>
        </p:nvPicPr>
        <p:blipFill>
          <a:blip r:embed="rId4"/>
          <a:stretch>
            <a:fillRect/>
          </a:stretch>
        </p:blipFill>
        <p:spPr>
          <a:xfrm>
            <a:off x="4429124" y="1428736"/>
            <a:ext cx="3714776" cy="2786082"/>
          </a:xfrm>
          <a:prstGeom prst="rect">
            <a:avLst/>
          </a:prstGeom>
          <a:ln>
            <a:solidFill>
              <a:schemeClr val="accent1">
                <a:shade val="50000"/>
              </a:schemeClr>
            </a:solidFill>
          </a:ln>
        </p:spPr>
      </p:pic>
      <p:sp>
        <p:nvSpPr>
          <p:cNvPr id="5" name="TextBox 4"/>
          <p:cNvSpPr txBox="1"/>
          <p:nvPr/>
        </p:nvSpPr>
        <p:spPr>
          <a:xfrm>
            <a:off x="428596" y="4871877"/>
            <a:ext cx="7858180" cy="1200329"/>
          </a:xfrm>
          <a:prstGeom prst="rect">
            <a:avLst/>
          </a:prstGeom>
          <a:noFill/>
        </p:spPr>
        <p:txBody>
          <a:bodyPr wrap="square" rtlCol="0">
            <a:spAutoFit/>
          </a:bodyPr>
          <a:lstStyle/>
          <a:p>
            <a:r>
              <a:rPr lang="zh-CN" altLang="en-US" dirty="0" smtClean="0">
                <a:solidFill>
                  <a:srgbClr val="0070C0"/>
                </a:solidFill>
              </a:rPr>
              <a:t>卡片不是为捕获需求的所有组成信息而设计的。实际上，我们故意使用空间有限的小卡片，目的就是让用户故事尽可能简洁。卡片上应该只用寥寥数语来点明需求的精髓或目的。它存在的意义是提醒利益干系人、产品负责人及开发团队进行更深入的探讨。</a:t>
            </a:r>
            <a:endParaRPr lang="zh-CN" altLang="en-US"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7772400" cy="846158"/>
          </a:xfrm>
        </p:spPr>
        <p:txBody>
          <a:bodyPr/>
          <a:lstStyle/>
          <a:p>
            <a:r>
              <a:rPr lang="en-US" altLang="zh-CN" dirty="0" smtClean="0"/>
              <a:t>2.</a:t>
            </a:r>
            <a:r>
              <a:rPr lang="zh-CN" altLang="en-US" dirty="0" smtClean="0"/>
              <a:t>用户故事是什么</a:t>
            </a:r>
            <a:r>
              <a:rPr lang="en-US" altLang="zh-CN" dirty="0" smtClean="0"/>
              <a:t>——</a:t>
            </a:r>
            <a:r>
              <a:rPr lang="zh-CN" altLang="en-US" dirty="0" smtClean="0"/>
              <a:t>对话</a:t>
            </a:r>
            <a:endParaRPr lang="zh-CN" altLang="en-US" dirty="0"/>
          </a:p>
        </p:txBody>
      </p:sp>
      <p:sp>
        <p:nvSpPr>
          <p:cNvPr id="4" name="椭圆 3"/>
          <p:cNvSpPr/>
          <p:nvPr/>
        </p:nvSpPr>
        <p:spPr>
          <a:xfrm>
            <a:off x="1000100" y="4857760"/>
            <a:ext cx="185738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开发团队</a:t>
            </a:r>
            <a:endParaRPr lang="zh-CN" altLang="en-US" dirty="0"/>
          </a:p>
        </p:txBody>
      </p:sp>
      <p:sp>
        <p:nvSpPr>
          <p:cNvPr id="5" name="椭圆 4"/>
          <p:cNvSpPr/>
          <p:nvPr/>
        </p:nvSpPr>
        <p:spPr>
          <a:xfrm>
            <a:off x="928662" y="3286124"/>
            <a:ext cx="192882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产品负责人</a:t>
            </a:r>
            <a:endParaRPr lang="en-US" altLang="zh-CN" dirty="0" smtClean="0"/>
          </a:p>
        </p:txBody>
      </p:sp>
      <p:sp>
        <p:nvSpPr>
          <p:cNvPr id="6" name="椭圆 5"/>
          <p:cNvSpPr/>
          <p:nvPr/>
        </p:nvSpPr>
        <p:spPr>
          <a:xfrm>
            <a:off x="1000100" y="1714488"/>
            <a:ext cx="192882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利益干系人</a:t>
            </a:r>
            <a:endParaRPr lang="en-US" altLang="zh-CN" dirty="0" smtClean="0"/>
          </a:p>
        </p:txBody>
      </p:sp>
      <p:sp>
        <p:nvSpPr>
          <p:cNvPr id="7" name="流程图: 过程 6"/>
          <p:cNvSpPr/>
          <p:nvPr/>
        </p:nvSpPr>
        <p:spPr>
          <a:xfrm>
            <a:off x="4357686" y="1857364"/>
            <a:ext cx="2214578" cy="500066"/>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写用户故事</a:t>
            </a:r>
            <a:endParaRPr lang="zh-CN" altLang="en-US" dirty="0">
              <a:solidFill>
                <a:schemeClr val="tx1"/>
              </a:solidFill>
            </a:endParaRPr>
          </a:p>
        </p:txBody>
      </p:sp>
      <p:sp>
        <p:nvSpPr>
          <p:cNvPr id="10" name="流程图: 过程 9"/>
          <p:cNvSpPr/>
          <p:nvPr/>
        </p:nvSpPr>
        <p:spPr>
          <a:xfrm>
            <a:off x="4357686" y="2786058"/>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修订用户故事</a:t>
            </a:r>
            <a:endParaRPr lang="zh-CN" altLang="en-US" dirty="0">
              <a:solidFill>
                <a:schemeClr val="tx1"/>
              </a:solidFill>
            </a:endParaRPr>
          </a:p>
        </p:txBody>
      </p:sp>
      <p:sp>
        <p:nvSpPr>
          <p:cNvPr id="11" name="流程图: 过程 10"/>
          <p:cNvSpPr/>
          <p:nvPr/>
        </p:nvSpPr>
        <p:spPr>
          <a:xfrm>
            <a:off x="4357686" y="3500438"/>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估算</a:t>
            </a:r>
            <a:endParaRPr lang="zh-CN" altLang="en-US" dirty="0">
              <a:solidFill>
                <a:schemeClr val="tx1"/>
              </a:solidFill>
            </a:endParaRPr>
          </a:p>
        </p:txBody>
      </p:sp>
      <p:sp>
        <p:nvSpPr>
          <p:cNvPr id="14" name="流程图: 过程 13"/>
          <p:cNvSpPr/>
          <p:nvPr/>
        </p:nvSpPr>
        <p:spPr>
          <a:xfrm>
            <a:off x="4357686" y="4429132"/>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冲刺规划会议</a:t>
            </a:r>
            <a:endParaRPr lang="zh-CN" altLang="en-US" dirty="0">
              <a:solidFill>
                <a:schemeClr val="tx1"/>
              </a:solidFill>
            </a:endParaRPr>
          </a:p>
        </p:txBody>
      </p:sp>
      <p:sp>
        <p:nvSpPr>
          <p:cNvPr id="15" name="流程图: 过程 14"/>
          <p:cNvSpPr/>
          <p:nvPr/>
        </p:nvSpPr>
        <p:spPr>
          <a:xfrm>
            <a:off x="4357686" y="5214950"/>
            <a:ext cx="2214578" cy="642942"/>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冲刺中间在设计、构建并测试用户故事</a:t>
            </a:r>
            <a:endParaRPr lang="zh-CN" altLang="en-US" sz="1600" dirty="0">
              <a:solidFill>
                <a:schemeClr val="tx1"/>
              </a:solidFill>
            </a:endParaRPr>
          </a:p>
        </p:txBody>
      </p:sp>
      <p:sp>
        <p:nvSpPr>
          <p:cNvPr id="16" name="下箭头 15"/>
          <p:cNvSpPr/>
          <p:nvPr/>
        </p:nvSpPr>
        <p:spPr>
          <a:xfrm>
            <a:off x="7143768" y="1500174"/>
            <a:ext cx="357190" cy="46434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6" idx="6"/>
            <a:endCxn id="7" idx="1"/>
          </p:cNvCxnSpPr>
          <p:nvPr/>
        </p:nvCxnSpPr>
        <p:spPr>
          <a:xfrm>
            <a:off x="2928926" y="2107397"/>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10" idx="1"/>
          </p:cNvCxnSpPr>
          <p:nvPr/>
        </p:nvCxnSpPr>
        <p:spPr>
          <a:xfrm>
            <a:off x="2928926" y="2107397"/>
            <a:ext cx="1428760"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6"/>
            <a:endCxn id="11" idx="1"/>
          </p:cNvCxnSpPr>
          <p:nvPr/>
        </p:nvCxnSpPr>
        <p:spPr>
          <a:xfrm>
            <a:off x="2928926" y="2107397"/>
            <a:ext cx="1428760" cy="1607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6"/>
            <a:endCxn id="14" idx="1"/>
          </p:cNvCxnSpPr>
          <p:nvPr/>
        </p:nvCxnSpPr>
        <p:spPr>
          <a:xfrm>
            <a:off x="2928926" y="2107397"/>
            <a:ext cx="1428760" cy="253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6" idx="6"/>
            <a:endCxn id="15" idx="1"/>
          </p:cNvCxnSpPr>
          <p:nvPr/>
        </p:nvCxnSpPr>
        <p:spPr>
          <a:xfrm>
            <a:off x="2928926" y="2107397"/>
            <a:ext cx="1428760" cy="3429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6"/>
            <a:endCxn id="7" idx="1"/>
          </p:cNvCxnSpPr>
          <p:nvPr/>
        </p:nvCxnSpPr>
        <p:spPr>
          <a:xfrm flipV="1">
            <a:off x="2857488" y="2107397"/>
            <a:ext cx="1500198" cy="157163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6"/>
            <a:endCxn id="10" idx="1"/>
          </p:cNvCxnSpPr>
          <p:nvPr/>
        </p:nvCxnSpPr>
        <p:spPr>
          <a:xfrm flipV="1">
            <a:off x="2857488" y="3000372"/>
            <a:ext cx="1500198" cy="67866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6"/>
            <a:endCxn id="11" idx="1"/>
          </p:cNvCxnSpPr>
          <p:nvPr/>
        </p:nvCxnSpPr>
        <p:spPr>
          <a:xfrm>
            <a:off x="2857488" y="3679033"/>
            <a:ext cx="1500198" cy="3571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5" idx="6"/>
            <a:endCxn id="14" idx="1"/>
          </p:cNvCxnSpPr>
          <p:nvPr/>
        </p:nvCxnSpPr>
        <p:spPr>
          <a:xfrm>
            <a:off x="2857488" y="3679033"/>
            <a:ext cx="1500198" cy="9644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 idx="6"/>
            <a:endCxn id="15" idx="1"/>
          </p:cNvCxnSpPr>
          <p:nvPr/>
        </p:nvCxnSpPr>
        <p:spPr>
          <a:xfrm>
            <a:off x="2857488" y="3679033"/>
            <a:ext cx="1500198" cy="18573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6"/>
            <a:endCxn id="7" idx="1"/>
          </p:cNvCxnSpPr>
          <p:nvPr/>
        </p:nvCxnSpPr>
        <p:spPr>
          <a:xfrm flipV="1">
            <a:off x="2857488" y="2107397"/>
            <a:ext cx="1500198" cy="3143272"/>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143240" y="3143248"/>
            <a:ext cx="1214446" cy="1607355"/>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 idx="6"/>
            <a:endCxn id="11" idx="1"/>
          </p:cNvCxnSpPr>
          <p:nvPr/>
        </p:nvCxnSpPr>
        <p:spPr>
          <a:xfrm flipV="1">
            <a:off x="2857488" y="3714752"/>
            <a:ext cx="1500198" cy="1535917"/>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 idx="6"/>
            <a:endCxn id="14" idx="1"/>
          </p:cNvCxnSpPr>
          <p:nvPr/>
        </p:nvCxnSpPr>
        <p:spPr>
          <a:xfrm flipV="1">
            <a:off x="2857488" y="4643446"/>
            <a:ext cx="1500198" cy="607223"/>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 idx="6"/>
            <a:endCxn id="15" idx="1"/>
          </p:cNvCxnSpPr>
          <p:nvPr/>
        </p:nvCxnSpPr>
        <p:spPr>
          <a:xfrm>
            <a:off x="2857488" y="5250669"/>
            <a:ext cx="1500198" cy="285752"/>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2.</a:t>
            </a:r>
            <a:r>
              <a:rPr lang="zh-CN" altLang="en-US" dirty="0" smtClean="0"/>
              <a:t>用户故事是什么</a:t>
            </a:r>
            <a:r>
              <a:rPr lang="en-US" altLang="zh-CN" dirty="0" smtClean="0"/>
              <a:t>——</a:t>
            </a:r>
            <a:r>
              <a:rPr lang="zh-CN" altLang="en-US" dirty="0" smtClean="0"/>
              <a:t>确认</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4429124" y="3786190"/>
            <a:ext cx="4429155" cy="27860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14282" y="1142984"/>
            <a:ext cx="4429156" cy="27368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7772400" cy="846158"/>
          </a:xfrm>
        </p:spPr>
        <p:txBody>
          <a:bodyPr/>
          <a:lstStyle/>
          <a:p>
            <a:r>
              <a:rPr lang="en-US" altLang="zh-CN" dirty="0" smtClean="0"/>
              <a:t>3.</a:t>
            </a:r>
            <a:r>
              <a:rPr lang="zh-CN" altLang="en-US" dirty="0" smtClean="0"/>
              <a:t>用户故事的详细程度</a:t>
            </a:r>
            <a:endParaRPr lang="zh-CN" altLang="en-US" dirty="0"/>
          </a:p>
        </p:txBody>
      </p:sp>
      <p:pic>
        <p:nvPicPr>
          <p:cNvPr id="9258" name="Picture 42"/>
          <p:cNvPicPr>
            <a:picLocks noChangeAspect="1" noChangeArrowheads="1"/>
          </p:cNvPicPr>
          <p:nvPr/>
        </p:nvPicPr>
        <p:blipFill>
          <a:blip r:embed="rId3"/>
          <a:srcRect/>
          <a:stretch>
            <a:fillRect/>
          </a:stretch>
        </p:blipFill>
        <p:spPr bwMode="auto">
          <a:xfrm>
            <a:off x="0" y="1909763"/>
            <a:ext cx="91630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endParaRPr lang="zh-CN" altLang="en-US" dirty="0"/>
          </a:p>
        </p:txBody>
      </p:sp>
      <p:sp>
        <p:nvSpPr>
          <p:cNvPr id="3" name="内容占位符 2"/>
          <p:cNvSpPr>
            <a:spLocks noGrp="1"/>
          </p:cNvSpPr>
          <p:nvPr>
            <p:ph sz="quarter" idx="1"/>
          </p:nvPr>
        </p:nvSpPr>
        <p:spPr>
          <a:xfrm>
            <a:off x="285720" y="1071546"/>
            <a:ext cx="7772400" cy="4572000"/>
          </a:xfrm>
        </p:spPr>
        <p:txBody>
          <a:bodyPr/>
          <a:lstStyle/>
          <a:p>
            <a:pPr>
              <a:buNone/>
            </a:pPr>
            <a:endParaRPr lang="en-US" altLang="zh-CN" dirty="0" smtClean="0"/>
          </a:p>
          <a:p>
            <a:pPr>
              <a:buNone/>
            </a:pPr>
            <a:r>
              <a:rPr lang="en-US" altLang="zh-CN" dirty="0" smtClean="0"/>
              <a:t>a. </a:t>
            </a:r>
            <a:r>
              <a:rPr lang="zh-CN" altLang="en-US" dirty="0" smtClean="0"/>
              <a:t>独立（</a:t>
            </a:r>
            <a:r>
              <a:rPr lang="en-US" altLang="zh-CN" dirty="0" smtClean="0">
                <a:solidFill>
                  <a:srgbClr val="FF0000"/>
                </a:solidFill>
              </a:rPr>
              <a:t>Independent</a:t>
            </a:r>
            <a:r>
              <a:rPr lang="zh-CN" altLang="en-US" dirty="0" smtClean="0"/>
              <a:t>）</a:t>
            </a:r>
            <a:endParaRPr lang="en-US" altLang="zh-CN" dirty="0" smtClean="0"/>
          </a:p>
          <a:p>
            <a:pPr>
              <a:buNone/>
            </a:pPr>
            <a:r>
              <a:rPr lang="en-US" altLang="zh-CN" dirty="0" smtClean="0"/>
              <a:t>b. </a:t>
            </a:r>
            <a:r>
              <a:rPr lang="zh-CN" altLang="en-US" dirty="0" smtClean="0"/>
              <a:t>可协商（</a:t>
            </a:r>
            <a:r>
              <a:rPr lang="en-US" altLang="zh-CN" dirty="0" smtClean="0">
                <a:solidFill>
                  <a:srgbClr val="FF0000"/>
                </a:solidFill>
              </a:rPr>
              <a:t>Negotiable</a:t>
            </a:r>
            <a:r>
              <a:rPr lang="zh-CN" altLang="en-US" dirty="0" smtClean="0"/>
              <a:t>）</a:t>
            </a:r>
            <a:endParaRPr lang="en-US" altLang="zh-CN" dirty="0" smtClean="0"/>
          </a:p>
          <a:p>
            <a:pPr>
              <a:buNone/>
            </a:pPr>
            <a:r>
              <a:rPr lang="en-US" altLang="zh-CN" dirty="0" smtClean="0"/>
              <a:t>c. </a:t>
            </a:r>
            <a:r>
              <a:rPr lang="zh-CN" altLang="en-US" dirty="0" smtClean="0"/>
              <a:t>有价值（</a:t>
            </a:r>
            <a:r>
              <a:rPr lang="en-US" altLang="zh-CN" dirty="0" smtClean="0">
                <a:solidFill>
                  <a:srgbClr val="FF0000"/>
                </a:solidFill>
              </a:rPr>
              <a:t>Valuable</a:t>
            </a:r>
            <a:r>
              <a:rPr lang="zh-CN" altLang="en-US" dirty="0" smtClean="0"/>
              <a:t>）</a:t>
            </a:r>
            <a:endParaRPr lang="en-US" altLang="zh-CN" dirty="0" smtClean="0"/>
          </a:p>
          <a:p>
            <a:pPr>
              <a:buNone/>
            </a:pPr>
            <a:r>
              <a:rPr lang="en-US" altLang="zh-CN" dirty="0" smtClean="0"/>
              <a:t>d. </a:t>
            </a:r>
            <a:r>
              <a:rPr lang="zh-CN" altLang="en-US" dirty="0" smtClean="0"/>
              <a:t>可估算（</a:t>
            </a:r>
            <a:r>
              <a:rPr lang="en-US" altLang="zh-CN" dirty="0" smtClean="0">
                <a:solidFill>
                  <a:srgbClr val="FF0000"/>
                </a:solidFill>
              </a:rPr>
              <a:t>Estimable</a:t>
            </a:r>
            <a:r>
              <a:rPr lang="zh-CN" altLang="en-US" dirty="0" smtClean="0"/>
              <a:t>）</a:t>
            </a:r>
            <a:endParaRPr lang="en-US" altLang="zh-CN" dirty="0" smtClean="0"/>
          </a:p>
          <a:p>
            <a:pPr>
              <a:buNone/>
            </a:pPr>
            <a:r>
              <a:rPr lang="en-US" altLang="zh-CN" dirty="0" smtClean="0"/>
              <a:t>e. </a:t>
            </a:r>
            <a:r>
              <a:rPr lang="zh-CN" altLang="en-US" dirty="0" smtClean="0"/>
              <a:t>小（</a:t>
            </a:r>
            <a:r>
              <a:rPr lang="en-US" altLang="zh-CN" dirty="0" smtClean="0">
                <a:solidFill>
                  <a:srgbClr val="FF0000"/>
                </a:solidFill>
              </a:rPr>
              <a:t>Small-</a:t>
            </a:r>
            <a:r>
              <a:rPr lang="zh-CN" altLang="en-US" dirty="0" smtClean="0"/>
              <a:t>大小合适）</a:t>
            </a:r>
            <a:endParaRPr lang="en-US" altLang="zh-CN" dirty="0" smtClean="0"/>
          </a:p>
          <a:p>
            <a:pPr>
              <a:buNone/>
            </a:pPr>
            <a:r>
              <a:rPr lang="en-US" altLang="zh-CN" dirty="0" smtClean="0"/>
              <a:t>f. </a:t>
            </a:r>
            <a:r>
              <a:rPr lang="zh-CN" altLang="en-US" dirty="0" smtClean="0"/>
              <a:t>可测试（</a:t>
            </a:r>
            <a:r>
              <a:rPr lang="en-US" altLang="zh-CN" dirty="0" smtClean="0">
                <a:solidFill>
                  <a:srgbClr val="FF0000"/>
                </a:solidFill>
              </a:rPr>
              <a:t>Testable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独立</a:t>
            </a:r>
            <a:endParaRPr lang="zh-CN" altLang="en-US" dirty="0"/>
          </a:p>
        </p:txBody>
      </p:sp>
      <p:sp>
        <p:nvSpPr>
          <p:cNvPr id="5" name="矩形 4"/>
          <p:cNvSpPr/>
          <p:nvPr/>
        </p:nvSpPr>
        <p:spPr>
          <a:xfrm>
            <a:off x="428596" y="1285860"/>
            <a:ext cx="7858180" cy="1323439"/>
          </a:xfrm>
          <a:prstGeom prst="rect">
            <a:avLst/>
          </a:prstGeom>
        </p:spPr>
        <p:txBody>
          <a:bodyPr wrap="square">
            <a:spAutoFit/>
          </a:bodyPr>
          <a:lstStyle/>
          <a:p>
            <a:pPr fontAlgn="base"/>
            <a:r>
              <a:rPr lang="zh-CN" altLang="en-US" sz="2000" dirty="0" smtClean="0"/>
              <a:t>用户故事应该是独立的，至少应该是相互间松散耦合的，这样才实用。相互依赖程度高的故事会使估算、排优先顺序和规划复杂化。</a:t>
            </a:r>
            <a:endParaRPr lang="en-US" altLang="zh-CN" sz="2000" dirty="0" smtClean="0"/>
          </a:p>
          <a:p>
            <a:pPr fontAlgn="base"/>
            <a:r>
              <a:rPr lang="zh-CN" altLang="en-US" sz="2000" dirty="0" smtClean="0"/>
              <a:t>采用独立标准的目的不是消除所有依赖，而是在写故事时候，尽量避免依赖关系。</a:t>
            </a:r>
            <a:endParaRPr lang="en-US" altLang="zh-CN"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TotalTime>
  <Words>1589</Words>
  <PresentationFormat>全屏显示(4:3)</PresentationFormat>
  <Paragraphs>78</Paragraphs>
  <Slides>18</Slides>
  <Notes>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平衡</vt:lpstr>
      <vt:lpstr>用户故事</vt:lpstr>
      <vt:lpstr>1.为什么要有用户故事</vt:lpstr>
      <vt:lpstr>2.用户故事是什么</vt:lpstr>
      <vt:lpstr>2.用户故事是什么——卡片</vt:lpstr>
      <vt:lpstr>2.用户故事是什么——对话</vt:lpstr>
      <vt:lpstr>2.用户故事是什么——确认</vt:lpstr>
      <vt:lpstr>3.用户故事的详细程度</vt:lpstr>
      <vt:lpstr>4.好故事的INVEST原则</vt:lpstr>
      <vt:lpstr>4.好故事的INVEST原则——独立</vt:lpstr>
      <vt:lpstr>4.好故事的INVEST原则—— 可协商</vt:lpstr>
      <vt:lpstr>4.好故事的INVEST原则——有价值</vt:lpstr>
      <vt:lpstr>4.好故事的INVEST原则——可估算</vt:lpstr>
      <vt:lpstr>4.好故事的INVEST原则——小（Small-大小合适）</vt:lpstr>
      <vt:lpstr>4.好故事的INVEST原则——可测试</vt:lpstr>
      <vt:lpstr>5. 非功能性需求</vt:lpstr>
      <vt:lpstr>6.知识获取型故事</vt:lpstr>
      <vt:lpstr>9. 收集故事</vt:lpstr>
      <vt:lpstr>结语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用户故事</dc:title>
  <dc:creator>DevinWu</dc:creator>
  <cp:lastModifiedBy>DevinWu</cp:lastModifiedBy>
  <cp:revision>101</cp:revision>
  <dcterms:created xsi:type="dcterms:W3CDTF">2018-03-14T22:34:55Z</dcterms:created>
  <dcterms:modified xsi:type="dcterms:W3CDTF">2018-03-17T03:21:12Z</dcterms:modified>
</cp:coreProperties>
</file>