
<file path=[Content_Types].xml><?xml version="1.0" encoding="utf-8"?>
<Types xmlns="http://schemas.openxmlformats.org/package/2006/content-types">
  <Default Extension="1" ContentType="image/pn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7" r:id="rId2"/>
    <p:sldId id="266" r:id="rId3"/>
    <p:sldId id="273" r:id="rId4"/>
    <p:sldId id="274" r:id="rId5"/>
    <p:sldId id="269" r:id="rId6"/>
    <p:sldId id="286" r:id="rId7"/>
    <p:sldId id="289" r:id="rId8"/>
    <p:sldId id="290" r:id="rId9"/>
    <p:sldId id="294" r:id="rId10"/>
    <p:sldId id="295" r:id="rId11"/>
    <p:sldId id="296" r:id="rId12"/>
    <p:sldId id="288" r:id="rId13"/>
    <p:sldId id="291" r:id="rId14"/>
    <p:sldId id="292" r:id="rId15"/>
    <p:sldId id="293" r:id="rId16"/>
  </p:sldIdLst>
  <p:sldSz cx="9145588" cy="6859588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D90"/>
    <a:srgbClr val="2139AE"/>
    <a:srgbClr val="0B1B48"/>
    <a:srgbClr val="B7BD34"/>
    <a:srgbClr val="0E1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629" autoAdjust="0"/>
  </p:normalViewPr>
  <p:slideViewPr>
    <p:cSldViewPr snapToGrid="0" snapToObjects="1">
      <p:cViewPr varScale="1">
        <p:scale>
          <a:sx n="114" d="100"/>
          <a:sy n="114" d="100"/>
        </p:scale>
        <p:origin x="8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724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5724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4F2EA5-445C-4F33-9878-371B69921F04}" type="datetimeFigureOut">
              <a:rPr lang="de-DE"/>
              <a:pPr>
                <a:defRPr/>
              </a:pPr>
              <a:t>08.03.2019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724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5724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04AA6D-FF6F-4738-A15C-EE78D8DB1D6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059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229" algn="l" defTabSz="457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474" algn="l" defTabSz="457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rgdal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04AA6D-FF6F-4738-A15C-EE78D8DB1D6B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70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04AA6D-FF6F-4738-A15C-EE78D8DB1D6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8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04AA6D-FF6F-4738-A15C-EE78D8DB1D6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11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04AA6D-FF6F-4738-A15C-EE78D8DB1D6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97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04AA6D-FF6F-4738-A15C-EE78D8DB1D6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8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7" descr="Senckenberg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490538"/>
            <a:ext cx="29114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0" y="3957638"/>
            <a:ext cx="9145588" cy="2901950"/>
          </a:xfrm>
          <a:prstGeom prst="rect">
            <a:avLst/>
          </a:prstGeom>
          <a:solidFill>
            <a:srgbClr val="0B1B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 defTabSz="457246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0" y="3938588"/>
            <a:ext cx="9145588" cy="1587"/>
          </a:xfrm>
          <a:prstGeom prst="line">
            <a:avLst/>
          </a:prstGeom>
          <a:ln w="50800">
            <a:solidFill>
              <a:srgbClr val="B7BD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>
            <a:cxnSpLocks noChangeShapeType="1"/>
          </p:cNvCxnSpPr>
          <p:nvPr/>
        </p:nvCxnSpPr>
        <p:spPr bwMode="auto">
          <a:xfrm flipV="1">
            <a:off x="0" y="1452563"/>
            <a:ext cx="9145588" cy="1587"/>
          </a:xfrm>
          <a:prstGeom prst="line">
            <a:avLst/>
          </a:prstGeom>
          <a:noFill/>
          <a:ln w="50800" algn="ctr">
            <a:solidFill>
              <a:srgbClr val="B7BD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2" descr="C:\Users\mgrau\Desktop\Member_WGL_whiteNEG_EN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22720"/>
            <a:ext cx="9667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platzhalter 36"/>
          <p:cNvSpPr>
            <a:spLocks noGrp="1"/>
          </p:cNvSpPr>
          <p:nvPr>
            <p:ph type="body" sz="quarter" idx="11"/>
          </p:nvPr>
        </p:nvSpPr>
        <p:spPr>
          <a:xfrm>
            <a:off x="1249301" y="4103621"/>
            <a:ext cx="6057900" cy="22177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3489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209550" y="3957638"/>
            <a:ext cx="9542463" cy="2901950"/>
          </a:xfrm>
          <a:prstGeom prst="rect">
            <a:avLst/>
          </a:prstGeom>
          <a:solidFill>
            <a:srgbClr val="0B1B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9" tIns="45725" rIns="91449" bIns="45725" anchor="ctr"/>
          <a:lstStyle/>
          <a:p>
            <a:pPr algn="ctr" defTabSz="457246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4" name="Gerade Verbindung 3"/>
          <p:cNvCxnSpPr/>
          <p:nvPr/>
        </p:nvCxnSpPr>
        <p:spPr>
          <a:xfrm>
            <a:off x="-107950" y="3938588"/>
            <a:ext cx="9542463" cy="1587"/>
          </a:xfrm>
          <a:prstGeom prst="line">
            <a:avLst/>
          </a:prstGeom>
          <a:ln w="50800">
            <a:solidFill>
              <a:srgbClr val="B7BD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-209550" y="1452563"/>
            <a:ext cx="9542463" cy="1587"/>
          </a:xfrm>
          <a:prstGeom prst="line">
            <a:avLst/>
          </a:prstGeom>
          <a:ln w="50800">
            <a:solidFill>
              <a:srgbClr val="B7BD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10" descr="Senckenberg_Logo researc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95300"/>
            <a:ext cx="28797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36"/>
          <p:cNvSpPr>
            <a:spLocks noGrp="1"/>
          </p:cNvSpPr>
          <p:nvPr>
            <p:ph type="body" sz="quarter" idx="11"/>
          </p:nvPr>
        </p:nvSpPr>
        <p:spPr>
          <a:xfrm>
            <a:off x="1249301" y="4103621"/>
            <a:ext cx="6057900" cy="22177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2" descr="C:\Users\mgrau\Desktop\Member_WGL_whiteNEG_EN.w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22720"/>
            <a:ext cx="9667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06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-209550" y="914400"/>
            <a:ext cx="9542463" cy="1588"/>
          </a:xfrm>
          <a:prstGeom prst="line">
            <a:avLst/>
          </a:prstGeom>
          <a:ln w="50800">
            <a:solidFill>
              <a:srgbClr val="B7BD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7" descr="Senckenberg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0"/>
          <a:stretch>
            <a:fillRect/>
          </a:stretch>
        </p:blipFill>
        <p:spPr bwMode="auto">
          <a:xfrm>
            <a:off x="3584575" y="384175"/>
            <a:ext cx="19827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457280" y="1600571"/>
            <a:ext cx="8231029" cy="4581865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>
            <a:lvl1pPr algn="l">
              <a:defRPr sz="3000">
                <a:latin typeface="Arial" pitchFamily="34" charset="0"/>
                <a:cs typeface="Arial" pitchFamily="34" charset="0"/>
              </a:defRPr>
            </a:lvl1pPr>
            <a:lvl2pPr algn="l">
              <a:defRPr sz="2800">
                <a:latin typeface="Arial" pitchFamily="34" charset="0"/>
                <a:cs typeface="Arial" pitchFamily="34" charset="0"/>
              </a:defRPr>
            </a:lvl2pPr>
            <a:lvl3pPr algn="l">
              <a:defRPr sz="2400">
                <a:latin typeface="Arial" pitchFamily="34" charset="0"/>
                <a:cs typeface="Arial" pitchFamily="34" charset="0"/>
              </a:defRPr>
            </a:lvl3pPr>
            <a:lvl4pPr algn="l"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7121" y="6332455"/>
            <a:ext cx="1562748" cy="30003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12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2803342" y="6332564"/>
            <a:ext cx="3692991" cy="300038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12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7125561" y="6334836"/>
            <a:ext cx="1562748" cy="300038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buNone/>
              <a:defRPr sz="12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02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851" indent="-228623" algn="l" defTabSz="4572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4572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4572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4572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457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457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457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457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457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457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457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457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1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platzhalter 2"/>
          <p:cNvSpPr>
            <a:spLocks noGrp="1"/>
          </p:cNvSpPr>
          <p:nvPr>
            <p:ph type="body" sz="quarter" idx="4294967295"/>
          </p:nvPr>
        </p:nvSpPr>
        <p:spPr bwMode="auto">
          <a:xfrm>
            <a:off x="0" y="4103688"/>
            <a:ext cx="9336947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None/>
            </a:pPr>
            <a:r>
              <a:rPr lang="de-DE" sz="3600" dirty="0">
                <a:solidFill>
                  <a:srgbClr val="FFC000"/>
                </a:solidFill>
                <a:latin typeface="Arial" charset="0"/>
                <a:cs typeface="Arial" charset="0"/>
              </a:rPr>
              <a:t>DGVMTools – Introduction and Overview</a:t>
            </a:r>
          </a:p>
          <a:p>
            <a:pPr marL="0" indent="0" algn="ctr" eaLnBrk="1" hangingPunct="1">
              <a:buNone/>
            </a:pPr>
            <a:endParaRPr lang="de-DE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  <a:latin typeface="Arial" charset="0"/>
                <a:cs typeface="Arial" charset="0"/>
              </a:rPr>
              <a:t>Matthew Forrest 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  <a:latin typeface="Arial" charset="0"/>
                <a:cs typeface="Arial" charset="0"/>
              </a:rPr>
              <a:t>LPJ-GUESS Developers Meeting, Lund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  <a:latin typeface="Arial" charset="0"/>
                <a:cs typeface="Arial" charset="0"/>
              </a:rPr>
              <a:t>12/03/2019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B5653-F83C-4B65-B4B6-E2F6D793FF9F}"/>
              </a:ext>
            </a:extLst>
          </p:cNvPr>
          <p:cNvGrpSpPr/>
          <p:nvPr/>
        </p:nvGrpSpPr>
        <p:grpSpPr>
          <a:xfrm>
            <a:off x="2477054" y="1079022"/>
            <a:ext cx="3619923" cy="2950029"/>
            <a:chOff x="2049216" y="1037481"/>
            <a:chExt cx="3619923" cy="2950029"/>
          </a:xfrm>
        </p:grpSpPr>
        <p:sp>
          <p:nvSpPr>
            <p:cNvPr id="4" name="TextBox 3"/>
            <p:cNvSpPr txBox="1"/>
            <p:nvPr/>
          </p:nvSpPr>
          <p:spPr>
            <a:xfrm rot="20487818">
              <a:off x="2234469" y="1973373"/>
              <a:ext cx="343467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 err="1"/>
                <a:t>DGVMTools</a:t>
              </a:r>
              <a:r>
                <a:rPr lang="en-GB" sz="4000" b="1" dirty="0"/>
                <a:t> </a:t>
              </a:r>
            </a:p>
            <a:p>
              <a:pPr algn="ctr"/>
              <a:r>
                <a:rPr lang="en-GB" sz="4000" b="1" dirty="0"/>
                <a:t>logo here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E25839-7148-4DDB-B977-3C5A15FAE0C9}"/>
                </a:ext>
              </a:extLst>
            </p:cNvPr>
            <p:cNvSpPr txBox="1"/>
            <p:nvPr/>
          </p:nvSpPr>
          <p:spPr>
            <a:xfrm rot="20471408">
              <a:off x="2049216" y="2048518"/>
              <a:ext cx="5788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0" dirty="0"/>
                <a:t>[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B617C0-207A-44FC-88E0-0B632D7788F9}"/>
                </a:ext>
              </a:extLst>
            </p:cNvPr>
            <p:cNvSpPr txBox="1"/>
            <p:nvPr/>
          </p:nvSpPr>
          <p:spPr>
            <a:xfrm rot="20471408">
              <a:off x="5075300" y="1037481"/>
              <a:ext cx="5788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0" dirty="0"/>
                <a:t>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4E4B1C9-1D35-4934-9713-FE58A272D81B}"/>
              </a:ext>
            </a:extLst>
          </p:cNvPr>
          <p:cNvSpPr txBox="1"/>
          <p:nvPr/>
        </p:nvSpPr>
        <p:spPr>
          <a:xfrm>
            <a:off x="3226375" y="1646004"/>
            <a:ext cx="248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 2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6FD470-65A8-49A9-8D05-0D26C4635952}"/>
              </a:ext>
            </a:extLst>
          </p:cNvPr>
          <p:cNvSpPr txBox="1"/>
          <p:nvPr/>
        </p:nvSpPr>
        <p:spPr>
          <a:xfrm>
            <a:off x="0" y="862158"/>
            <a:ext cx="914558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What can one do with many Fields?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D221D-809B-4843-843B-A417BC637E33}"/>
              </a:ext>
            </a:extLst>
          </p:cNvPr>
          <p:cNvSpPr/>
          <p:nvPr/>
        </p:nvSpPr>
        <p:spPr>
          <a:xfrm>
            <a:off x="3134489" y="1643649"/>
            <a:ext cx="2275112" cy="646331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783E0-B2CA-4AF0-97F0-A19071820568}"/>
              </a:ext>
            </a:extLst>
          </p:cNvPr>
          <p:cNvSpPr txBox="1"/>
          <p:nvPr/>
        </p:nvSpPr>
        <p:spPr>
          <a:xfrm>
            <a:off x="745491" y="3210820"/>
            <a:ext cx="765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Operations on Fields to calculate new Fields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450C5D-9DF3-4A37-83CE-0E9B1742A48D}"/>
              </a:ext>
            </a:extLst>
          </p:cNvPr>
          <p:cNvSpPr txBox="1"/>
          <p:nvPr/>
        </p:nvSpPr>
        <p:spPr>
          <a:xfrm>
            <a:off x="404632" y="1651721"/>
            <a:ext cx="248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 1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17E471-5428-490B-B4A7-B241401BD6C4}"/>
              </a:ext>
            </a:extLst>
          </p:cNvPr>
          <p:cNvSpPr/>
          <p:nvPr/>
        </p:nvSpPr>
        <p:spPr>
          <a:xfrm>
            <a:off x="312746" y="1649366"/>
            <a:ext cx="2275112" cy="646331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A51ED7-1549-4559-9876-E219CFA5F331}"/>
              </a:ext>
            </a:extLst>
          </p:cNvPr>
          <p:cNvSpPr txBox="1"/>
          <p:nvPr/>
        </p:nvSpPr>
        <p:spPr>
          <a:xfrm>
            <a:off x="6140004" y="1651721"/>
            <a:ext cx="248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 3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4387D5-2157-4AEF-9370-E8E1AB785E10}"/>
              </a:ext>
            </a:extLst>
          </p:cNvPr>
          <p:cNvSpPr/>
          <p:nvPr/>
        </p:nvSpPr>
        <p:spPr>
          <a:xfrm>
            <a:off x="6048118" y="1649366"/>
            <a:ext cx="2275112" cy="646331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B6393-AF7F-474A-B3E5-1BA1578E0F2D}"/>
              </a:ext>
            </a:extLst>
          </p:cNvPr>
          <p:cNvSpPr txBox="1"/>
          <p:nvPr/>
        </p:nvSpPr>
        <p:spPr>
          <a:xfrm>
            <a:off x="2647623" y="1641294"/>
            <a:ext cx="638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C1D762-9203-4405-96C2-AA732F126008}"/>
              </a:ext>
            </a:extLst>
          </p:cNvPr>
          <p:cNvSpPr txBox="1"/>
          <p:nvPr/>
        </p:nvSpPr>
        <p:spPr>
          <a:xfrm>
            <a:off x="5475671" y="1643649"/>
            <a:ext cx="638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AA1D11-389E-46D2-AA2A-FB6196AE0857}"/>
              </a:ext>
            </a:extLst>
          </p:cNvPr>
          <p:cNvSpPr txBox="1"/>
          <p:nvPr/>
        </p:nvSpPr>
        <p:spPr>
          <a:xfrm>
            <a:off x="3226375" y="2494069"/>
            <a:ext cx="248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 2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A93CB7-2F24-44F8-BBE7-997B9DD8E1EC}"/>
              </a:ext>
            </a:extLst>
          </p:cNvPr>
          <p:cNvSpPr/>
          <p:nvPr/>
        </p:nvSpPr>
        <p:spPr>
          <a:xfrm>
            <a:off x="3134489" y="2491714"/>
            <a:ext cx="2275112" cy="646331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263247-086A-4FB3-B8A2-373EF771FAC9}"/>
              </a:ext>
            </a:extLst>
          </p:cNvPr>
          <p:cNvSpPr txBox="1"/>
          <p:nvPr/>
        </p:nvSpPr>
        <p:spPr>
          <a:xfrm>
            <a:off x="6140004" y="2499786"/>
            <a:ext cx="248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 4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DC7943-7392-42C9-B909-88DBDBEFDC5F}"/>
              </a:ext>
            </a:extLst>
          </p:cNvPr>
          <p:cNvSpPr/>
          <p:nvPr/>
        </p:nvSpPr>
        <p:spPr>
          <a:xfrm>
            <a:off x="6048118" y="2497431"/>
            <a:ext cx="2275112" cy="646331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A5AF00-6763-414D-9C17-4A6E04A091D5}"/>
              </a:ext>
            </a:extLst>
          </p:cNvPr>
          <p:cNvSpPr txBox="1"/>
          <p:nvPr/>
        </p:nvSpPr>
        <p:spPr>
          <a:xfrm>
            <a:off x="2647623" y="2489359"/>
            <a:ext cx="638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7FD225-7835-47C6-AE23-A817F0EC32E4}"/>
              </a:ext>
            </a:extLst>
          </p:cNvPr>
          <p:cNvSpPr txBox="1"/>
          <p:nvPr/>
        </p:nvSpPr>
        <p:spPr>
          <a:xfrm>
            <a:off x="5475671" y="2491714"/>
            <a:ext cx="638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48A1B0-482E-4C56-B7A3-61726D6949EB}"/>
              </a:ext>
            </a:extLst>
          </p:cNvPr>
          <p:cNvSpPr txBox="1"/>
          <p:nvPr/>
        </p:nvSpPr>
        <p:spPr>
          <a:xfrm>
            <a:off x="404632" y="2499786"/>
            <a:ext cx="248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 1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9C8886-51CF-41F0-B934-6454AD372900}"/>
              </a:ext>
            </a:extLst>
          </p:cNvPr>
          <p:cNvSpPr/>
          <p:nvPr/>
        </p:nvSpPr>
        <p:spPr>
          <a:xfrm>
            <a:off x="312746" y="2497431"/>
            <a:ext cx="2275112" cy="646331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389B80-0ABA-4420-B78C-2C60C3EB6138}"/>
              </a:ext>
            </a:extLst>
          </p:cNvPr>
          <p:cNvSpPr txBox="1"/>
          <p:nvPr/>
        </p:nvSpPr>
        <p:spPr>
          <a:xfrm>
            <a:off x="2483141" y="6257422"/>
            <a:ext cx="4521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Plot many Fields at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1A632-9690-4092-BF4F-95D203C5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004" y="4040639"/>
            <a:ext cx="2963632" cy="2116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A2F13B-A7CF-4A4C-BBCC-524716994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6" y="3076489"/>
            <a:ext cx="3817006" cy="2799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FA1B6A-006F-4491-868E-39C1A1036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489" y="4911641"/>
            <a:ext cx="2591657" cy="129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8" grpId="0" animBg="1"/>
      <p:bldP spid="17" grpId="0"/>
      <p:bldP spid="35" grpId="0"/>
      <p:bldP spid="36" grpId="0" animBg="1"/>
      <p:bldP spid="37" grpId="0"/>
      <p:bldP spid="38" grpId="0" animBg="1"/>
      <p:bldP spid="2" grpId="0"/>
      <p:bldP spid="40" grpId="0"/>
      <p:bldP spid="41" grpId="0"/>
      <p:bldP spid="42" grpId="0" animBg="1"/>
      <p:bldP spid="45" grpId="0"/>
      <p:bldP spid="48" grpId="0" animBg="1"/>
      <p:bldP spid="49" grpId="0"/>
      <p:bldP spid="51" grpId="0"/>
      <p:bldP spid="55" grpId="0"/>
      <p:bldP spid="56" grpId="0" animBg="1"/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7ED816-8DC0-48BF-9C91-70E4A7A69447}"/>
              </a:ext>
            </a:extLst>
          </p:cNvPr>
          <p:cNvSpPr txBox="1"/>
          <p:nvPr/>
        </p:nvSpPr>
        <p:spPr>
          <a:xfrm>
            <a:off x="187019" y="3499930"/>
            <a:ext cx="89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Compare Layers from Fields to make a 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Comparison</a:t>
            </a:r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581E4-348F-4A9D-9BA9-A0266BEA0806}"/>
              </a:ext>
            </a:extLst>
          </p:cNvPr>
          <p:cNvSpPr txBox="1"/>
          <p:nvPr/>
        </p:nvSpPr>
        <p:spPr>
          <a:xfrm>
            <a:off x="1261707" y="1046723"/>
            <a:ext cx="248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 1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78284-E32F-4DAD-9E10-263E67521646}"/>
              </a:ext>
            </a:extLst>
          </p:cNvPr>
          <p:cNvSpPr txBox="1"/>
          <p:nvPr/>
        </p:nvSpPr>
        <p:spPr>
          <a:xfrm>
            <a:off x="4502554" y="1040173"/>
            <a:ext cx="248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 2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D66D8-1EDD-4927-8540-2C61074EF24E}"/>
              </a:ext>
            </a:extLst>
          </p:cNvPr>
          <p:cNvSpPr/>
          <p:nvPr/>
        </p:nvSpPr>
        <p:spPr>
          <a:xfrm>
            <a:off x="4410668" y="1037818"/>
            <a:ext cx="2275112" cy="646331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5BBF6-8F37-4D6D-B746-6BCAB9AF9504}"/>
              </a:ext>
            </a:extLst>
          </p:cNvPr>
          <p:cNvSpPr txBox="1"/>
          <p:nvPr/>
        </p:nvSpPr>
        <p:spPr>
          <a:xfrm>
            <a:off x="1766433" y="1981376"/>
            <a:ext cx="1134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Layer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572CD-43A3-4DE4-BDC1-508CB0FF0B4B}"/>
              </a:ext>
            </a:extLst>
          </p:cNvPr>
          <p:cNvSpPr txBox="1"/>
          <p:nvPr/>
        </p:nvSpPr>
        <p:spPr>
          <a:xfrm>
            <a:off x="5102275" y="1981376"/>
            <a:ext cx="107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Layer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81145-34AC-44C4-855A-BCD3D3E11CD2}"/>
              </a:ext>
            </a:extLst>
          </p:cNvPr>
          <p:cNvSpPr txBox="1"/>
          <p:nvPr/>
        </p:nvSpPr>
        <p:spPr>
          <a:xfrm>
            <a:off x="2428532" y="2788701"/>
            <a:ext cx="34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Comparison</a:t>
            </a:r>
            <a:endParaRPr lang="en-GB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4FC303-C7E2-436C-81C7-9235FFB91359}"/>
              </a:ext>
            </a:extLst>
          </p:cNvPr>
          <p:cNvCxnSpPr>
            <a:cxnSpLocks/>
          </p:cNvCxnSpPr>
          <p:nvPr/>
        </p:nvCxnSpPr>
        <p:spPr>
          <a:xfrm flipV="1">
            <a:off x="2323898" y="1666585"/>
            <a:ext cx="0" cy="2659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AD0E05-E1F9-4EEB-927B-1EC670A66F3D}"/>
              </a:ext>
            </a:extLst>
          </p:cNvPr>
          <p:cNvCxnSpPr>
            <a:cxnSpLocks/>
          </p:cNvCxnSpPr>
          <p:nvPr/>
        </p:nvCxnSpPr>
        <p:spPr>
          <a:xfrm flipV="1">
            <a:off x="5570298" y="1684149"/>
            <a:ext cx="0" cy="2659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3C12A-64DD-4CA6-93BF-32FD9FF58444}"/>
              </a:ext>
            </a:extLst>
          </p:cNvPr>
          <p:cNvCxnSpPr>
            <a:cxnSpLocks/>
          </p:cNvCxnSpPr>
          <p:nvPr/>
        </p:nvCxnSpPr>
        <p:spPr>
          <a:xfrm flipV="1">
            <a:off x="4165451" y="2435272"/>
            <a:ext cx="1424437" cy="350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DDC49E-F61E-42DB-958E-DF70CEA6DDEE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244252" y="2435271"/>
            <a:ext cx="1696436" cy="350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D79E765-46E8-4CA4-9D52-B3DC821DA7CC}"/>
              </a:ext>
            </a:extLst>
          </p:cNvPr>
          <p:cNvSpPr/>
          <p:nvPr/>
        </p:nvSpPr>
        <p:spPr>
          <a:xfrm>
            <a:off x="1169821" y="1044368"/>
            <a:ext cx="2275112" cy="646331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3D90B2-AAE7-4BFF-9B8C-140DCCF1FFC9}"/>
              </a:ext>
            </a:extLst>
          </p:cNvPr>
          <p:cNvSpPr/>
          <p:nvPr/>
        </p:nvSpPr>
        <p:spPr>
          <a:xfrm>
            <a:off x="4987459" y="1973606"/>
            <a:ext cx="1185268" cy="461665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4CBEA7-6F81-4935-A39F-A18BE933FF66}"/>
              </a:ext>
            </a:extLst>
          </p:cNvPr>
          <p:cNvSpPr/>
          <p:nvPr/>
        </p:nvSpPr>
        <p:spPr>
          <a:xfrm>
            <a:off x="1651618" y="1973606"/>
            <a:ext cx="1185268" cy="461665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D66F33-2E54-4E7D-8D79-7653D489BF71}"/>
              </a:ext>
            </a:extLst>
          </p:cNvPr>
          <p:cNvSpPr/>
          <p:nvPr/>
        </p:nvSpPr>
        <p:spPr>
          <a:xfrm>
            <a:off x="2428532" y="2785302"/>
            <a:ext cx="3024312" cy="666123"/>
          </a:xfrm>
          <a:prstGeom prst="rect">
            <a:avLst/>
          </a:prstGeom>
          <a:noFill/>
          <a:ln w="63500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94C78-E101-44BC-9B30-8BD75C0C46D5}"/>
              </a:ext>
            </a:extLst>
          </p:cNvPr>
          <p:cNvSpPr txBox="1"/>
          <p:nvPr/>
        </p:nvSpPr>
        <p:spPr>
          <a:xfrm>
            <a:off x="139462" y="4778267"/>
            <a:ext cx="301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Comparison</a:t>
            </a:r>
            <a:endParaRPr lang="en-GB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BD6001-1A32-4F23-A837-2A1CD6B68E25}"/>
              </a:ext>
            </a:extLst>
          </p:cNvPr>
          <p:cNvSpPr/>
          <p:nvPr/>
        </p:nvSpPr>
        <p:spPr>
          <a:xfrm>
            <a:off x="139462" y="4778267"/>
            <a:ext cx="3024312" cy="666123"/>
          </a:xfrm>
          <a:prstGeom prst="rect">
            <a:avLst/>
          </a:prstGeom>
          <a:noFill/>
          <a:ln w="63500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AC21C7-54F4-458B-83C3-C32E08C5DEC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159548" y="4384655"/>
            <a:ext cx="1923896" cy="7403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ECFA89-4078-4688-A6EC-9320367B4A01}"/>
              </a:ext>
            </a:extLst>
          </p:cNvPr>
          <p:cNvSpPr txBox="1"/>
          <p:nvPr/>
        </p:nvSpPr>
        <p:spPr>
          <a:xfrm>
            <a:off x="5083444" y="4061489"/>
            <a:ext cx="313761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Summary stats/metrics:</a:t>
            </a:r>
          </a:p>
          <a:p>
            <a:r>
              <a:rPr lang="en-GB" dirty="0"/>
              <a:t>R</a:t>
            </a:r>
            <a:r>
              <a:rPr lang="en-GB" baseline="30000" dirty="0"/>
              <a:t>2</a:t>
            </a:r>
            <a:r>
              <a:rPr lang="en-GB" dirty="0"/>
              <a:t>, NME, RMSE, Kappa, etc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AEE1F1-C8A9-42E5-B9B1-55131C11E4C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163774" y="5111329"/>
            <a:ext cx="4236884" cy="3466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6C3B87F-4E47-45F2-800D-E6A3A4A8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785" y="4805897"/>
            <a:ext cx="2320346" cy="170158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E4675D-2D94-463E-B664-FA059193A9E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163774" y="5111329"/>
            <a:ext cx="664742" cy="8408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3B71A9A-B6BE-43A4-AEB9-E2C66F109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83" y="5284672"/>
            <a:ext cx="1822738" cy="18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17" grpId="0" animBg="1"/>
      <p:bldP spid="18" grpId="0" animBg="1"/>
      <p:bldP spid="19" grpId="0" animBg="1"/>
      <p:bldP spid="20" grpId="0" animBg="1"/>
      <p:bldP spid="23" grpId="0"/>
      <p:bldP spid="24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51E708-C4FC-49AC-950E-87A050978E35}"/>
              </a:ext>
            </a:extLst>
          </p:cNvPr>
          <p:cNvSpPr txBox="1"/>
          <p:nvPr/>
        </p:nvSpPr>
        <p:spPr>
          <a:xfrm>
            <a:off x="-14970" y="878500"/>
            <a:ext cx="739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How many dimensions in our data?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85A3-E6C1-4C18-A50B-ACF4C1D9D4D6}"/>
              </a:ext>
            </a:extLst>
          </p:cNvPr>
          <p:cNvSpPr txBox="1"/>
          <p:nvPr/>
        </p:nvSpPr>
        <p:spPr>
          <a:xfrm>
            <a:off x="1030187" y="1511857"/>
            <a:ext cx="8434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I count five! (or maybe even six or seven)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028ECA9-8115-4A69-8E05-62967F0BEC62}"/>
              </a:ext>
            </a:extLst>
          </p:cNvPr>
          <p:cNvGrpSpPr/>
          <p:nvPr/>
        </p:nvGrpSpPr>
        <p:grpSpPr>
          <a:xfrm>
            <a:off x="251670" y="2183614"/>
            <a:ext cx="3492835" cy="1176606"/>
            <a:chOff x="251670" y="2183614"/>
            <a:chExt cx="3492835" cy="11766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78BE80-5F91-41B1-AE5C-BFF1E012C2F3}"/>
                </a:ext>
              </a:extLst>
            </p:cNvPr>
            <p:cNvSpPr/>
            <p:nvPr/>
          </p:nvSpPr>
          <p:spPr>
            <a:xfrm>
              <a:off x="2684475" y="2183614"/>
              <a:ext cx="851483" cy="612919"/>
            </a:xfrm>
            <a:prstGeom prst="rect">
              <a:avLst/>
            </a:prstGeom>
            <a:pattFill prst="sm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EDC55AA-D294-4312-BA01-C497F8E889BF}"/>
                </a:ext>
              </a:extLst>
            </p:cNvPr>
            <p:cNvCxnSpPr/>
            <p:nvPr/>
          </p:nvCxnSpPr>
          <p:spPr>
            <a:xfrm>
              <a:off x="2419044" y="2936147"/>
              <a:ext cx="132546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2045C75-5A33-411D-97EA-5FEEE658B969}"/>
                </a:ext>
              </a:extLst>
            </p:cNvPr>
            <p:cNvSpPr/>
            <p:nvPr/>
          </p:nvSpPr>
          <p:spPr>
            <a:xfrm>
              <a:off x="251670" y="2284074"/>
              <a:ext cx="21659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/>
                <a:t>1. Longitude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886353-3A94-4944-852E-8C4F237FE6E4}"/>
                </a:ext>
              </a:extLst>
            </p:cNvPr>
            <p:cNvSpPr txBox="1"/>
            <p:nvPr/>
          </p:nvSpPr>
          <p:spPr>
            <a:xfrm>
              <a:off x="2853367" y="2990888"/>
              <a:ext cx="66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Lon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96F5083-C9A4-48B2-B184-A65E8113002E}"/>
              </a:ext>
            </a:extLst>
          </p:cNvPr>
          <p:cNvGrpSpPr/>
          <p:nvPr/>
        </p:nvGrpSpPr>
        <p:grpSpPr>
          <a:xfrm>
            <a:off x="251670" y="2807295"/>
            <a:ext cx="5261092" cy="967751"/>
            <a:chOff x="251670" y="2807295"/>
            <a:chExt cx="5261092" cy="9677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222858-A10D-4000-B4CA-77DD467F6800}"/>
                </a:ext>
              </a:extLst>
            </p:cNvPr>
            <p:cNvSpPr/>
            <p:nvPr/>
          </p:nvSpPr>
          <p:spPr>
            <a:xfrm>
              <a:off x="3812287" y="3026818"/>
              <a:ext cx="851483" cy="612919"/>
            </a:xfrm>
            <a:prstGeom prst="rect">
              <a:avLst/>
            </a:prstGeom>
            <a:pattFill prst="sm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DEA63F-1754-4D16-BC6E-FA012360F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662" y="2807295"/>
              <a:ext cx="0" cy="96775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C583A7-75E5-4857-9707-AB111C103F43}"/>
                </a:ext>
              </a:extLst>
            </p:cNvPr>
            <p:cNvSpPr/>
            <p:nvPr/>
          </p:nvSpPr>
          <p:spPr>
            <a:xfrm>
              <a:off x="251670" y="3098610"/>
              <a:ext cx="18646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/>
                <a:t>2. Latitude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BF6DF2-AE7F-4FAE-8B54-6243DE8677DB}"/>
                </a:ext>
              </a:extLst>
            </p:cNvPr>
            <p:cNvSpPr txBox="1"/>
            <p:nvPr/>
          </p:nvSpPr>
          <p:spPr>
            <a:xfrm>
              <a:off x="4850030" y="3098610"/>
              <a:ext cx="66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Lat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9D7AA9-0F2E-47F6-9828-3FF61AD58E44}"/>
              </a:ext>
            </a:extLst>
          </p:cNvPr>
          <p:cNvGrpSpPr/>
          <p:nvPr/>
        </p:nvGrpSpPr>
        <p:grpSpPr>
          <a:xfrm>
            <a:off x="253066" y="3847311"/>
            <a:ext cx="6317308" cy="813072"/>
            <a:chOff x="253066" y="3847311"/>
            <a:chExt cx="6317308" cy="8130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1D65A1-CA02-4D96-89EA-20A13B5AB901}"/>
                </a:ext>
              </a:extLst>
            </p:cNvPr>
            <p:cNvSpPr/>
            <p:nvPr/>
          </p:nvSpPr>
          <p:spPr>
            <a:xfrm>
              <a:off x="4832662" y="3847311"/>
              <a:ext cx="1619075" cy="249037"/>
            </a:xfrm>
            <a:custGeom>
              <a:avLst/>
              <a:gdLst>
                <a:gd name="connsiteX0" fmla="*/ 0 w 1619075"/>
                <a:gd name="connsiteY0" fmla="*/ 143110 h 249037"/>
                <a:gd name="connsiteX1" fmla="*/ 100668 w 1619075"/>
                <a:gd name="connsiteY1" fmla="*/ 243778 h 249037"/>
                <a:gd name="connsiteX2" fmla="*/ 243281 w 1619075"/>
                <a:gd name="connsiteY2" fmla="*/ 227000 h 249037"/>
                <a:gd name="connsiteX3" fmla="*/ 335559 w 1619075"/>
                <a:gd name="connsiteY3" fmla="*/ 159888 h 249037"/>
                <a:gd name="connsiteX4" fmla="*/ 394282 w 1619075"/>
                <a:gd name="connsiteY4" fmla="*/ 75998 h 249037"/>
                <a:gd name="connsiteX5" fmla="*/ 461394 w 1619075"/>
                <a:gd name="connsiteY5" fmla="*/ 25664 h 249037"/>
                <a:gd name="connsiteX6" fmla="*/ 503339 w 1619075"/>
                <a:gd name="connsiteY6" fmla="*/ 84387 h 249037"/>
                <a:gd name="connsiteX7" fmla="*/ 528506 w 1619075"/>
                <a:gd name="connsiteY7" fmla="*/ 143110 h 249037"/>
                <a:gd name="connsiteX8" fmla="*/ 679508 w 1619075"/>
                <a:gd name="connsiteY8" fmla="*/ 176666 h 249037"/>
                <a:gd name="connsiteX9" fmla="*/ 771787 w 1619075"/>
                <a:gd name="connsiteY9" fmla="*/ 176666 h 249037"/>
                <a:gd name="connsiteX10" fmla="*/ 906011 w 1619075"/>
                <a:gd name="connsiteY10" fmla="*/ 109554 h 249037"/>
                <a:gd name="connsiteX11" fmla="*/ 989901 w 1619075"/>
                <a:gd name="connsiteY11" fmla="*/ 134721 h 249037"/>
                <a:gd name="connsiteX12" fmla="*/ 1073791 w 1619075"/>
                <a:gd name="connsiteY12" fmla="*/ 210222 h 249037"/>
                <a:gd name="connsiteX13" fmla="*/ 1157681 w 1619075"/>
                <a:gd name="connsiteY13" fmla="*/ 168277 h 249037"/>
                <a:gd name="connsiteX14" fmla="*/ 1216404 w 1619075"/>
                <a:gd name="connsiteY14" fmla="*/ 176666 h 249037"/>
                <a:gd name="connsiteX15" fmla="*/ 1266737 w 1619075"/>
                <a:gd name="connsiteY15" fmla="*/ 218611 h 249037"/>
                <a:gd name="connsiteX16" fmla="*/ 1333849 w 1619075"/>
                <a:gd name="connsiteY16" fmla="*/ 151499 h 249037"/>
                <a:gd name="connsiteX17" fmla="*/ 1409350 w 1619075"/>
                <a:gd name="connsiteY17" fmla="*/ 67609 h 249037"/>
                <a:gd name="connsiteX18" fmla="*/ 1468073 w 1619075"/>
                <a:gd name="connsiteY18" fmla="*/ 497 h 249037"/>
                <a:gd name="connsiteX19" fmla="*/ 1619075 w 1619075"/>
                <a:gd name="connsiteY19" fmla="*/ 42442 h 24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19075" h="249037">
                  <a:moveTo>
                    <a:pt x="0" y="143110"/>
                  </a:moveTo>
                  <a:cubicBezTo>
                    <a:pt x="30060" y="186453"/>
                    <a:pt x="60121" y="229796"/>
                    <a:pt x="100668" y="243778"/>
                  </a:cubicBezTo>
                  <a:cubicBezTo>
                    <a:pt x="141215" y="257760"/>
                    <a:pt x="204132" y="240982"/>
                    <a:pt x="243281" y="227000"/>
                  </a:cubicBezTo>
                  <a:cubicBezTo>
                    <a:pt x="282430" y="213018"/>
                    <a:pt x="310392" y="185055"/>
                    <a:pt x="335559" y="159888"/>
                  </a:cubicBezTo>
                  <a:cubicBezTo>
                    <a:pt x="360726" y="134721"/>
                    <a:pt x="373310" y="98369"/>
                    <a:pt x="394282" y="75998"/>
                  </a:cubicBezTo>
                  <a:cubicBezTo>
                    <a:pt x="415254" y="53627"/>
                    <a:pt x="443218" y="24266"/>
                    <a:pt x="461394" y="25664"/>
                  </a:cubicBezTo>
                  <a:cubicBezTo>
                    <a:pt x="479570" y="27062"/>
                    <a:pt x="492154" y="64813"/>
                    <a:pt x="503339" y="84387"/>
                  </a:cubicBezTo>
                  <a:cubicBezTo>
                    <a:pt x="514524" y="103961"/>
                    <a:pt x="499145" y="127730"/>
                    <a:pt x="528506" y="143110"/>
                  </a:cubicBezTo>
                  <a:cubicBezTo>
                    <a:pt x="557868" y="158490"/>
                    <a:pt x="638961" y="171073"/>
                    <a:pt x="679508" y="176666"/>
                  </a:cubicBezTo>
                  <a:cubicBezTo>
                    <a:pt x="720055" y="182259"/>
                    <a:pt x="734037" y="187851"/>
                    <a:pt x="771787" y="176666"/>
                  </a:cubicBezTo>
                  <a:cubicBezTo>
                    <a:pt x="809538" y="165481"/>
                    <a:pt x="869659" y="116545"/>
                    <a:pt x="906011" y="109554"/>
                  </a:cubicBezTo>
                  <a:cubicBezTo>
                    <a:pt x="942363" y="102563"/>
                    <a:pt x="961938" y="117943"/>
                    <a:pt x="989901" y="134721"/>
                  </a:cubicBezTo>
                  <a:cubicBezTo>
                    <a:pt x="1017864" y="151499"/>
                    <a:pt x="1045828" y="204629"/>
                    <a:pt x="1073791" y="210222"/>
                  </a:cubicBezTo>
                  <a:cubicBezTo>
                    <a:pt x="1101754" y="215815"/>
                    <a:pt x="1133912" y="173870"/>
                    <a:pt x="1157681" y="168277"/>
                  </a:cubicBezTo>
                  <a:cubicBezTo>
                    <a:pt x="1181450" y="162684"/>
                    <a:pt x="1198228" y="168277"/>
                    <a:pt x="1216404" y="176666"/>
                  </a:cubicBezTo>
                  <a:cubicBezTo>
                    <a:pt x="1234580" y="185055"/>
                    <a:pt x="1247163" y="222806"/>
                    <a:pt x="1266737" y="218611"/>
                  </a:cubicBezTo>
                  <a:cubicBezTo>
                    <a:pt x="1286311" y="214417"/>
                    <a:pt x="1310080" y="176666"/>
                    <a:pt x="1333849" y="151499"/>
                  </a:cubicBezTo>
                  <a:cubicBezTo>
                    <a:pt x="1357618" y="126332"/>
                    <a:pt x="1386979" y="92776"/>
                    <a:pt x="1409350" y="67609"/>
                  </a:cubicBezTo>
                  <a:cubicBezTo>
                    <a:pt x="1431721" y="42442"/>
                    <a:pt x="1433119" y="4691"/>
                    <a:pt x="1468073" y="497"/>
                  </a:cubicBezTo>
                  <a:cubicBezTo>
                    <a:pt x="1503027" y="-3697"/>
                    <a:pt x="1561051" y="19372"/>
                    <a:pt x="1619075" y="42442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8988F27-4029-427F-BE2C-0E567FC1735B}"/>
                </a:ext>
              </a:extLst>
            </p:cNvPr>
            <p:cNvCxnSpPr>
              <a:cxnSpLocks/>
            </p:cNvCxnSpPr>
            <p:nvPr/>
          </p:nvCxnSpPr>
          <p:spPr>
            <a:xfrm>
              <a:off x="4768934" y="4211616"/>
              <a:ext cx="180144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72F9318-4C77-449E-AB85-0EA1AF8452FC}"/>
                </a:ext>
              </a:extLst>
            </p:cNvPr>
            <p:cNvSpPr/>
            <p:nvPr/>
          </p:nvSpPr>
          <p:spPr>
            <a:xfrm>
              <a:off x="253066" y="3923441"/>
              <a:ext cx="2583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/>
                <a:t>3. Time (years)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C60405-E0C9-4656-B1EA-F5C3556D4357}"/>
                </a:ext>
              </a:extLst>
            </p:cNvPr>
            <p:cNvSpPr txBox="1"/>
            <p:nvPr/>
          </p:nvSpPr>
          <p:spPr>
            <a:xfrm>
              <a:off x="5338288" y="4291051"/>
              <a:ext cx="66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Year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7DF0539-6D55-46F6-8EE4-5F40567A155F}"/>
              </a:ext>
            </a:extLst>
          </p:cNvPr>
          <p:cNvGrpSpPr/>
          <p:nvPr/>
        </p:nvGrpSpPr>
        <p:grpSpPr>
          <a:xfrm>
            <a:off x="253066" y="5340139"/>
            <a:ext cx="7625236" cy="1146054"/>
            <a:chOff x="253066" y="5340139"/>
            <a:chExt cx="7625236" cy="114605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56AE138-769C-4818-86F2-58618F2DC63A}"/>
                </a:ext>
              </a:extLst>
            </p:cNvPr>
            <p:cNvGrpSpPr/>
            <p:nvPr/>
          </p:nvGrpSpPr>
          <p:grpSpPr>
            <a:xfrm>
              <a:off x="5622451" y="5350003"/>
              <a:ext cx="984912" cy="909553"/>
              <a:chOff x="5550112" y="5238103"/>
              <a:chExt cx="984912" cy="909553"/>
            </a:xfrm>
          </p:grpSpPr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E83952E8-6ECB-4498-9011-B98BA5BEAEDC}"/>
                  </a:ext>
                </a:extLst>
              </p:cNvPr>
              <p:cNvSpPr/>
              <p:nvPr/>
            </p:nvSpPr>
            <p:spPr>
              <a:xfrm>
                <a:off x="5587068" y="5704514"/>
                <a:ext cx="947956" cy="443142"/>
              </a:xfrm>
              <a:prstGeom prst="parallelogram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CB5AE9F5-DD43-46CB-B0E5-C84803E62257}"/>
                  </a:ext>
                </a:extLst>
              </p:cNvPr>
              <p:cNvSpPr/>
              <p:nvPr/>
            </p:nvSpPr>
            <p:spPr>
              <a:xfrm>
                <a:off x="5576074" y="5559747"/>
                <a:ext cx="947956" cy="443142"/>
              </a:xfrm>
              <a:prstGeom prst="parallelogram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4DACD9F5-549C-4CA0-B99B-13657D74886C}"/>
                  </a:ext>
                </a:extLst>
              </p:cNvPr>
              <p:cNvSpPr/>
              <p:nvPr/>
            </p:nvSpPr>
            <p:spPr>
              <a:xfrm>
                <a:off x="5550112" y="5406731"/>
                <a:ext cx="947956" cy="443142"/>
              </a:xfrm>
              <a:prstGeom prst="parallelogram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8B91A51-25ED-4B5E-9A36-A008327A82B6}"/>
                  </a:ext>
                </a:extLst>
              </p:cNvPr>
              <p:cNvSpPr/>
              <p:nvPr/>
            </p:nvSpPr>
            <p:spPr>
              <a:xfrm>
                <a:off x="5550112" y="5238103"/>
                <a:ext cx="947956" cy="443142"/>
              </a:xfrm>
              <a:prstGeom prst="parallelogram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15689F-E643-40BF-AC19-39BD917ECAFE}"/>
                </a:ext>
              </a:extLst>
            </p:cNvPr>
            <p:cNvSpPr/>
            <p:nvPr/>
          </p:nvSpPr>
          <p:spPr>
            <a:xfrm>
              <a:off x="253066" y="5532086"/>
              <a:ext cx="5229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/>
                <a:t>5. ‘Layers’ (PFTs, carbon pools)</a:t>
              </a:r>
            </a:p>
            <a:p>
              <a:endParaRPr lang="en-GB" sz="2800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2601D21-FFDD-4ED9-BAE7-E165110E16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5602" y="5340139"/>
              <a:ext cx="0" cy="90601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9D188E-38E8-437C-B854-6C178BAD129D}"/>
                </a:ext>
              </a:extLst>
            </p:cNvPr>
            <p:cNvSpPr txBox="1"/>
            <p:nvPr/>
          </p:nvSpPr>
          <p:spPr>
            <a:xfrm>
              <a:off x="6930346" y="5640891"/>
              <a:ext cx="947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Layers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E0B315F-575C-460A-A5DF-936A03D8A263}"/>
              </a:ext>
            </a:extLst>
          </p:cNvPr>
          <p:cNvGrpSpPr/>
          <p:nvPr/>
        </p:nvGrpSpPr>
        <p:grpSpPr>
          <a:xfrm>
            <a:off x="250483" y="6225275"/>
            <a:ext cx="6513839" cy="1059438"/>
            <a:chOff x="250483" y="6225275"/>
            <a:chExt cx="6513839" cy="105943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F94A9D-6AAD-444A-A2DB-C62EB85B43C6}"/>
                </a:ext>
              </a:extLst>
            </p:cNvPr>
            <p:cNvSpPr/>
            <p:nvPr/>
          </p:nvSpPr>
          <p:spPr>
            <a:xfrm>
              <a:off x="250483" y="6330606"/>
              <a:ext cx="373159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/>
                <a:t>6. ‘Z’ (elevation/depth)</a:t>
              </a:r>
            </a:p>
            <a:p>
              <a:endParaRPr lang="en-GB" sz="2800" dirty="0"/>
            </a:p>
          </p:txBody>
        </p:sp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C8931138-C7BB-4032-922F-5E565349AD00}"/>
                </a:ext>
              </a:extLst>
            </p:cNvPr>
            <p:cNvSpPr/>
            <p:nvPr/>
          </p:nvSpPr>
          <p:spPr>
            <a:xfrm>
              <a:off x="3993076" y="6225275"/>
              <a:ext cx="1186172" cy="644057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B3F559D-C47F-4C47-B206-A0BC7ADDF23E}"/>
                </a:ext>
              </a:extLst>
            </p:cNvPr>
            <p:cNvSpPr txBox="1"/>
            <p:nvPr/>
          </p:nvSpPr>
          <p:spPr>
            <a:xfrm>
              <a:off x="4965270" y="6373275"/>
              <a:ext cx="1799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(see Layers)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260505-A548-4AFC-870B-813BD835230A}"/>
              </a:ext>
            </a:extLst>
          </p:cNvPr>
          <p:cNvGrpSpPr/>
          <p:nvPr/>
        </p:nvGrpSpPr>
        <p:grpSpPr>
          <a:xfrm>
            <a:off x="250483" y="4230619"/>
            <a:ext cx="9131036" cy="1416473"/>
            <a:chOff x="250483" y="4230619"/>
            <a:chExt cx="9131036" cy="141647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D69F84-5533-451D-8ADF-9B2893052381}"/>
                </a:ext>
              </a:extLst>
            </p:cNvPr>
            <p:cNvSpPr txBox="1"/>
            <p:nvPr/>
          </p:nvSpPr>
          <p:spPr>
            <a:xfrm>
              <a:off x="7043448" y="4230619"/>
              <a:ext cx="263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J</a:t>
              </a:r>
              <a:endParaRPr lang="en-GB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0B4D23B-4758-45C9-B1D5-D38B73878992}"/>
                </a:ext>
              </a:extLst>
            </p:cNvPr>
            <p:cNvGrpSpPr/>
            <p:nvPr/>
          </p:nvGrpSpPr>
          <p:grpSpPr>
            <a:xfrm>
              <a:off x="250483" y="4309276"/>
              <a:ext cx="9131036" cy="1337816"/>
              <a:chOff x="238868" y="4307897"/>
              <a:chExt cx="9131036" cy="133781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2F7755-3F4E-4B5E-9535-5D576ADE7E85}"/>
                  </a:ext>
                </a:extLst>
              </p:cNvPr>
              <p:cNvSpPr/>
              <p:nvPr/>
            </p:nvSpPr>
            <p:spPr>
              <a:xfrm>
                <a:off x="6856602" y="4547874"/>
                <a:ext cx="637563" cy="620785"/>
              </a:xfrm>
              <a:prstGeom prst="ellipse">
                <a:avLst/>
              </a:pr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81BECB22-4BF2-40B3-AA2F-945FE07180FE}"/>
                  </a:ext>
                </a:extLst>
              </p:cNvPr>
              <p:cNvSpPr/>
              <p:nvPr/>
            </p:nvSpPr>
            <p:spPr>
              <a:xfrm>
                <a:off x="7199274" y="4307897"/>
                <a:ext cx="651201" cy="1040727"/>
              </a:xfrm>
              <a:prstGeom prst="arc">
                <a:avLst>
                  <a:gd name="adj1" fmla="val 16200000"/>
                  <a:gd name="adj2" fmla="val 5038558"/>
                </a:avLst>
              </a:prstGeom>
              <a:ln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9B35AF4-90AF-47BA-81CC-C8B7486AB27F}"/>
                  </a:ext>
                </a:extLst>
              </p:cNvPr>
              <p:cNvSpPr/>
              <p:nvPr/>
            </p:nvSpPr>
            <p:spPr>
              <a:xfrm>
                <a:off x="238868" y="4691606"/>
                <a:ext cx="6469528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/>
                  <a:t>4. ‘</a:t>
                </a:r>
                <a:r>
                  <a:rPr lang="en-GB" sz="2800" dirty="0" err="1"/>
                  <a:t>Subannual</a:t>
                </a:r>
                <a:r>
                  <a:rPr lang="en-GB" sz="2800" dirty="0"/>
                  <a:t>’ (days, months, seasons)</a:t>
                </a:r>
              </a:p>
              <a:p>
                <a:endParaRPr lang="en-GB" sz="28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17E5A4C-639F-4C0F-9D4B-D7CB90D9F33A}"/>
                  </a:ext>
                </a:extLst>
              </p:cNvPr>
              <p:cNvSpPr txBox="1"/>
              <p:nvPr/>
            </p:nvSpPr>
            <p:spPr>
              <a:xfrm>
                <a:off x="7866687" y="4604060"/>
                <a:ext cx="1503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rgbClr val="C00000"/>
                    </a:solidFill>
                  </a:rPr>
                  <a:t>Subannual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A35A5BD-9CB1-4879-B4AC-55B7F504AA37}"/>
                  </a:ext>
                </a:extLst>
              </p:cNvPr>
              <p:cNvSpPr txBox="1"/>
              <p:nvPr/>
            </p:nvSpPr>
            <p:spPr>
              <a:xfrm>
                <a:off x="7043448" y="5145062"/>
                <a:ext cx="263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J</a:t>
                </a:r>
                <a:endPara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E12951-A596-4AFF-AB00-333658CD3E24}"/>
                  </a:ext>
                </a:extLst>
              </p:cNvPr>
              <p:cNvSpPr txBox="1"/>
              <p:nvPr/>
            </p:nvSpPr>
            <p:spPr>
              <a:xfrm>
                <a:off x="6789238" y="4326853"/>
                <a:ext cx="263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</a:t>
                </a:r>
                <a:endPara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2A9BC9-CD84-42AA-A30F-02CD2F6A4394}"/>
                  </a:ext>
                </a:extLst>
              </p:cNvPr>
              <p:cNvSpPr txBox="1"/>
              <p:nvPr/>
            </p:nvSpPr>
            <p:spPr>
              <a:xfrm>
                <a:off x="6612052" y="4477442"/>
                <a:ext cx="263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</a:t>
                </a:r>
                <a:endPara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2E0C448-FE00-47F4-9D9E-A48CAAFDCCD7}"/>
                  </a:ext>
                </a:extLst>
              </p:cNvPr>
              <p:cNvSpPr txBox="1"/>
              <p:nvPr/>
            </p:nvSpPr>
            <p:spPr>
              <a:xfrm>
                <a:off x="6527908" y="4731118"/>
                <a:ext cx="263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</a:t>
                </a:r>
                <a:endPara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A468048-3536-426D-A350-D117517BAC11}"/>
                  </a:ext>
                </a:extLst>
              </p:cNvPr>
              <p:cNvSpPr txBox="1"/>
              <p:nvPr/>
            </p:nvSpPr>
            <p:spPr>
              <a:xfrm>
                <a:off x="6621332" y="4974721"/>
                <a:ext cx="263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</a:t>
                </a:r>
                <a:endPara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6221763-33F0-4637-A671-FBCAA389DBCE}"/>
                  </a:ext>
                </a:extLst>
              </p:cNvPr>
              <p:cNvSpPr txBox="1"/>
              <p:nvPr/>
            </p:nvSpPr>
            <p:spPr>
              <a:xfrm>
                <a:off x="6824539" y="5093289"/>
                <a:ext cx="263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</a:t>
                </a:r>
                <a:endPara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BA90E8E-A67B-49B3-9F7D-4D2C41F72BC7}"/>
                  </a:ext>
                </a:extLst>
              </p:cNvPr>
              <p:cNvSpPr txBox="1"/>
              <p:nvPr/>
            </p:nvSpPr>
            <p:spPr>
              <a:xfrm>
                <a:off x="7480567" y="4683212"/>
                <a:ext cx="2986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</a:t>
                </a:r>
                <a:endPara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E7431D7-3C64-4BAC-8ADF-8A945B2F0E8B}"/>
                  </a:ext>
                </a:extLst>
              </p:cNvPr>
              <p:cNvSpPr txBox="1"/>
              <p:nvPr/>
            </p:nvSpPr>
            <p:spPr>
              <a:xfrm>
                <a:off x="7240679" y="5079015"/>
                <a:ext cx="263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J</a:t>
                </a:r>
                <a:endPara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B2DDD53-5A52-4AC8-BF21-A5D34C5D90DF}"/>
                  </a:ext>
                </a:extLst>
              </p:cNvPr>
              <p:cNvSpPr txBox="1"/>
              <p:nvPr/>
            </p:nvSpPr>
            <p:spPr>
              <a:xfrm>
                <a:off x="7418162" y="4950864"/>
                <a:ext cx="263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endPara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E5611AF-7113-4041-BFC3-0DB7D30AF410}"/>
                  </a:ext>
                </a:extLst>
              </p:cNvPr>
              <p:cNvSpPr txBox="1"/>
              <p:nvPr/>
            </p:nvSpPr>
            <p:spPr>
              <a:xfrm>
                <a:off x="7415706" y="4468369"/>
                <a:ext cx="263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endPara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311200-2A79-4334-8637-C4AAD45A6888}"/>
                  </a:ext>
                </a:extLst>
              </p:cNvPr>
              <p:cNvSpPr txBox="1"/>
              <p:nvPr/>
            </p:nvSpPr>
            <p:spPr>
              <a:xfrm>
                <a:off x="7272055" y="4326853"/>
                <a:ext cx="263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</a:t>
                </a:r>
                <a:endPara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739D89-7CF3-48FA-91B9-15AA2CBD0435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flipV="1">
                <a:off x="7175384" y="4541906"/>
                <a:ext cx="100876" cy="5968"/>
              </a:xfrm>
              <a:prstGeom prst="straightConnector1">
                <a:avLst/>
              </a:prstGeom>
              <a:ln w="31750"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52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51E708-C4FC-49AC-950E-87A050978E35}"/>
              </a:ext>
            </a:extLst>
          </p:cNvPr>
          <p:cNvSpPr txBox="1"/>
          <p:nvPr/>
        </p:nvSpPr>
        <p:spPr>
          <a:xfrm>
            <a:off x="471592" y="896361"/>
            <a:ext cx="9024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DGVMTools</a:t>
            </a:r>
            <a:r>
              <a:rPr lang="en-GB" sz="3200" dirty="0"/>
              <a:t> contains functions specifically for working with these dimensions: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4B0E1-0AFB-4C7B-BADA-6ECADB37917B}"/>
              </a:ext>
            </a:extLst>
          </p:cNvPr>
          <p:cNvSpPr txBox="1"/>
          <p:nvPr/>
        </p:nvSpPr>
        <p:spPr>
          <a:xfrm>
            <a:off x="120843" y="2066183"/>
            <a:ext cx="8964323" cy="9541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Aggregate across space and time dimensions (mean, sum, min, max, var, …):</a:t>
            </a:r>
          </a:p>
          <a:p>
            <a:endParaRPr lang="en-GB" dirty="0"/>
          </a:p>
          <a:p>
            <a:r>
              <a:rPr lang="en-GB" dirty="0" err="1">
                <a:latin typeface="Lucida Console" panose="020B0609040504020204" pitchFamily="49" charset="0"/>
              </a:rPr>
              <a:t>aggregateYears</a:t>
            </a:r>
            <a:r>
              <a:rPr lang="en-GB" dirty="0">
                <a:latin typeface="Lucida Console" panose="020B0609040504020204" pitchFamily="49" charset="0"/>
              </a:rPr>
              <a:t>(…), </a:t>
            </a:r>
            <a:r>
              <a:rPr lang="en-GB" dirty="0" err="1">
                <a:latin typeface="Lucida Console" panose="020B0609040504020204" pitchFamily="49" charset="0"/>
              </a:rPr>
              <a:t>aggregateSpatial</a:t>
            </a:r>
            <a:r>
              <a:rPr lang="en-GB" dirty="0">
                <a:latin typeface="Lucida Console" panose="020B0609040504020204" pitchFamily="49" charset="0"/>
              </a:rPr>
              <a:t>(…), </a:t>
            </a:r>
            <a:r>
              <a:rPr lang="en-GB" dirty="0" err="1">
                <a:latin typeface="Lucida Console" panose="020B0609040504020204" pitchFamily="49" charset="0"/>
              </a:rPr>
              <a:t>aggregateSubannual</a:t>
            </a:r>
            <a:r>
              <a:rPr lang="en-GB" dirty="0">
                <a:latin typeface="Lucida Console" panose="020B0609040504020204" pitchFamily="49" charset="0"/>
              </a:rPr>
              <a:t>(…)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EA4CD9-EC73-46CE-8EC7-4EC38761DBCE}"/>
              </a:ext>
            </a:extLst>
          </p:cNvPr>
          <p:cNvSpPr txBox="1"/>
          <p:nvPr/>
        </p:nvSpPr>
        <p:spPr>
          <a:xfrm>
            <a:off x="120844" y="3190527"/>
            <a:ext cx="8964322" cy="1231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Select within space and time dimensions : </a:t>
            </a:r>
          </a:p>
          <a:p>
            <a:endParaRPr lang="en-GB" dirty="0"/>
          </a:p>
          <a:p>
            <a:r>
              <a:rPr lang="en-GB" dirty="0" err="1">
                <a:latin typeface="Lucida Console" panose="020B0609040504020204" pitchFamily="49" charset="0"/>
              </a:rPr>
              <a:t>selectYears</a:t>
            </a:r>
            <a:r>
              <a:rPr lang="en-GB" dirty="0">
                <a:latin typeface="Lucida Console" panose="020B0609040504020204" pitchFamily="49" charset="0"/>
              </a:rPr>
              <a:t>(…), </a:t>
            </a:r>
            <a:r>
              <a:rPr lang="en-GB" dirty="0" err="1">
                <a:latin typeface="Lucida Console" panose="020B0609040504020204" pitchFamily="49" charset="0"/>
              </a:rPr>
              <a:t>selectMonths</a:t>
            </a:r>
            <a:r>
              <a:rPr lang="en-GB" dirty="0">
                <a:latin typeface="Lucida Console" panose="020B0609040504020204" pitchFamily="49" charset="0"/>
              </a:rPr>
              <a:t>(…), </a:t>
            </a:r>
            <a:r>
              <a:rPr lang="en-GB" dirty="0" err="1">
                <a:latin typeface="Lucida Console" panose="020B0609040504020204" pitchFamily="49" charset="0"/>
              </a:rPr>
              <a:t>selectDays</a:t>
            </a:r>
            <a:r>
              <a:rPr lang="en-GB" dirty="0">
                <a:latin typeface="Lucida Console" panose="020B0609040504020204" pitchFamily="49" charset="0"/>
              </a:rPr>
              <a:t>(…), </a:t>
            </a:r>
            <a:r>
              <a:rPr lang="en-GB" dirty="0" err="1">
                <a:latin typeface="Lucida Console" panose="020B0609040504020204" pitchFamily="49" charset="0"/>
              </a:rPr>
              <a:t>selectSeasons</a:t>
            </a:r>
            <a:r>
              <a:rPr lang="en-GB" dirty="0">
                <a:latin typeface="Lucida Console" panose="020B0609040504020204" pitchFamily="49" charset="0"/>
              </a:rPr>
              <a:t>(…), </a:t>
            </a:r>
            <a:r>
              <a:rPr lang="en-GB" dirty="0" err="1">
                <a:latin typeface="Lucida Console" panose="020B0609040504020204" pitchFamily="49" charset="0"/>
              </a:rPr>
              <a:t>selectGridcells</a:t>
            </a:r>
            <a:r>
              <a:rPr lang="en-GB" dirty="0">
                <a:latin typeface="Lucida Console" panose="020B0609040504020204" pitchFamily="49" charset="0"/>
              </a:rPr>
              <a:t>(…), raster::crop(…)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1632B3-B8DF-4137-A9CA-78F16B664C90}"/>
              </a:ext>
            </a:extLst>
          </p:cNvPr>
          <p:cNvSpPr txBox="1"/>
          <p:nvPr/>
        </p:nvSpPr>
        <p:spPr>
          <a:xfrm>
            <a:off x="120844" y="4615950"/>
            <a:ext cx="8964323" cy="9541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Select and operate on layers: </a:t>
            </a:r>
          </a:p>
          <a:p>
            <a:endParaRPr lang="en-GB" dirty="0"/>
          </a:p>
          <a:p>
            <a:r>
              <a:rPr lang="en-GB" dirty="0" err="1">
                <a:latin typeface="Lucida Console" panose="020B0609040504020204" pitchFamily="49" charset="0"/>
              </a:rPr>
              <a:t>selectLayers</a:t>
            </a:r>
            <a:r>
              <a:rPr lang="en-GB" dirty="0">
                <a:latin typeface="Lucida Console" panose="020B0609040504020204" pitchFamily="49" charset="0"/>
              </a:rPr>
              <a:t>(…), </a:t>
            </a:r>
            <a:r>
              <a:rPr lang="en-GB" dirty="0" err="1">
                <a:latin typeface="Lucida Console" panose="020B0609040504020204" pitchFamily="49" charset="0"/>
              </a:rPr>
              <a:t>layerOp</a:t>
            </a:r>
            <a:r>
              <a:rPr lang="en-GB" dirty="0">
                <a:latin typeface="Lucida Console" panose="020B0609040504020204" pitchFamily="49" charset="0"/>
              </a:rPr>
              <a:t>(…)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94353B-0860-47E4-96A6-8E348A791CFE}"/>
              </a:ext>
            </a:extLst>
          </p:cNvPr>
          <p:cNvSpPr txBox="1"/>
          <p:nvPr/>
        </p:nvSpPr>
        <p:spPr>
          <a:xfrm>
            <a:off x="120843" y="5741895"/>
            <a:ext cx="8964322" cy="9541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Plot data given dimensions: </a:t>
            </a:r>
          </a:p>
          <a:p>
            <a:endParaRPr lang="en-GB" dirty="0"/>
          </a:p>
          <a:p>
            <a:r>
              <a:rPr lang="en-GB" dirty="0" err="1">
                <a:latin typeface="Lucida Console" panose="020B0609040504020204" pitchFamily="49" charset="0"/>
              </a:rPr>
              <a:t>plotSpatial</a:t>
            </a:r>
            <a:r>
              <a:rPr lang="en-GB" dirty="0">
                <a:latin typeface="Lucida Console" panose="020B0609040504020204" pitchFamily="49" charset="0"/>
              </a:rPr>
              <a:t>(…), </a:t>
            </a:r>
            <a:r>
              <a:rPr lang="en-GB" dirty="0" err="1">
                <a:latin typeface="Lucida Console" panose="020B0609040504020204" pitchFamily="49" charset="0"/>
              </a:rPr>
              <a:t>plotTemporal</a:t>
            </a:r>
            <a:r>
              <a:rPr lang="en-GB" dirty="0">
                <a:latin typeface="Lucida Console" panose="020B0609040504020204" pitchFamily="49" charset="0"/>
              </a:rPr>
              <a:t>(…), </a:t>
            </a:r>
            <a:r>
              <a:rPr lang="en-GB" dirty="0" err="1">
                <a:latin typeface="Lucida Console" panose="020B0609040504020204" pitchFamily="49" charset="0"/>
              </a:rPr>
              <a:t>plotSeasonal</a:t>
            </a:r>
            <a:r>
              <a:rPr lang="en-GB" dirty="0">
                <a:latin typeface="Lucida Console" panose="020B060904050402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98952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animBg="1"/>
      <p:bldP spid="70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51E708-C4FC-49AC-950E-87A050978E35}"/>
              </a:ext>
            </a:extLst>
          </p:cNvPr>
          <p:cNvSpPr txBox="1"/>
          <p:nvPr/>
        </p:nvSpPr>
        <p:spPr>
          <a:xfrm>
            <a:off x="263122" y="1246269"/>
            <a:ext cx="847946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Also featured but not covered here:</a:t>
            </a:r>
          </a:p>
          <a:p>
            <a:endParaRPr lang="en-GB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200" dirty="0"/>
              <a:t>Automatically combining PFT layers (for example ‘all trees’, or ‘all evergreen’)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200" dirty="0"/>
              <a:t>Reading standard datasets (</a:t>
            </a:r>
            <a:r>
              <a:rPr lang="en-GB" sz="2200" dirty="0" err="1"/>
              <a:t>DGVMData</a:t>
            </a:r>
            <a:r>
              <a:rPr lang="en-GB" sz="2200" dirty="0"/>
              <a:t> Format)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200" dirty="0"/>
              <a:t>Efficient saving and re-opening of already processed files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200" dirty="0"/>
              <a:t>Deriving biomes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200" dirty="0"/>
              <a:t>Writing to CF-compliant </a:t>
            </a:r>
            <a:r>
              <a:rPr lang="en-GB" sz="2200" dirty="0" err="1"/>
              <a:t>netCDF</a:t>
            </a:r>
            <a:endParaRPr lang="en-GB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200" dirty="0"/>
              <a:t>Exporting to standard R objects (</a:t>
            </a:r>
            <a:r>
              <a:rPr lang="en-GB" sz="2200" dirty="0" err="1"/>
              <a:t>data.frame</a:t>
            </a:r>
            <a:r>
              <a:rPr lang="en-GB" sz="2200" dirty="0"/>
              <a:t>, raster)</a:t>
            </a:r>
          </a:p>
        </p:txBody>
      </p:sp>
    </p:spTree>
    <p:extLst>
      <p:ext uri="{BB962C8B-B14F-4D97-AF65-F5344CB8AC3E}">
        <p14:creationId xmlns:p14="http://schemas.microsoft.com/office/powerpoint/2010/main" val="120311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2EC7B2-E8E5-4250-B8F3-E75416E62601}"/>
              </a:ext>
            </a:extLst>
          </p:cNvPr>
          <p:cNvSpPr txBox="1"/>
          <p:nvPr/>
        </p:nvSpPr>
        <p:spPr>
          <a:xfrm>
            <a:off x="0" y="1808337"/>
            <a:ext cx="91455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/>
              <a:t>Package on GitHub. Code is pretty stable, a few extra improvements to make.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/>
              <a:t>Plan to soon upload to CRAN and write up a paper.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/>
              <a:t>In general LPJ-GUESS is very well supported.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/>
              <a:t>Feel free to try it out, I try to offer comprehensive support and documentation.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/>
              <a:t>Tutorial/workshop tomorrow in </a:t>
            </a:r>
            <a:r>
              <a:rPr lang="en-GB" sz="2400" dirty="0" err="1"/>
              <a:t>Litosphären</a:t>
            </a:r>
            <a:r>
              <a:rPr lang="en-GB" sz="2400" dirty="0"/>
              <a:t>, 13:00-16:00 (also on Zoom)  </a:t>
            </a:r>
          </a:p>
          <a:p>
            <a:r>
              <a:rPr lang="en-GB" sz="2400" dirty="0"/>
              <a:t>	Bring a laptop with your own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6F606-F85F-4FCD-950C-11084669FEF4}"/>
              </a:ext>
            </a:extLst>
          </p:cNvPr>
          <p:cNvSpPr txBox="1"/>
          <p:nvPr/>
        </p:nvSpPr>
        <p:spPr>
          <a:xfrm>
            <a:off x="1881648" y="998910"/>
            <a:ext cx="5928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Current status and trying it out:</a:t>
            </a:r>
          </a:p>
        </p:txBody>
      </p:sp>
    </p:spTree>
    <p:extLst>
      <p:ext uri="{BB962C8B-B14F-4D97-AF65-F5344CB8AC3E}">
        <p14:creationId xmlns:p14="http://schemas.microsoft.com/office/powerpoint/2010/main" val="39335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5894" y="864675"/>
            <a:ext cx="253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Motivation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14" y="1504276"/>
            <a:ext cx="8613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Much duplicated work in our field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Systematic approach could: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Save coding time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Reduce bugs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Optimise run time of analysis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Facilitate easy comparisons/benchmarking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Allow newcomers to be effective faster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This package grew from my own R functions based on requirements from a broad range of projects.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5641" y="6028591"/>
            <a:ext cx="614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Overall, spend less time on technical tasks, and more on actual science!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0112" y="923521"/>
            <a:ext cx="281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DGVMTools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1944" y="1833324"/>
            <a:ext cx="91036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Implemented as an R-package.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dirty="0"/>
              <a:t>R is widely used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dirty="0"/>
              <a:t>Accessible to ‘young scientists’ and newcomers.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dirty="0"/>
              <a:t>R is open source and extensively developed and extended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dirty="0"/>
              <a:t>(Yes, R can be memory inefficient but there are tricks)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“Unique Selling Proposition” of </a:t>
            </a:r>
            <a:r>
              <a:rPr lang="en-GB" sz="2400" dirty="0" err="1"/>
              <a:t>DGVMTools</a:t>
            </a:r>
            <a:r>
              <a:rPr lang="en-GB" sz="2400" dirty="0"/>
              <a:t> is that it is focussed on typical DGVM workflow.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dirty="0"/>
              <a:t>Convenient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dirty="0"/>
              <a:t>Extensive functionality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dirty="0"/>
              <a:t>Reads raw model data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dirty="0"/>
              <a:t>Metadata (PFT properties)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dirty="0"/>
              <a:t>Irregular grids, multiple resolutions on plots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1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9395" y="941487"/>
            <a:ext cx="550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Some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87" y="2000361"/>
            <a:ext cx="91496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Data is stored internally as a</a:t>
            </a:r>
            <a:r>
              <a:rPr lang="en-GB" sz="2800" b="1" dirty="0"/>
              <a:t> </a:t>
            </a:r>
            <a:r>
              <a:rPr lang="en-GB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data.table</a:t>
            </a:r>
            <a:r>
              <a:rPr lang="en-GB" sz="2800" b="1" dirty="0"/>
              <a:t> </a:t>
            </a:r>
            <a:r>
              <a:rPr lang="en-GB" sz="2800" dirty="0"/>
              <a:t>(faster than </a:t>
            </a:r>
            <a:r>
              <a:rPr lang="en-GB" sz="2800" dirty="0" err="1"/>
              <a:t>data.frame</a:t>
            </a:r>
            <a:r>
              <a:rPr lang="en-GB" sz="2800" dirty="0"/>
              <a:t>).  </a:t>
            </a:r>
          </a:p>
          <a:p>
            <a:endParaRPr lang="en-GB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DGVM-related concepts encapsulated as </a:t>
            </a:r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S4 class objects</a:t>
            </a:r>
            <a:endParaRPr lang="en-GB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Plotting done with </a:t>
            </a:r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ggplot2</a:t>
            </a:r>
            <a:endParaRPr lang="en-GB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err="1"/>
              <a:t>DGVMTools</a:t>
            </a:r>
            <a:r>
              <a:rPr lang="en-GB" sz="2800" dirty="0"/>
              <a:t> data can be </a:t>
            </a:r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very easily converted</a:t>
            </a:r>
            <a:r>
              <a:rPr lang="en-GB" sz="2800" dirty="0"/>
              <a:t> to other R objects such </a:t>
            </a:r>
            <a:r>
              <a:rPr lang="en-GB" sz="2800" dirty="0" err="1"/>
              <a:t>Rasters</a:t>
            </a:r>
            <a:r>
              <a:rPr lang="en-GB" sz="2800" dirty="0"/>
              <a:t> or </a:t>
            </a:r>
            <a:r>
              <a:rPr lang="en-GB" sz="2800" dirty="0" err="1"/>
              <a:t>data.frames</a:t>
            </a:r>
            <a:r>
              <a:rPr lang="en-GB" sz="2800" dirty="0"/>
              <a:t> or written as </a:t>
            </a:r>
            <a:r>
              <a:rPr lang="en-GB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netCDF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147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843" y="1822857"/>
            <a:ext cx="89457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Reading model output </a:t>
            </a:r>
            <a:r>
              <a:rPr lang="en-GB" sz="2000" i="1" dirty="0"/>
              <a:t>and observed datasets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Selecting and aggregating regions in space/time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Calculating new quantities for example:</a:t>
            </a:r>
          </a:p>
          <a:p>
            <a:pPr lvl="1"/>
            <a:r>
              <a:rPr lang="en-GB" sz="2000" dirty="0"/>
              <a:t> Tree LAI, Summer NPP, Dominant PFT, Biomes		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Plotting (maps, time series, seasonal cycle, benchmarks)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Comparing models to data – model evaluation, benchmarking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Comparing models to models – model development, MIPs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Statistical analyses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[Also averaging model ensembles, saving to disk]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074" y="976666"/>
            <a:ext cx="833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And this “typical DGVM workflow”?</a:t>
            </a:r>
          </a:p>
        </p:txBody>
      </p:sp>
    </p:spTree>
    <p:extLst>
      <p:ext uri="{BB962C8B-B14F-4D97-AF65-F5344CB8AC3E}">
        <p14:creationId xmlns:p14="http://schemas.microsoft.com/office/powerpoint/2010/main" val="396686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074" y="949920"/>
            <a:ext cx="833479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Conceptual structure of DGVM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EB56-EE02-4E2F-9489-2224503227C5}"/>
              </a:ext>
            </a:extLst>
          </p:cNvPr>
          <p:cNvSpPr txBox="1"/>
          <p:nvPr/>
        </p:nvSpPr>
        <p:spPr>
          <a:xfrm>
            <a:off x="3520666" y="1998872"/>
            <a:ext cx="190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 run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4576A8-F9C0-4ED0-A593-70E8643C00F7}"/>
              </a:ext>
            </a:extLst>
          </p:cNvPr>
          <p:cNvSpPr txBox="1"/>
          <p:nvPr/>
        </p:nvSpPr>
        <p:spPr>
          <a:xfrm>
            <a:off x="1406640" y="3592521"/>
            <a:ext cx="190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LAI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C90003-8571-4F22-86EC-956FDF84231D}"/>
              </a:ext>
            </a:extLst>
          </p:cNvPr>
          <p:cNvSpPr txBox="1"/>
          <p:nvPr/>
        </p:nvSpPr>
        <p:spPr>
          <a:xfrm>
            <a:off x="3821561" y="3592521"/>
            <a:ext cx="190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 veg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2F2066-9783-43B9-8348-0CE1A830FA64}"/>
              </a:ext>
            </a:extLst>
          </p:cNvPr>
          <p:cNvSpPr txBox="1"/>
          <p:nvPr/>
        </p:nvSpPr>
        <p:spPr>
          <a:xfrm>
            <a:off x="5934480" y="3577618"/>
            <a:ext cx="246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transpiration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913E65-BF8B-48B3-A0E3-7A8C2BDBEE9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746512" y="2661968"/>
            <a:ext cx="2645690" cy="82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334596-38DD-4CAB-98DB-11033F12F8A2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4392202" y="2659310"/>
            <a:ext cx="2600398" cy="810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A282AB-949F-40F4-9BD1-FA2FE7C8EEE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369556" y="2659310"/>
            <a:ext cx="0" cy="825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124F53-4DEE-40CA-9E2F-BD65D342D61F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 flipH="1">
            <a:off x="1792723" y="4223247"/>
            <a:ext cx="2576833" cy="79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6E5A76-3C47-4438-92CC-3BC3DF89747A}"/>
              </a:ext>
            </a:extLst>
          </p:cNvPr>
          <p:cNvCxnSpPr>
            <a:cxnSpLocks/>
            <a:stCxn id="50" idx="0"/>
            <a:endCxn id="22" idx="2"/>
          </p:cNvCxnSpPr>
          <p:nvPr/>
        </p:nvCxnSpPr>
        <p:spPr>
          <a:xfrm flipH="1" flipV="1">
            <a:off x="4369556" y="4223247"/>
            <a:ext cx="2677644" cy="79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65D135-12A1-4773-9FE0-69347459AAB6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392202" y="4208344"/>
            <a:ext cx="0" cy="812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678DB7A-9CF0-4857-95AA-C8DB6C41772A}"/>
              </a:ext>
            </a:extLst>
          </p:cNvPr>
          <p:cNvSpPr/>
          <p:nvPr/>
        </p:nvSpPr>
        <p:spPr>
          <a:xfrm>
            <a:off x="735710" y="5020904"/>
            <a:ext cx="2114026" cy="738231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B96E07-EEDE-400A-92EC-688DA3A21D83}"/>
              </a:ext>
            </a:extLst>
          </p:cNvPr>
          <p:cNvSpPr txBox="1"/>
          <p:nvPr/>
        </p:nvSpPr>
        <p:spPr>
          <a:xfrm>
            <a:off x="1276682" y="5119183"/>
            <a:ext cx="190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PFT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EC4750-D423-42BA-A95A-6F2D91EA178B}"/>
              </a:ext>
            </a:extLst>
          </p:cNvPr>
          <p:cNvSpPr/>
          <p:nvPr/>
        </p:nvSpPr>
        <p:spPr>
          <a:xfrm>
            <a:off x="3335189" y="5020904"/>
            <a:ext cx="2114026" cy="738231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0FEAE6-0466-45E7-A7EB-D0266E9E2F5C}"/>
              </a:ext>
            </a:extLst>
          </p:cNvPr>
          <p:cNvSpPr txBox="1"/>
          <p:nvPr/>
        </p:nvSpPr>
        <p:spPr>
          <a:xfrm>
            <a:off x="3876161" y="5119183"/>
            <a:ext cx="190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PFT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E452DC-5E10-4148-A384-8B740931F851}"/>
              </a:ext>
            </a:extLst>
          </p:cNvPr>
          <p:cNvSpPr/>
          <p:nvPr/>
        </p:nvSpPr>
        <p:spPr>
          <a:xfrm>
            <a:off x="5990187" y="5020904"/>
            <a:ext cx="2114026" cy="738231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B09C10-1935-4CA8-B5EF-A50C5F6752C8}"/>
              </a:ext>
            </a:extLst>
          </p:cNvPr>
          <p:cNvSpPr txBox="1"/>
          <p:nvPr/>
        </p:nvSpPr>
        <p:spPr>
          <a:xfrm>
            <a:off x="6531159" y="5119183"/>
            <a:ext cx="190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PFT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7286AC-D4F7-4D82-BA5C-18A15795E480}"/>
              </a:ext>
            </a:extLst>
          </p:cNvPr>
          <p:cNvSpPr/>
          <p:nvPr/>
        </p:nvSpPr>
        <p:spPr>
          <a:xfrm>
            <a:off x="3312543" y="3485016"/>
            <a:ext cx="2114026" cy="738231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34878A-674A-4DC5-8A1E-177340B73C58}"/>
              </a:ext>
            </a:extLst>
          </p:cNvPr>
          <p:cNvSpPr txBox="1"/>
          <p:nvPr/>
        </p:nvSpPr>
        <p:spPr>
          <a:xfrm>
            <a:off x="5634692" y="2001690"/>
            <a:ext cx="190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+ 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22F56C-0293-4003-AE0E-2C97F9D64EFC}"/>
              </a:ext>
            </a:extLst>
          </p:cNvPr>
          <p:cNvSpPr txBox="1"/>
          <p:nvPr/>
        </p:nvSpPr>
        <p:spPr>
          <a:xfrm>
            <a:off x="8256628" y="3582603"/>
            <a:ext cx="190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+ 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EE81B4-EFC9-4B68-8EA7-CE21348B685F}"/>
              </a:ext>
            </a:extLst>
          </p:cNvPr>
          <p:cNvSpPr txBox="1"/>
          <p:nvPr/>
        </p:nvSpPr>
        <p:spPr>
          <a:xfrm>
            <a:off x="8283503" y="5110821"/>
            <a:ext cx="190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+ 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B415C2-E846-4D6A-B430-04C0EAAD1F03}"/>
              </a:ext>
            </a:extLst>
          </p:cNvPr>
          <p:cNvSpPr/>
          <p:nvPr/>
        </p:nvSpPr>
        <p:spPr>
          <a:xfrm>
            <a:off x="5935587" y="3470113"/>
            <a:ext cx="2114026" cy="738231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D221D-809B-4843-843B-A417BC637E33}"/>
              </a:ext>
            </a:extLst>
          </p:cNvPr>
          <p:cNvSpPr/>
          <p:nvPr/>
        </p:nvSpPr>
        <p:spPr>
          <a:xfrm>
            <a:off x="689499" y="3485016"/>
            <a:ext cx="2114026" cy="738231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E3DDE-A736-4691-AF3E-CF2F08C0863B}"/>
              </a:ext>
            </a:extLst>
          </p:cNvPr>
          <p:cNvSpPr/>
          <p:nvPr/>
        </p:nvSpPr>
        <p:spPr>
          <a:xfrm>
            <a:off x="3312543" y="1911943"/>
            <a:ext cx="2114026" cy="738231"/>
          </a:xfrm>
          <a:prstGeom prst="rect">
            <a:avLst/>
          </a:prstGeom>
          <a:noFill/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58" name="TextBox 6157">
            <a:extLst>
              <a:ext uri="{FF2B5EF4-FFF2-40B4-BE49-F238E27FC236}">
                <a16:creationId xmlns:a16="http://schemas.microsoft.com/office/drawing/2014/main" id="{091103DC-D62B-4FEA-B145-60AAF173A483}"/>
              </a:ext>
            </a:extLst>
          </p:cNvPr>
          <p:cNvSpPr txBox="1"/>
          <p:nvPr/>
        </p:nvSpPr>
        <p:spPr>
          <a:xfrm>
            <a:off x="2248251" y="5851372"/>
            <a:ext cx="669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[also could be C pools, N pools, soil layers, … ]</a:t>
            </a:r>
          </a:p>
        </p:txBody>
      </p:sp>
    </p:spTree>
    <p:extLst>
      <p:ext uri="{BB962C8B-B14F-4D97-AF65-F5344CB8AC3E}">
        <p14:creationId xmlns:p14="http://schemas.microsoft.com/office/powerpoint/2010/main" val="4362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3" grpId="0"/>
      <p:bldP spid="27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22" grpId="0" animBg="1"/>
      <p:bldP spid="70" grpId="0"/>
      <p:bldP spid="71" grpId="0"/>
      <p:bldP spid="72" grpId="0"/>
      <p:bldP spid="26" grpId="0" animBg="1"/>
      <p:bldP spid="18" grpId="0" animBg="1"/>
      <p:bldP spid="15" grpId="0" animBg="1"/>
      <p:bldP spid="61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0B0287-3CE9-4FAF-8538-5E82A6A737BC}"/>
              </a:ext>
            </a:extLst>
          </p:cNvPr>
          <p:cNvCxnSpPr>
            <a:cxnSpLocks/>
          </p:cNvCxnSpPr>
          <p:nvPr/>
        </p:nvCxnSpPr>
        <p:spPr>
          <a:xfrm>
            <a:off x="3910188" y="5020462"/>
            <a:ext cx="2568460" cy="6184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443B38-B86F-44FC-A9B9-7FB2353ADE3B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441126" y="5003800"/>
            <a:ext cx="2486528" cy="6316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448F00-40EC-47E0-9DFD-3B761C5F0868}"/>
              </a:ext>
            </a:extLst>
          </p:cNvPr>
          <p:cNvCxnSpPr>
            <a:cxnSpLocks/>
          </p:cNvCxnSpPr>
          <p:nvPr/>
        </p:nvCxnSpPr>
        <p:spPr>
          <a:xfrm flipH="1" flipV="1">
            <a:off x="3927652" y="5012723"/>
            <a:ext cx="1" cy="649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074" y="949920"/>
            <a:ext cx="833479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Formalised </a:t>
            </a:r>
            <a:r>
              <a:rPr lang="en-GB" sz="3600" dirty="0" err="1"/>
              <a:t>DGVMTools</a:t>
            </a:r>
            <a:r>
              <a:rPr lang="en-GB" sz="3600" dirty="0"/>
              <a:t>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EB56-EE02-4E2F-9489-2224503227C5}"/>
              </a:ext>
            </a:extLst>
          </p:cNvPr>
          <p:cNvSpPr txBox="1"/>
          <p:nvPr/>
        </p:nvSpPr>
        <p:spPr>
          <a:xfrm>
            <a:off x="2523730" y="1723078"/>
            <a:ext cx="2854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sz="2800" dirty="0"/>
            </a:br>
            <a:r>
              <a:rPr lang="en-GB" sz="2400" dirty="0"/>
              <a:t>(model </a:t>
            </a:r>
            <a:r>
              <a:rPr lang="en-GB" sz="2400" b="1" i="1" dirty="0"/>
              <a:t>or</a:t>
            </a:r>
            <a:r>
              <a:rPr lang="en-GB" sz="2400" dirty="0"/>
              <a:t> data)</a:t>
            </a:r>
            <a:endParaRPr lang="en-GB" sz="28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65D135-12A1-4773-9FE0-69347459AAB6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951215" y="2846246"/>
            <a:ext cx="0" cy="6326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678DB7A-9CF0-4857-95AA-C8DB6C41772A}"/>
              </a:ext>
            </a:extLst>
          </p:cNvPr>
          <p:cNvSpPr/>
          <p:nvPr/>
        </p:nvSpPr>
        <p:spPr>
          <a:xfrm>
            <a:off x="384113" y="5635406"/>
            <a:ext cx="2114026" cy="1146748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B96E07-EEDE-400A-92EC-688DA3A21D83}"/>
              </a:ext>
            </a:extLst>
          </p:cNvPr>
          <p:cNvSpPr txBox="1"/>
          <p:nvPr/>
        </p:nvSpPr>
        <p:spPr>
          <a:xfrm>
            <a:off x="506472" y="5704665"/>
            <a:ext cx="2017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/>
              <a:t>(e.g.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PFT 1</a:t>
            </a:r>
            <a:r>
              <a:rPr lang="en-GB" sz="24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22F56C-0293-4003-AE0E-2C97F9D64EFC}"/>
              </a:ext>
            </a:extLst>
          </p:cNvPr>
          <p:cNvSpPr txBox="1"/>
          <p:nvPr/>
        </p:nvSpPr>
        <p:spPr>
          <a:xfrm>
            <a:off x="6320954" y="3755178"/>
            <a:ext cx="190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+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D221D-809B-4843-843B-A417BC637E33}"/>
              </a:ext>
            </a:extLst>
          </p:cNvPr>
          <p:cNvSpPr/>
          <p:nvPr/>
        </p:nvSpPr>
        <p:spPr>
          <a:xfrm>
            <a:off x="1812022" y="3478857"/>
            <a:ext cx="4278385" cy="1508104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E3DDE-A736-4691-AF3E-CF2F08C0863B}"/>
              </a:ext>
            </a:extLst>
          </p:cNvPr>
          <p:cNvSpPr/>
          <p:nvPr/>
        </p:nvSpPr>
        <p:spPr>
          <a:xfrm>
            <a:off x="2702793" y="1780810"/>
            <a:ext cx="2496843" cy="1065436"/>
          </a:xfrm>
          <a:prstGeom prst="rect">
            <a:avLst/>
          </a:prstGeom>
          <a:noFill/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E4B1C9-1D35-4934-9713-FE58A272D81B}"/>
              </a:ext>
            </a:extLst>
          </p:cNvPr>
          <p:cNvSpPr txBox="1"/>
          <p:nvPr/>
        </p:nvSpPr>
        <p:spPr>
          <a:xfrm>
            <a:off x="1871682" y="3486773"/>
            <a:ext cx="41294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sz="2800" dirty="0"/>
            </a:br>
            <a:r>
              <a:rPr lang="en-GB" sz="2800" dirty="0"/>
              <a:t>e.g. quantity such as LAI over some </a:t>
            </a:r>
            <a:r>
              <a:rPr lang="en-GB" sz="2800" b="1" i="1" dirty="0"/>
              <a:t>dimensions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199B88-4552-4F27-BE4B-B5BB6A8F850B}"/>
              </a:ext>
            </a:extLst>
          </p:cNvPr>
          <p:cNvSpPr/>
          <p:nvPr/>
        </p:nvSpPr>
        <p:spPr>
          <a:xfrm>
            <a:off x="2879409" y="5635406"/>
            <a:ext cx="2114026" cy="1146748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AA31CF-03C0-4D40-8268-C01BB308B9D7}"/>
              </a:ext>
            </a:extLst>
          </p:cNvPr>
          <p:cNvSpPr/>
          <p:nvPr/>
        </p:nvSpPr>
        <p:spPr>
          <a:xfrm>
            <a:off x="5418939" y="5648822"/>
            <a:ext cx="2114026" cy="1146748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472B0E-D38D-4765-B811-F4736C8399E8}"/>
              </a:ext>
            </a:extLst>
          </p:cNvPr>
          <p:cNvSpPr txBox="1"/>
          <p:nvPr/>
        </p:nvSpPr>
        <p:spPr>
          <a:xfrm>
            <a:off x="7654625" y="5747115"/>
            <a:ext cx="190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+ 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31E552-1717-4CAA-84A3-CF9E54CF8C44}"/>
              </a:ext>
            </a:extLst>
          </p:cNvPr>
          <p:cNvSpPr txBox="1"/>
          <p:nvPr/>
        </p:nvSpPr>
        <p:spPr>
          <a:xfrm>
            <a:off x="5259475" y="1815411"/>
            <a:ext cx="190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+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17C18-AE11-4ED2-9C12-DDE43ACFBAB9}"/>
              </a:ext>
            </a:extLst>
          </p:cNvPr>
          <p:cNvSpPr txBox="1"/>
          <p:nvPr/>
        </p:nvSpPr>
        <p:spPr>
          <a:xfrm>
            <a:off x="2905000" y="5704665"/>
            <a:ext cx="2017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/>
              <a:t>(e.g.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PFT 2</a:t>
            </a:r>
            <a:r>
              <a:rPr lang="en-GB" sz="24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2DB35-AB99-47CF-9F5E-800B4B9FCB89}"/>
              </a:ext>
            </a:extLst>
          </p:cNvPr>
          <p:cNvSpPr txBox="1"/>
          <p:nvPr/>
        </p:nvSpPr>
        <p:spPr>
          <a:xfrm>
            <a:off x="5515707" y="5704883"/>
            <a:ext cx="2017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/>
              <a:t>(e.g.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PFT 3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42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 animBg="1"/>
      <p:bldP spid="47" grpId="0"/>
      <p:bldP spid="71" grpId="0"/>
      <p:bldP spid="18" grpId="0" animBg="1"/>
      <p:bldP spid="15" grpId="0" animBg="1"/>
      <p:bldP spid="28" grpId="0"/>
      <p:bldP spid="53" grpId="0" animBg="1"/>
      <p:bldP spid="55" grpId="0" animBg="1"/>
      <p:bldP spid="63" grpId="0"/>
      <p:bldP spid="64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2B6BB8-B871-47C9-AC80-12F88D34C648}"/>
              </a:ext>
            </a:extLst>
          </p:cNvPr>
          <p:cNvCxnSpPr>
            <a:cxnSpLocks/>
          </p:cNvCxnSpPr>
          <p:nvPr/>
        </p:nvCxnSpPr>
        <p:spPr>
          <a:xfrm flipV="1">
            <a:off x="6529250" y="5319603"/>
            <a:ext cx="0" cy="175244"/>
          </a:xfrm>
          <a:prstGeom prst="line">
            <a:avLst/>
          </a:prstGeom>
          <a:ln w="1174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5C834F-D8C0-4269-8A49-EFB7D5DED01F}"/>
              </a:ext>
            </a:extLst>
          </p:cNvPr>
          <p:cNvCxnSpPr>
            <a:cxnSpLocks/>
          </p:cNvCxnSpPr>
          <p:nvPr/>
        </p:nvCxnSpPr>
        <p:spPr>
          <a:xfrm flipV="1">
            <a:off x="4003755" y="5319603"/>
            <a:ext cx="0" cy="175244"/>
          </a:xfrm>
          <a:prstGeom prst="line">
            <a:avLst/>
          </a:prstGeom>
          <a:ln w="1174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9DABB82-743D-46E9-9985-32FA01DC7802}"/>
              </a:ext>
            </a:extLst>
          </p:cNvPr>
          <p:cNvCxnSpPr>
            <a:cxnSpLocks/>
          </p:cNvCxnSpPr>
          <p:nvPr/>
        </p:nvCxnSpPr>
        <p:spPr>
          <a:xfrm flipV="1">
            <a:off x="1471919" y="5317327"/>
            <a:ext cx="0" cy="175244"/>
          </a:xfrm>
          <a:prstGeom prst="line">
            <a:avLst/>
          </a:prstGeom>
          <a:ln w="1174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6A31DB-538F-4B76-95C0-551F7E8728C7}"/>
              </a:ext>
            </a:extLst>
          </p:cNvPr>
          <p:cNvCxnSpPr>
            <a:cxnSpLocks/>
          </p:cNvCxnSpPr>
          <p:nvPr/>
        </p:nvCxnSpPr>
        <p:spPr>
          <a:xfrm flipV="1">
            <a:off x="3598522" y="3024251"/>
            <a:ext cx="0" cy="175244"/>
          </a:xfrm>
          <a:prstGeom prst="line">
            <a:avLst/>
          </a:prstGeom>
          <a:ln w="1174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89EB56-EE02-4E2F-9489-2224503227C5}"/>
              </a:ext>
            </a:extLst>
          </p:cNvPr>
          <p:cNvSpPr txBox="1"/>
          <p:nvPr/>
        </p:nvSpPr>
        <p:spPr>
          <a:xfrm>
            <a:off x="658304" y="941673"/>
            <a:ext cx="3579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000" dirty="0" err="1"/>
              <a:t>eg.</a:t>
            </a:r>
            <a:r>
              <a:rPr lang="en-GB" sz="2000" dirty="0"/>
              <a:t> “SF1 simulation”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directory on disk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unique identifier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climate forcing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+ … (other metadata)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78DB7A-9CF0-4857-95AA-C8DB6C41772A}"/>
              </a:ext>
            </a:extLst>
          </p:cNvPr>
          <p:cNvSpPr/>
          <p:nvPr/>
        </p:nvSpPr>
        <p:spPr>
          <a:xfrm>
            <a:off x="384113" y="5511377"/>
            <a:ext cx="2175612" cy="1270777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B96E07-EEDE-400A-92EC-688DA3A21D83}"/>
              </a:ext>
            </a:extLst>
          </p:cNvPr>
          <p:cNvSpPr txBox="1"/>
          <p:nvPr/>
        </p:nvSpPr>
        <p:spPr>
          <a:xfrm>
            <a:off x="498929" y="5519148"/>
            <a:ext cx="209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Layer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D221D-809B-4843-843B-A417BC637E33}"/>
              </a:ext>
            </a:extLst>
          </p:cNvPr>
          <p:cNvSpPr/>
          <p:nvPr/>
        </p:nvSpPr>
        <p:spPr>
          <a:xfrm>
            <a:off x="105268" y="3218697"/>
            <a:ext cx="8960420" cy="2077759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E3DDE-A736-4691-AF3E-CF2F08C0863B}"/>
              </a:ext>
            </a:extLst>
          </p:cNvPr>
          <p:cNvSpPr/>
          <p:nvPr/>
        </p:nvSpPr>
        <p:spPr>
          <a:xfrm>
            <a:off x="550113" y="1030592"/>
            <a:ext cx="6401066" cy="1970534"/>
          </a:xfrm>
          <a:prstGeom prst="rect">
            <a:avLst/>
          </a:prstGeom>
          <a:noFill/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E4B1C9-1D35-4934-9713-FE58A272D81B}"/>
              </a:ext>
            </a:extLst>
          </p:cNvPr>
          <p:cNvSpPr txBox="1"/>
          <p:nvPr/>
        </p:nvSpPr>
        <p:spPr>
          <a:xfrm>
            <a:off x="105268" y="3199495"/>
            <a:ext cx="2486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i="1" u="sng" dirty="0"/>
              <a:t>main object of the package!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conceptually similar to a raster stack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94FE76-2609-4FEB-B1F2-94A0107A0789}"/>
              </a:ext>
            </a:extLst>
          </p:cNvPr>
          <p:cNvSpPr/>
          <p:nvPr/>
        </p:nvSpPr>
        <p:spPr>
          <a:xfrm>
            <a:off x="2521254" y="3347750"/>
            <a:ext cx="1643223" cy="1826750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2795E2-523C-453F-A979-6CF301A25858}"/>
              </a:ext>
            </a:extLst>
          </p:cNvPr>
          <p:cNvSpPr txBox="1"/>
          <p:nvPr/>
        </p:nvSpPr>
        <p:spPr>
          <a:xfrm>
            <a:off x="3858103" y="1109764"/>
            <a:ext cx="28408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</a:p>
          <a:p>
            <a:r>
              <a:rPr lang="en-GB" sz="2000" dirty="0" err="1"/>
              <a:t>eg</a:t>
            </a:r>
            <a:r>
              <a:rPr lang="en-GB" sz="2000" dirty="0"/>
              <a:t> “LPJ-GUESS”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to read a particular type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model/dataset specific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E6D3EB-3905-4E72-A046-BD0A431C8456}"/>
              </a:ext>
            </a:extLst>
          </p:cNvPr>
          <p:cNvSpPr txBox="1"/>
          <p:nvPr/>
        </p:nvSpPr>
        <p:spPr>
          <a:xfrm>
            <a:off x="2465940" y="3297741"/>
            <a:ext cx="17607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DATA!</a:t>
            </a:r>
            <a:endParaRPr lang="en-GB" sz="4000" b="1" dirty="0"/>
          </a:p>
          <a:p>
            <a:pPr algn="ctr"/>
            <a:endParaRPr lang="en-GB" sz="800" b="1" dirty="0"/>
          </a:p>
          <a:p>
            <a:pPr algn="ctr"/>
            <a:r>
              <a:rPr lang="en-GB" sz="1200" dirty="0"/>
              <a:t>Lon Lat Year PFT1 …</a:t>
            </a:r>
          </a:p>
          <a:p>
            <a:pPr algn="ctr"/>
            <a:r>
              <a:rPr lang="en-GB" sz="1200" dirty="0"/>
              <a:t>....   ....    ....   ....  ….</a:t>
            </a:r>
          </a:p>
          <a:p>
            <a:pPr algn="ctr"/>
            <a:r>
              <a:rPr lang="en-GB" sz="1200" dirty="0"/>
              <a:t>....   ....    ....   ....  ….</a:t>
            </a:r>
          </a:p>
          <a:p>
            <a:pPr algn="ctr"/>
            <a:r>
              <a:rPr lang="en-GB" sz="1200" dirty="0"/>
              <a:t>....   ....    ....   ....  ….</a:t>
            </a:r>
          </a:p>
          <a:p>
            <a:pPr algn="ctr"/>
            <a:r>
              <a:rPr lang="en-GB" sz="1200" dirty="0"/>
              <a:t>....   ....    ....   ....  ….</a:t>
            </a:r>
          </a:p>
          <a:p>
            <a:pPr algn="ctr"/>
            <a:r>
              <a:rPr lang="en-GB" sz="1200" dirty="0"/>
              <a:t>....   ....    ....   ....  ….</a:t>
            </a:r>
            <a:endParaRPr lang="en-GB" sz="2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FDA164-C5AD-4A43-BC04-B9AE2602EE45}"/>
              </a:ext>
            </a:extLst>
          </p:cNvPr>
          <p:cNvSpPr/>
          <p:nvPr/>
        </p:nvSpPr>
        <p:spPr>
          <a:xfrm>
            <a:off x="6860227" y="3351928"/>
            <a:ext cx="2077594" cy="1826750"/>
          </a:xfrm>
          <a:prstGeom prst="rect">
            <a:avLst/>
          </a:prstGeom>
          <a:noFill/>
          <a:ln w="63500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691CA1-DE80-4809-94D9-43073FFADDFA}"/>
              </a:ext>
            </a:extLst>
          </p:cNvPr>
          <p:cNvSpPr txBox="1"/>
          <p:nvPr/>
        </p:nvSpPr>
        <p:spPr>
          <a:xfrm>
            <a:off x="6826805" y="3265238"/>
            <a:ext cx="2111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STAInfo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“dimensions”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(‘just’ metadata)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0C3EAB-2CDB-4A49-863D-C041A4777E06}"/>
              </a:ext>
            </a:extLst>
          </p:cNvPr>
          <p:cNvSpPr/>
          <p:nvPr/>
        </p:nvSpPr>
        <p:spPr>
          <a:xfrm>
            <a:off x="4356512" y="3335560"/>
            <a:ext cx="2336955" cy="1826750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7D90C9-814F-4854-93E3-75AF3A12208E}"/>
              </a:ext>
            </a:extLst>
          </p:cNvPr>
          <p:cNvSpPr txBox="1"/>
          <p:nvPr/>
        </p:nvSpPr>
        <p:spPr>
          <a:xfrm>
            <a:off x="4356512" y="3225335"/>
            <a:ext cx="2421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plot colours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(‘just’ metadata)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CB818A-0511-4D46-AA2C-057FAE6D4B5A}"/>
              </a:ext>
            </a:extLst>
          </p:cNvPr>
          <p:cNvSpPr/>
          <p:nvPr/>
        </p:nvSpPr>
        <p:spPr>
          <a:xfrm>
            <a:off x="3769567" y="1153394"/>
            <a:ext cx="3008738" cy="1741474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0ADC5-AD64-420F-B8CB-F8FDFC4FBA46}"/>
              </a:ext>
            </a:extLst>
          </p:cNvPr>
          <p:cNvSpPr/>
          <p:nvPr/>
        </p:nvSpPr>
        <p:spPr>
          <a:xfrm>
            <a:off x="2885431" y="5512585"/>
            <a:ext cx="2175612" cy="1270777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C56D4C-D3A9-463F-944B-198E55E38D11}"/>
              </a:ext>
            </a:extLst>
          </p:cNvPr>
          <p:cNvSpPr txBox="1"/>
          <p:nvPr/>
        </p:nvSpPr>
        <p:spPr>
          <a:xfrm>
            <a:off x="523470" y="5835167"/>
            <a:ext cx="2092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possibly a</a:t>
            </a:r>
            <a:r>
              <a:rPr lang="en-GB" sz="2800" dirty="0"/>
              <a:t>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PFT</a:t>
            </a:r>
          </a:p>
          <a:p>
            <a:endParaRPr lang="en-GB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620E32-76D3-4CD4-88F1-F0CA84AAE81B}"/>
              </a:ext>
            </a:extLst>
          </p:cNvPr>
          <p:cNvSpPr/>
          <p:nvPr/>
        </p:nvSpPr>
        <p:spPr>
          <a:xfrm>
            <a:off x="5400072" y="5517078"/>
            <a:ext cx="2175612" cy="1270777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C73403-7B35-488C-9042-DD3145CFB4DC}"/>
              </a:ext>
            </a:extLst>
          </p:cNvPr>
          <p:cNvSpPr txBox="1"/>
          <p:nvPr/>
        </p:nvSpPr>
        <p:spPr>
          <a:xfrm>
            <a:off x="3052698" y="5517994"/>
            <a:ext cx="209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Layer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B31130-7743-444D-B97C-63C4E0F01B92}"/>
              </a:ext>
            </a:extLst>
          </p:cNvPr>
          <p:cNvSpPr txBox="1"/>
          <p:nvPr/>
        </p:nvSpPr>
        <p:spPr>
          <a:xfrm>
            <a:off x="5572283" y="5519148"/>
            <a:ext cx="209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Layer 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03DC62-25E4-4594-A71C-4FD501E055C2}"/>
              </a:ext>
            </a:extLst>
          </p:cNvPr>
          <p:cNvSpPr txBox="1"/>
          <p:nvPr/>
        </p:nvSpPr>
        <p:spPr>
          <a:xfrm>
            <a:off x="3019570" y="5828996"/>
            <a:ext cx="2092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possibly a</a:t>
            </a:r>
            <a:r>
              <a:rPr lang="en-GB" sz="2800" dirty="0"/>
              <a:t>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PFT</a:t>
            </a:r>
          </a:p>
          <a:p>
            <a:endParaRPr lang="en-GB" sz="2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A88419-E8AF-4ABA-85DB-B9F1FE86E900}"/>
              </a:ext>
            </a:extLst>
          </p:cNvPr>
          <p:cNvSpPr txBox="1"/>
          <p:nvPr/>
        </p:nvSpPr>
        <p:spPr>
          <a:xfrm>
            <a:off x="5572282" y="5813703"/>
            <a:ext cx="2092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possibly a</a:t>
            </a:r>
            <a:r>
              <a:rPr lang="en-GB" sz="2800" dirty="0"/>
              <a:t>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PFT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425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18" grpId="0" animBg="1"/>
      <p:bldP spid="28" grpId="0"/>
      <p:bldP spid="23" grpId="0" animBg="1"/>
      <p:bldP spid="24" grpId="0"/>
      <p:bldP spid="26" grpId="0"/>
      <p:bldP spid="27" grpId="0" animBg="1"/>
      <p:bldP spid="29" grpId="0"/>
      <p:bldP spid="30" grpId="0" animBg="1"/>
      <p:bldP spid="31" grpId="0"/>
      <p:bldP spid="32" grpId="0" animBg="1"/>
      <p:bldP spid="34" grpId="0" animBg="1"/>
      <p:bldP spid="35" grpId="0"/>
      <p:bldP spid="36" grpId="0" animBg="1"/>
      <p:bldP spid="78" grpId="0"/>
      <p:bldP spid="79" grpId="0"/>
      <p:bldP spid="80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9DABB82-743D-46E9-9985-32FA01DC7802}"/>
              </a:ext>
            </a:extLst>
          </p:cNvPr>
          <p:cNvCxnSpPr>
            <a:cxnSpLocks/>
          </p:cNvCxnSpPr>
          <p:nvPr/>
        </p:nvCxnSpPr>
        <p:spPr>
          <a:xfrm>
            <a:off x="843651" y="3079690"/>
            <a:ext cx="0" cy="0"/>
          </a:xfrm>
          <a:prstGeom prst="line">
            <a:avLst/>
          </a:prstGeom>
          <a:ln w="1174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BB96E07-EEDE-400A-92EC-688DA3A21D83}"/>
              </a:ext>
            </a:extLst>
          </p:cNvPr>
          <p:cNvSpPr txBox="1"/>
          <p:nvPr/>
        </p:nvSpPr>
        <p:spPr>
          <a:xfrm>
            <a:off x="179509" y="3106267"/>
            <a:ext cx="104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Layer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E4B1C9-1D35-4934-9713-FE58A272D81B}"/>
              </a:ext>
            </a:extLst>
          </p:cNvPr>
          <p:cNvSpPr txBox="1"/>
          <p:nvPr/>
        </p:nvSpPr>
        <p:spPr>
          <a:xfrm>
            <a:off x="3529677" y="1843533"/>
            <a:ext cx="248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6FD470-65A8-49A9-8D05-0D26C4635952}"/>
              </a:ext>
            </a:extLst>
          </p:cNvPr>
          <p:cNvSpPr txBox="1"/>
          <p:nvPr/>
        </p:nvSpPr>
        <p:spPr>
          <a:xfrm>
            <a:off x="0" y="949920"/>
            <a:ext cx="914558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What can one do with Layers in a Field?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A81FC7-2592-4001-81EB-7102614F568F}"/>
              </a:ext>
            </a:extLst>
          </p:cNvPr>
          <p:cNvCxnSpPr>
            <a:cxnSpLocks/>
          </p:cNvCxnSpPr>
          <p:nvPr/>
        </p:nvCxnSpPr>
        <p:spPr>
          <a:xfrm>
            <a:off x="3507408" y="3088844"/>
            <a:ext cx="0" cy="0"/>
          </a:xfrm>
          <a:prstGeom prst="line">
            <a:avLst/>
          </a:prstGeom>
          <a:ln w="1174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EDC25FC-AF9D-408A-9AF1-13D1947D87EF}"/>
              </a:ext>
            </a:extLst>
          </p:cNvPr>
          <p:cNvSpPr txBox="1"/>
          <p:nvPr/>
        </p:nvSpPr>
        <p:spPr>
          <a:xfrm>
            <a:off x="1572598" y="3109197"/>
            <a:ext cx="1070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Layer 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DC169C-BBCD-472B-B57F-7009A3929AF8}"/>
              </a:ext>
            </a:extLst>
          </p:cNvPr>
          <p:cNvCxnSpPr>
            <a:cxnSpLocks/>
          </p:cNvCxnSpPr>
          <p:nvPr/>
        </p:nvCxnSpPr>
        <p:spPr>
          <a:xfrm>
            <a:off x="3622223" y="3090390"/>
            <a:ext cx="0" cy="0"/>
          </a:xfrm>
          <a:prstGeom prst="line">
            <a:avLst/>
          </a:prstGeom>
          <a:ln w="1174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317C879-E65B-4CF1-9AF5-27483AB50EF9}"/>
              </a:ext>
            </a:extLst>
          </p:cNvPr>
          <p:cNvSpPr txBox="1"/>
          <p:nvPr/>
        </p:nvSpPr>
        <p:spPr>
          <a:xfrm>
            <a:off x="2958081" y="3116967"/>
            <a:ext cx="104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Layer 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184FC9-1430-41CC-B4F8-B18163413CE9}"/>
              </a:ext>
            </a:extLst>
          </p:cNvPr>
          <p:cNvCxnSpPr>
            <a:cxnSpLocks/>
          </p:cNvCxnSpPr>
          <p:nvPr/>
        </p:nvCxnSpPr>
        <p:spPr>
          <a:xfrm>
            <a:off x="6364160" y="3119256"/>
            <a:ext cx="0" cy="0"/>
          </a:xfrm>
          <a:prstGeom prst="line">
            <a:avLst/>
          </a:prstGeom>
          <a:ln w="1174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DDB2939-F585-482B-9B60-A54D21F1A8C7}"/>
              </a:ext>
            </a:extLst>
          </p:cNvPr>
          <p:cNvSpPr txBox="1"/>
          <p:nvPr/>
        </p:nvSpPr>
        <p:spPr>
          <a:xfrm>
            <a:off x="4374992" y="3128476"/>
            <a:ext cx="1070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Layer 4</a:t>
            </a:r>
          </a:p>
          <a:p>
            <a:r>
              <a:rPr lang="en-GB" sz="2000" dirty="0"/>
              <a:t>= 1+3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06014C-0265-4FEC-9AFA-4D8C8511E6A6}"/>
              </a:ext>
            </a:extLst>
          </p:cNvPr>
          <p:cNvCxnSpPr>
            <a:cxnSpLocks/>
          </p:cNvCxnSpPr>
          <p:nvPr/>
        </p:nvCxnSpPr>
        <p:spPr>
          <a:xfrm>
            <a:off x="6341232" y="3121116"/>
            <a:ext cx="0" cy="0"/>
          </a:xfrm>
          <a:prstGeom prst="line">
            <a:avLst/>
          </a:prstGeom>
          <a:ln w="1174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C44B1A-DC7C-493B-86D2-AB03599C2149}"/>
              </a:ext>
            </a:extLst>
          </p:cNvPr>
          <p:cNvCxnSpPr>
            <a:cxnSpLocks/>
          </p:cNvCxnSpPr>
          <p:nvPr/>
        </p:nvCxnSpPr>
        <p:spPr>
          <a:xfrm>
            <a:off x="6456047" y="3122662"/>
            <a:ext cx="0" cy="0"/>
          </a:xfrm>
          <a:prstGeom prst="line">
            <a:avLst/>
          </a:prstGeom>
          <a:ln w="1174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FC3681-7BB0-4537-A713-3D5540C000F2}"/>
              </a:ext>
            </a:extLst>
          </p:cNvPr>
          <p:cNvSpPr txBox="1"/>
          <p:nvPr/>
        </p:nvSpPr>
        <p:spPr>
          <a:xfrm>
            <a:off x="5791905" y="3149239"/>
            <a:ext cx="10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Layer 5</a:t>
            </a:r>
          </a:p>
          <a:p>
            <a:r>
              <a:rPr lang="en-GB" sz="2000" dirty="0"/>
              <a:t>= 2/3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2FC1A92-F222-41FE-A145-F35CF337A51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68671" y="2487509"/>
            <a:ext cx="3740766" cy="5921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871F5F6-BB79-47A6-B670-76EF5E7060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051139" y="2487509"/>
            <a:ext cx="2258298" cy="594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5358AAA-7FAD-4D23-B79B-65E2381785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49009" y="2487509"/>
            <a:ext cx="860428" cy="6294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5B59783-B775-4BC5-BAAF-002B115F98E6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316296" y="2488035"/>
            <a:ext cx="3636777" cy="6452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E362219-2595-4A9D-BE9A-D34E50C3F9FC}"/>
              </a:ext>
            </a:extLst>
          </p:cNvPr>
          <p:cNvCxnSpPr>
            <a:cxnSpLocks/>
            <a:stCxn id="18" idx="2"/>
            <a:endCxn id="74" idx="0"/>
          </p:cNvCxnSpPr>
          <p:nvPr/>
        </p:nvCxnSpPr>
        <p:spPr>
          <a:xfrm>
            <a:off x="4309437" y="2487509"/>
            <a:ext cx="1960286" cy="6539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CB5DA7C-62D0-420A-966F-5ED19BBE324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309437" y="2487509"/>
            <a:ext cx="463504" cy="5921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678DB7A-9CF0-4857-95AA-C8DB6C41772A}"/>
              </a:ext>
            </a:extLst>
          </p:cNvPr>
          <p:cNvSpPr/>
          <p:nvPr/>
        </p:nvSpPr>
        <p:spPr>
          <a:xfrm>
            <a:off x="64693" y="3098497"/>
            <a:ext cx="1185268" cy="461665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714F52-9E37-483D-8A35-1332812F8995}"/>
              </a:ext>
            </a:extLst>
          </p:cNvPr>
          <p:cNvSpPr/>
          <p:nvPr/>
        </p:nvSpPr>
        <p:spPr>
          <a:xfrm>
            <a:off x="1457783" y="3101427"/>
            <a:ext cx="1185268" cy="461665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8885E2-3EA4-492F-A5EE-87C9FE27ECEA}"/>
              </a:ext>
            </a:extLst>
          </p:cNvPr>
          <p:cNvSpPr/>
          <p:nvPr/>
        </p:nvSpPr>
        <p:spPr>
          <a:xfrm>
            <a:off x="2843265" y="3109197"/>
            <a:ext cx="1185268" cy="461665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F3AAB7-0DED-4CFC-B139-1AD8F7A3F5AF}"/>
              </a:ext>
            </a:extLst>
          </p:cNvPr>
          <p:cNvSpPr/>
          <p:nvPr/>
        </p:nvSpPr>
        <p:spPr>
          <a:xfrm>
            <a:off x="4260177" y="3120706"/>
            <a:ext cx="1185268" cy="715656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E358B3-8846-4902-A5EE-44331A28EA11}"/>
              </a:ext>
            </a:extLst>
          </p:cNvPr>
          <p:cNvSpPr/>
          <p:nvPr/>
        </p:nvSpPr>
        <p:spPr>
          <a:xfrm>
            <a:off x="5677089" y="3141469"/>
            <a:ext cx="1185268" cy="714605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5938C1-494C-479B-BCCD-E7F13D06FBC2}"/>
              </a:ext>
            </a:extLst>
          </p:cNvPr>
          <p:cNvSpPr txBox="1"/>
          <p:nvPr/>
        </p:nvSpPr>
        <p:spPr>
          <a:xfrm>
            <a:off x="7213391" y="3141036"/>
            <a:ext cx="1708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Layer 6</a:t>
            </a:r>
          </a:p>
          <a:p>
            <a:r>
              <a:rPr lang="en-GB" sz="2000" dirty="0"/>
              <a:t>= max(1,2,3)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35E7C0-3B38-42C8-93D1-2F9C5FA38763}"/>
              </a:ext>
            </a:extLst>
          </p:cNvPr>
          <p:cNvSpPr/>
          <p:nvPr/>
        </p:nvSpPr>
        <p:spPr>
          <a:xfrm>
            <a:off x="7098577" y="3133266"/>
            <a:ext cx="1708992" cy="703096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D221D-809B-4843-843B-A417BC637E33}"/>
              </a:ext>
            </a:extLst>
          </p:cNvPr>
          <p:cNvSpPr/>
          <p:nvPr/>
        </p:nvSpPr>
        <p:spPr>
          <a:xfrm>
            <a:off x="3437791" y="1841178"/>
            <a:ext cx="1743291" cy="646331"/>
          </a:xfrm>
          <a:prstGeom prst="rect">
            <a:avLst/>
          </a:prstGeom>
          <a:noFill/>
          <a:ln w="635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783E0-B2CA-4AF0-97F0-A19071820568}"/>
              </a:ext>
            </a:extLst>
          </p:cNvPr>
          <p:cNvSpPr txBox="1"/>
          <p:nvPr/>
        </p:nvSpPr>
        <p:spPr>
          <a:xfrm>
            <a:off x="901430" y="3871171"/>
            <a:ext cx="716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Operation on layers to calculate new layers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CC66F5-C3A7-4026-ACB8-EB4144658E0A}"/>
              </a:ext>
            </a:extLst>
          </p:cNvPr>
          <p:cNvSpPr txBox="1"/>
          <p:nvPr/>
        </p:nvSpPr>
        <p:spPr>
          <a:xfrm>
            <a:off x="2208677" y="6322186"/>
            <a:ext cx="716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Plot one or more layers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4B76EA-D3D8-42CD-9555-D673704B4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46" y="4447756"/>
            <a:ext cx="1874430" cy="18744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4ABADB-16D9-46F1-99D2-6A63BCD21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176" y="4521137"/>
            <a:ext cx="2257668" cy="112883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EBB185AA-AB80-41AA-92BF-CD7DF9179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847" y="4435986"/>
            <a:ext cx="1874430" cy="187443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4244819-F3F9-4DCB-9A2B-21B75A17C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670" y="4428524"/>
            <a:ext cx="1930366" cy="19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5" grpId="0"/>
      <p:bldP spid="64" grpId="0" animBg="1"/>
      <p:bldP spid="74" grpId="0" animBg="1"/>
      <p:bldP spid="77" grpId="0"/>
      <p:bldP spid="76" grpId="0" animBg="1"/>
      <p:bldP spid="17" grpId="0"/>
      <p:bldP spid="90" grpId="0"/>
    </p:bldLst>
  </p:timing>
</p:sld>
</file>

<file path=ppt/theme/theme1.xml><?xml version="1.0" encoding="utf-8"?>
<a:theme xmlns:a="http://schemas.openxmlformats.org/drawingml/2006/main" name="Präsentation_EN_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Präsentation_EN_2007</Template>
  <TotalTime>983</TotalTime>
  <Words>853</Words>
  <Application>Microsoft Office PowerPoint</Application>
  <PresentationFormat>Custom</PresentationFormat>
  <Paragraphs>224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Lucida Console</vt:lpstr>
      <vt:lpstr>Wingdings</vt:lpstr>
      <vt:lpstr>Präsentation_EN_2007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Senckenberg Gesellschaft für Naturforschung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Forrest</dc:creator>
  <cp:lastModifiedBy>forrest</cp:lastModifiedBy>
  <cp:revision>137</cp:revision>
  <dcterms:created xsi:type="dcterms:W3CDTF">2016-01-18T12:34:53Z</dcterms:created>
  <dcterms:modified xsi:type="dcterms:W3CDTF">2019-03-08T17:36:36Z</dcterms:modified>
</cp:coreProperties>
</file>