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zh-CN" alt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666"/>
  </p:normalViewPr>
  <p:slideViewPr>
    <p:cSldViewPr showGuides="1">
      <p:cViewPr varScale="1">
        <p:scale>
          <a:sx n="106" d="100"/>
          <a:sy n="106" d="100"/>
        </p:scale>
        <p:origin x="1232" y="176"/>
      </p:cViewPr>
      <p:guideLst>
        <p:guide orient="horz" pos="2160"/>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174" name="Rectangle 6"/>
          <p:cNvSpPr>
            <a:spLocks noGrp="1" noChangeArrowheads="1"/>
          </p:cNvSpPr>
          <p:nvPr>
            <p:ph type="ftr" sz="quarter" idx="4"/>
          </p:nvPr>
        </p:nvSpPr>
        <p:spPr>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F9ED26C-8954-3047-8B55-EE3B2AD0D74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963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9642" name="Group 5"/>
            <p:cNvGrpSpPr/>
            <p:nvPr/>
          </p:nvGrpSpPr>
          <p:grpSpPr>
            <a:xfrm>
              <a:off x="0" y="672"/>
              <a:ext cx="1806" cy="1989"/>
              <a:chOff x="0" y="672"/>
              <a:chExt cx="1806" cy="1989"/>
            </a:xfrm>
          </p:grpSpPr>
          <p:sp>
            <p:nvSpPr>
              <p:cNvPr id="21" name="Rectangle 6"/>
              <p:cNvSpPr>
                <a:spLocks noChangeArrowheads="1"/>
              </p:cNvSpPr>
              <p:nvPr/>
            </p:nvSpPr>
            <p:spPr>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163" name="Rectangle 19"/>
          <p:cNvSpPr>
            <a:spLocks noGrp="1" noChangeArrowheads="1"/>
          </p:cNvSpPr>
          <p:nvPr>
            <p:ph type="ctrTitle"/>
          </p:nvPr>
        </p:nvSpPr>
        <p:spPr>
          <a:xfrm>
            <a:off x="2971800" y="1828800"/>
            <a:ext cx="6019800" cy="2209800"/>
          </a:xfrm>
        </p:spPr>
        <p:txBody>
          <a:bodyPr numCol="1"/>
          <a:lstStyle>
            <a:lvl1pPr>
              <a:defRPr sz="5000">
                <a:solidFill>
                  <a:srgbClr val="FFFFFF"/>
                </a:solidFill>
              </a:defRPr>
            </a:lvl1pPr>
          </a:lstStyle>
          <a:p>
            <a:pPr lvl="0"/>
            <a:r>
              <a:rPr lang="zh-CN" noProof="0"/>
              <a:t>单击此处编辑母版标题样式</a:t>
            </a:r>
            <a:endParaRPr lang="zh-CN" noProof="0"/>
          </a:p>
        </p:txBody>
      </p:sp>
      <p:sp>
        <p:nvSpPr>
          <p:cNvPr id="6164" name="Rectangle 20"/>
          <p:cNvSpPr>
            <a:spLocks noGrp="1" noChangeArrowheads="1"/>
          </p:cNvSpPr>
          <p:nvPr>
            <p:ph type="subTitle" idx="1"/>
          </p:nvPr>
        </p:nvSpPr>
        <p:spPr>
          <a:xfrm>
            <a:off x="2971800" y="4267200"/>
            <a:ext cx="6019800" cy="1752600"/>
          </a:xfrm>
        </p:spPr>
        <p:txBody>
          <a:bodyPr numCol="1"/>
          <a:lstStyle>
            <a:lvl1pPr marL="0" indent="0">
              <a:buFont typeface="Wingdings" panose="05000000000000000000" pitchFamily="2" charset="2"/>
              <a:buNone/>
              <a:defRPr sz="3400"/>
            </a:lvl1pPr>
          </a:lstStyle>
          <a:p>
            <a:pPr lvl="0"/>
            <a:r>
              <a:rPr lang="zh-CN" noProof="0"/>
              <a:t>单击此处编辑母版副标题样式</a:t>
            </a:r>
            <a:endParaRPr lang="zh-CN" noProof="0"/>
          </a:p>
        </p:txBody>
      </p:sp>
      <p:sp>
        <p:nvSpPr>
          <p:cNvPr id="31" name="Rectangle 16"/>
          <p:cNvSpPr>
            <a:spLocks noGrp="1" noChangeArrowheads="1"/>
          </p:cNvSpPr>
          <p:nvPr>
            <p:ph type="dt" sz="half" idx="2"/>
          </p:nvPr>
        </p:nvSpPr>
        <p:spPr>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4B9785-2BC3-4249-A97C-2612D8C8D1F3}"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竖排文字占位符 2"/>
          <p:cNvSpPr>
            <a:spLocks noGrp="1"/>
          </p:cNvSpPr>
          <p:nvPr>
            <p:ph type="body" orient="vert" idx="1"/>
          </p:nvPr>
        </p:nvSpPr>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numCol="1"/>
          <a:lstStyle/>
          <a:p>
            <a:r>
              <a:rPr lang="zh-CN"/>
              <a:t>单击此处编辑母版标题样式</a:t>
            </a:r>
            <a:endParaRPr lang="zh-CN"/>
          </a:p>
        </p:txBody>
      </p:sp>
      <p:sp>
        <p:nvSpPr>
          <p:cNvPr id="3" name="竖排文字占位符 2"/>
          <p:cNvSpPr>
            <a:spLocks noGrp="1"/>
          </p:cNvSpPr>
          <p:nvPr>
            <p:ph type="body" orient="vert" idx="1"/>
          </p:nvPr>
        </p:nvSpPr>
        <p:spPr>
          <a:xfrm>
            <a:off x="457200" y="457200"/>
            <a:ext cx="6019800" cy="5410200"/>
          </a:xfrm>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963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9642" name="Group 5"/>
            <p:cNvGrpSpPr/>
            <p:nvPr/>
          </p:nvGrpSpPr>
          <p:grpSpPr>
            <a:xfrm>
              <a:off x="0" y="672"/>
              <a:ext cx="1806" cy="1989"/>
              <a:chOff x="0" y="672"/>
              <a:chExt cx="1806" cy="1989"/>
            </a:xfrm>
          </p:grpSpPr>
          <p:sp>
            <p:nvSpPr>
              <p:cNvPr id="21" name="Rectangle 6"/>
              <p:cNvSpPr>
                <a:spLocks noChangeArrowheads="1"/>
              </p:cNvSpPr>
              <p:nvPr/>
            </p:nvSpPr>
            <p:spPr>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163" name="Rectangle 19"/>
          <p:cNvSpPr>
            <a:spLocks noGrp="1" noChangeArrowheads="1"/>
          </p:cNvSpPr>
          <p:nvPr>
            <p:ph type="ctrTitle"/>
          </p:nvPr>
        </p:nvSpPr>
        <p:spPr>
          <a:xfrm>
            <a:off x="2971800" y="1828800"/>
            <a:ext cx="6019800" cy="2209800"/>
          </a:xfrm>
        </p:spPr>
        <p:txBody>
          <a:bodyPr numCol="1"/>
          <a:lstStyle>
            <a:lvl1pPr>
              <a:defRPr sz="5000">
                <a:solidFill>
                  <a:srgbClr val="FFFFFF"/>
                </a:solidFill>
              </a:defRPr>
            </a:lvl1pPr>
          </a:lstStyle>
          <a:p>
            <a:pPr lvl="0"/>
            <a:r>
              <a:rPr lang="zh-CN" noProof="0"/>
              <a:t>单击此处编辑母版标题样式</a:t>
            </a:r>
            <a:endParaRPr lang="zh-CN" noProof="0"/>
          </a:p>
        </p:txBody>
      </p:sp>
      <p:sp>
        <p:nvSpPr>
          <p:cNvPr id="6164" name="Rectangle 20"/>
          <p:cNvSpPr>
            <a:spLocks noGrp="1" noChangeArrowheads="1"/>
          </p:cNvSpPr>
          <p:nvPr>
            <p:ph type="subTitle" idx="1"/>
          </p:nvPr>
        </p:nvSpPr>
        <p:spPr>
          <a:xfrm>
            <a:off x="2971800" y="4267200"/>
            <a:ext cx="6019800" cy="1752600"/>
          </a:xfrm>
        </p:spPr>
        <p:txBody>
          <a:bodyPr numCol="1"/>
          <a:lstStyle>
            <a:lvl1pPr marL="0" indent="0">
              <a:buFont typeface="Wingdings" panose="05000000000000000000" pitchFamily="2" charset="2"/>
              <a:buNone/>
              <a:defRPr sz="3400"/>
            </a:lvl1pPr>
          </a:lstStyle>
          <a:p>
            <a:pPr lvl="0"/>
            <a:r>
              <a:rPr lang="zh-CN" noProof="0"/>
              <a:t>单击此处编辑母版副标题样式</a:t>
            </a:r>
            <a:endParaRPr lang="zh-CN" noProof="0"/>
          </a:p>
        </p:txBody>
      </p:sp>
      <p:sp>
        <p:nvSpPr>
          <p:cNvPr id="31" name="Rectangle 16"/>
          <p:cNvSpPr>
            <a:spLocks noGrp="1" noChangeArrowheads="1"/>
          </p:cNvSpPr>
          <p:nvPr>
            <p:ph type="dt" sz="half" idx="2"/>
          </p:nvPr>
        </p:nvSpPr>
        <p:spPr>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4B9785-2BC3-4249-A97C-2612D8C8D1F3}"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idx="1"/>
          </p:nvPr>
        </p:nvSpPr>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numCol="1" anchor="t"/>
          <a:lstStyle>
            <a:lvl1pPr algn="l">
              <a:defRPr sz="4000" b="1" cap="all"/>
            </a:lvl1pPr>
          </a:lstStyle>
          <a:p>
            <a:r>
              <a:rPr lang="zh-CN"/>
              <a:t>单击此处编辑母版标题样式</a:t>
            </a:r>
            <a:endParaRPr lang="zh-CN"/>
          </a:p>
        </p:txBody>
      </p:sp>
      <p:sp>
        <p:nvSpPr>
          <p:cNvPr id="3" name="文本占位符 2"/>
          <p:cNvSpPr>
            <a:spLocks noGrp="1"/>
          </p:cNvSpPr>
          <p:nvPr>
            <p:ph type="body" idx="1"/>
          </p:nvPr>
        </p:nvSpPr>
        <p:spPr>
          <a:xfrm>
            <a:off x="722313" y="2906713"/>
            <a:ext cx="7772400" cy="1500187"/>
          </a:xfrm>
        </p:spPr>
        <p:txBody>
          <a:bodyPr numCol="1"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t>单击此处编辑母版文本样式</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sz="half" idx="1"/>
          </p:nvPr>
        </p:nvSpPr>
        <p:spPr>
          <a:xfrm>
            <a:off x="457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内容占位符 3"/>
          <p:cNvSpPr>
            <a:spLocks noGrp="1"/>
          </p:cNvSpPr>
          <p:nvPr>
            <p:ph sz="half" idx="2"/>
          </p:nvPr>
        </p:nvSpPr>
        <p:spPr>
          <a:xfrm>
            <a:off x="4648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numCol="1"/>
          <a:lstStyle>
            <a:lvl1pPr>
              <a:defRPr/>
            </a:lvl1pPr>
          </a:lstStyle>
          <a:p>
            <a:r>
              <a:rPr lang="zh-CN"/>
              <a:t>单击此处编辑母版标题样式</a:t>
            </a:r>
            <a:endParaRPr lang="zh-CN"/>
          </a:p>
        </p:txBody>
      </p:sp>
      <p:sp>
        <p:nvSpPr>
          <p:cNvPr id="3" name="文本占位符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4" name="内容占位符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文本占位符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6" name="内容占位符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 name="页脚占位符 6"/>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页脚占位符 2"/>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numCol="1" anchor="b"/>
          <a:lstStyle>
            <a:lvl1pPr algn="l">
              <a:defRPr sz="2000" b="1"/>
            </a:lvl1pPr>
          </a:lstStyle>
          <a:p>
            <a:r>
              <a:rPr lang="zh-CN"/>
              <a:t>单击此处编辑母版标题样式</a:t>
            </a:r>
            <a:endParaRPr lang="zh-CN"/>
          </a:p>
        </p:txBody>
      </p:sp>
      <p:sp>
        <p:nvSpPr>
          <p:cNvPr id="3" name="内容占位符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idx="1"/>
          </p:nvPr>
        </p:nvSpPr>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numCol="1" anchor="b"/>
          <a:lstStyle>
            <a:lvl1pPr algn="l">
              <a:defRPr sz="2000" b="1"/>
            </a:lvl1pPr>
          </a:lstStyle>
          <a:p>
            <a:r>
              <a:rPr lang="zh-CN"/>
              <a:t>单击此处编辑母版标题样式</a:t>
            </a:r>
            <a:endParaRPr lang="zh-CN"/>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竖排文字占位符 2"/>
          <p:cNvSpPr>
            <a:spLocks noGrp="1"/>
          </p:cNvSpPr>
          <p:nvPr>
            <p:ph type="body" orient="vert" idx="1"/>
          </p:nvPr>
        </p:nvSpPr>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numCol="1"/>
          <a:lstStyle/>
          <a:p>
            <a:r>
              <a:rPr lang="zh-CN"/>
              <a:t>单击此处编辑母版标题样式</a:t>
            </a:r>
            <a:endParaRPr lang="zh-CN"/>
          </a:p>
        </p:txBody>
      </p:sp>
      <p:sp>
        <p:nvSpPr>
          <p:cNvPr id="3" name="竖排文字占位符 2"/>
          <p:cNvSpPr>
            <a:spLocks noGrp="1"/>
          </p:cNvSpPr>
          <p:nvPr>
            <p:ph type="body" orient="vert" idx="1"/>
          </p:nvPr>
        </p:nvSpPr>
        <p:spPr>
          <a:xfrm>
            <a:off x="457200" y="457200"/>
            <a:ext cx="6019800" cy="5410200"/>
          </a:xfrm>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numCol="1" anchor="t"/>
          <a:lstStyle>
            <a:lvl1pPr algn="l">
              <a:defRPr sz="4000" b="1" cap="all"/>
            </a:lvl1pPr>
          </a:lstStyle>
          <a:p>
            <a:r>
              <a:rPr lang="zh-CN"/>
              <a:t>单击此处编辑母版标题样式</a:t>
            </a:r>
            <a:endParaRPr lang="zh-CN"/>
          </a:p>
        </p:txBody>
      </p:sp>
      <p:sp>
        <p:nvSpPr>
          <p:cNvPr id="3" name="文本占位符 2"/>
          <p:cNvSpPr>
            <a:spLocks noGrp="1"/>
          </p:cNvSpPr>
          <p:nvPr>
            <p:ph type="body" idx="1"/>
          </p:nvPr>
        </p:nvSpPr>
        <p:spPr>
          <a:xfrm>
            <a:off x="722313" y="2906713"/>
            <a:ext cx="7772400" cy="1500187"/>
          </a:xfrm>
        </p:spPr>
        <p:txBody>
          <a:bodyPr numCol="1"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t>单击此处编辑母版文本样式</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sz="half" idx="1"/>
          </p:nvPr>
        </p:nvSpPr>
        <p:spPr>
          <a:xfrm>
            <a:off x="457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内容占位符 3"/>
          <p:cNvSpPr>
            <a:spLocks noGrp="1"/>
          </p:cNvSpPr>
          <p:nvPr>
            <p:ph sz="half" idx="2"/>
          </p:nvPr>
        </p:nvSpPr>
        <p:spPr>
          <a:xfrm>
            <a:off x="4648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numCol="1"/>
          <a:lstStyle>
            <a:lvl1pPr>
              <a:defRPr/>
            </a:lvl1pPr>
          </a:lstStyle>
          <a:p>
            <a:r>
              <a:rPr lang="zh-CN"/>
              <a:t>单击此处编辑母版标题样式</a:t>
            </a:r>
            <a:endParaRPr lang="zh-CN"/>
          </a:p>
        </p:txBody>
      </p:sp>
      <p:sp>
        <p:nvSpPr>
          <p:cNvPr id="3" name="文本占位符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4" name="内容占位符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文本占位符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6" name="内容占位符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 name="页脚占位符 6"/>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页脚占位符 2"/>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numCol="1" anchor="b"/>
          <a:lstStyle>
            <a:lvl1pPr algn="l">
              <a:defRPr sz="2000" b="1"/>
            </a:lvl1pPr>
          </a:lstStyle>
          <a:p>
            <a:r>
              <a:rPr lang="zh-CN"/>
              <a:t>单击此处编辑母版标题样式</a:t>
            </a:r>
            <a:endParaRPr lang="zh-CN"/>
          </a:p>
        </p:txBody>
      </p:sp>
      <p:sp>
        <p:nvSpPr>
          <p:cNvPr id="3" name="内容占位符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numCol="1" anchor="b"/>
          <a:lstStyle>
            <a:lvl1pPr algn="l">
              <a:defRPr sz="2000" b="1"/>
            </a:lvl1pPr>
          </a:lstStyle>
          <a:p>
            <a:r>
              <a:rPr lang="zh-CN"/>
              <a:t>单击此处编辑母版标题样式</a:t>
            </a:r>
            <a:endParaRPr lang="zh-CN"/>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sldNum" sz="quarter" idx="4"/>
          </p:nvPr>
        </p:nvSpPr>
        <p:spPr>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numCol="1" anchor="ctr"/>
          <a:lstStyle/>
          <a:p>
            <a:pPr lvl="0"/>
            <a:r>
              <a:rPr lang="zh-CN"/>
              <a:t>单击此处编辑母版标题样式</a:t>
            </a:r>
            <a:endParaRPr lang="zh-CN"/>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136" name="Rectangle 16"/>
          <p:cNvSpPr>
            <a:spLocks noGrp="1" noChangeArrowheads="1"/>
          </p:cNvSpPr>
          <p:nvPr>
            <p:ph type="dt" sz="half" idx="2"/>
          </p:nvPr>
        </p:nvSpPr>
        <p:spPr>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lt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sldNum" sz="quarter" idx="4"/>
          </p:nvPr>
        </p:nvSpPr>
        <p:spPr>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numCol="1" anchor="ctr"/>
          <a:lstStyle/>
          <a:p>
            <a:pPr lvl="0"/>
            <a:r>
              <a:rPr lang="zh-CN"/>
              <a:t>单击此处编辑母版标题样式</a:t>
            </a:r>
            <a:endParaRPr lang="zh-CN"/>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136" name="Rectangle 16"/>
          <p:cNvSpPr>
            <a:spLocks noGrp="1" noChangeArrowheads="1"/>
          </p:cNvSpPr>
          <p:nvPr>
            <p:ph type="dt" sz="half" idx="2"/>
          </p:nvPr>
        </p:nvSpPr>
        <p:spPr>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lt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ctrTitle"/>
          </p:nvPr>
        </p:nvSpPr>
        <p:spPr>
          <a:xfrm>
            <a:off x="2268538" y="1828800"/>
            <a:ext cx="6723062" cy="2209800"/>
          </a:xfrm>
        </p:spPr>
        <p:txBody>
          <a:bodyPr vert="horz" wrap="square" lIns="91440" tIns="45720" rIns="91440" bIns="45720" numCol="1" anchor="ctr"/>
          <a:lstStyle/>
          <a:p>
            <a:pPr eaLnBrk="1" hangingPunct="1">
              <a:buClrTx/>
              <a:buSzTx/>
              <a:buFontTx/>
            </a:pPr>
            <a:r>
              <a:rPr lang="en-US" altLang="zh-CN">
                <a:solidFill>
                  <a:srgbClr val="FFFFFF"/>
                </a:solidFill>
                <a:latin typeface="+mj-lt"/>
                <a:ea typeface="+mj-ea"/>
                <a:cs typeface="+mj-cs"/>
              </a:rPr>
              <a:t>AOD</a:t>
            </a:r>
            <a:r>
              <a:rPr lang="en-US" altLang="zh-CN">
                <a:solidFill>
                  <a:srgbClr val="FFFFFF"/>
                </a:solidFill>
                <a:latin typeface="+mj-lt"/>
                <a:ea typeface="+mj-ea"/>
                <a:cs typeface="+mj-cs"/>
              </a:rPr>
              <a:t>V</a:t>
            </a:r>
            <a:r>
              <a:rPr lang="zh-CN">
                <a:solidFill>
                  <a:srgbClr val="FFFFFF"/>
                </a:solidFill>
                <a:latin typeface="+mj-lt"/>
                <a:ea typeface="+mj-ea"/>
                <a:cs typeface="+mj-cs"/>
              </a:rPr>
              <a:t>协议栈分析</a:t>
            </a:r>
            <a:endParaRPr lang="zh-CN">
              <a:solidFill>
                <a:srgbClr val="FFFFFF"/>
              </a:solidFill>
              <a:latin typeface="+mj-lt"/>
              <a:ea typeface="+mj-ea"/>
              <a:cs typeface="+mj-cs"/>
            </a:endParaRPr>
          </a:p>
        </p:txBody>
      </p:sp>
      <p:sp>
        <p:nvSpPr>
          <p:cNvPr id="14338" name="副标题 1"/>
          <p:cNvSpPr>
            <a:spLocks noGrp="1"/>
          </p:cNvSpPr>
          <p:nvPr>
            <p:ph type="subTitle" idx="1"/>
          </p:nvPr>
        </p:nvSpPr>
        <p:spPr>
          <a:xfrm>
            <a:off x="2971800" y="4303395"/>
            <a:ext cx="6019800" cy="1752600"/>
          </a:xfrm>
        </p:spPr>
        <p:txBody>
          <a:bodyPr vert="horz" wrap="square" lIns="91440" tIns="45720" rIns="91440" bIns="45720" numCol="1" anchor="t"/>
          <a:lstStyle/>
          <a:p>
            <a:pPr algn="r">
              <a:buSzPct val="75000"/>
            </a:pPr>
            <a:r>
              <a:rPr lang="zh-CN">
                <a:latin typeface="+mn-lt"/>
                <a:ea typeface="+mn-ea"/>
                <a:cs typeface="+mn-cs"/>
              </a:rPr>
              <a:t>第一组：</a:t>
            </a:r>
            <a:r>
              <a:rPr lang="zh-CN">
                <a:latin typeface="+mn-lt"/>
                <a:ea typeface="+mn-ea"/>
                <a:cs typeface="+mn-cs"/>
              </a:rPr>
              <a:t>马琳淞 </a:t>
            </a:r>
            <a:r>
              <a:rPr lang="zh-CN">
                <a:latin typeface="+mn-lt"/>
                <a:ea typeface="+mn-ea"/>
                <a:cs typeface="+mn-cs"/>
              </a:rPr>
              <a:t>黎鹏</a:t>
            </a:r>
            <a:endParaRPr lang="zh-CN">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RREP – </a:t>
            </a:r>
            <a:r>
              <a:rPr lang="zh-CN" sz="4000" dirty="0">
                <a:sym typeface="+mn-ea"/>
              </a:rPr>
              <a:t>路由应答帧</a:t>
            </a:r>
            <a:endParaRPr lang="en-US" altLang="zh-CN" sz="4000"/>
          </a:p>
        </p:txBody>
      </p:sp>
      <p:pic>
        <p:nvPicPr>
          <p:cNvPr id="2" name="图片 182276"/>
          <p:cNvPicPr/>
          <p:nvPr/>
        </p:nvPicPr>
        <p:blipFill>
          <a:blip r:embed="rId1"/>
          <a:stretch>
            <a:fillRect/>
          </a:stretch>
        </p:blipFill>
        <p:spPr>
          <a:xfrm>
            <a:off x="1883410" y="651828"/>
            <a:ext cx="5400040" cy="1619885"/>
          </a:xfrm>
          <a:prstGeom prst="rect">
            <a:avLst/>
          </a:prstGeom>
          <a:noFill/>
          <a:ln w="9525">
            <a:noFill/>
          </a:ln>
        </p:spPr>
      </p:pic>
      <p:sp>
        <p:nvSpPr>
          <p:cNvPr id="12" name="文本框 11"/>
          <p:cNvSpPr txBox="1"/>
          <p:nvPr>
            <p:custDataLst>
              <p:tags r:id="rId2"/>
            </p:custDataLst>
          </p:nvPr>
        </p:nvSpPr>
        <p:spPr>
          <a:xfrm>
            <a:off x="1666240" y="2354580"/>
            <a:ext cx="6108065" cy="410400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Type</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（种类）</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2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（修复标识，为多播保留</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（需要确认）</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Reserved</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（填充</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0</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，接收端忽略此字段）</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Prefix Size（前缀长度</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如果非零，则代表下一跳节点可以作为任何具有相同路由前缀的节点被请求时的目的节点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Hop Count</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（从发起节点到目标节点的，</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对于多播路由请求，这表示从发起节点到多播节点组里产生RREP信息的节点的跳数）</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IP Address</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（目的节点</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IP</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地址）</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Sequence Number</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目的节点序列号，与这条路由相联系</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Originator IP Address</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（源节点</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IP</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地址）</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Lifetime</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（路由生命时间，接收RREP的节点认为路由有效的时间（毫秒）。</a:t>
            </a:r>
            <a:endPar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sp>
        <p:nvSpPr>
          <p:cNvPr id="24" name="文本框 23"/>
          <p:cNvSpPr txBox="1"/>
          <p:nvPr>
            <p:custDataLst>
              <p:tags r:id="rId1"/>
            </p:custDataLst>
          </p:nvPr>
        </p:nvSpPr>
        <p:spPr>
          <a:xfrm>
            <a:off x="468630" y="897890"/>
            <a:ext cx="8229600" cy="546036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产生 RERR 错误帧的原因</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一个节点检测到与一个邻居节点的链路断裂（即该</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rPr>
              <a:t>邻居节点不可达</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节点收到一个数据包，而该节点路由表中</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没有</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指向数据包制定的目的地址的</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有效路由</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，并且该路由并非处于修复状态</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节点收到来自邻居节点的 </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RERR 路由错误信息帧</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，该帧可能指示多个目的节点不可达</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产生或收到 RERR 后路由更新</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目的节点序列号</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前两种情况下更新路由表中的目的节点序列号（+1），并将更新后的序列号包含在 RERR 中</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第三种情况下只需复制接收的 RERR 目的节点序列号到路由表中或者需要转发的 RERR 中</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将指向该 RERR 中目的节点的</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rPr>
              <a:t>路由入口设为无效</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rPr>
              <a:t>生存时间字段</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更新为（当前时间+DELETE_PERIOD）</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生存时间超时以后才可以彻底删除路由入口</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RERR 转发处理</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建立受到影响的目的节点列表：</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建立</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不可达目的节点列表</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，包括不可达的邻居节点和以该节点为下一跳的目的节点（如果有的话）</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列出需要接受该 RERR 信息的</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下一跳节点列表</a:t>
            </a:r>
            <a:endPar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更新路由信息</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向列表中的每个节点发送 RERR 路由错误信息，通知路由上游节点。</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sp>
        <p:nvSpPr>
          <p:cNvPr id="16" name="文本框 15"/>
          <p:cNvSpPr txBox="1"/>
          <p:nvPr>
            <p:custDataLst>
              <p:tags r:id="rId1"/>
            </p:custDataLst>
          </p:nvPr>
        </p:nvSpPr>
        <p:spPr>
          <a:xfrm>
            <a:off x="468630" y="897890"/>
            <a:ext cx="8229600" cy="571055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RERR 信息的发送方式</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单播</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将 RERR 信息单播发送给一个接收者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重复单播</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将 RERR 信息</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分别的单播</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发送给多个接收者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广播</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将 RERR 信息</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同时发送</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给多个接收者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使用 IP 地址 255.255.255.255 进行广播，TTL = 1</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断裂链路处理</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当链路发生断裂时，所有直接使用断裂链路的</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邻居节点</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都各自产生一个 RERR，然后这些节点将 RERR 向各自的</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前驱节点</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发送，依此方式继续转发 RERR，直至被断裂链路影响的所有节点（包括中间节点和源节点）都收到 RERR 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重新建立路由</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源节点在收到 RERR 路由错误信息后，如果还需要与目的节点通信， 它可以再次发起路由请求。再次建立起的路由可能跟原来路由大不相同</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中间节点在收到发送到目的节点的数据包时，如果发现目的节点的路由入口已失效（如路由计时超时），则该节点可以选择缓存该数据包，然后发起到该目的节点的路由请求 RREQ。等重新建立到达目的节点的路由后，再</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转发此数据包到目的节点。</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pic>
        <p:nvPicPr>
          <p:cNvPr id="3" name="图片 2" descr="rerr"/>
          <p:cNvPicPr>
            <a:picLocks noChangeAspect="1"/>
          </p:cNvPicPr>
          <p:nvPr/>
        </p:nvPicPr>
        <p:blipFill>
          <a:blip r:embed="rId1"/>
          <a:stretch>
            <a:fillRect/>
          </a:stretch>
        </p:blipFill>
        <p:spPr>
          <a:xfrm>
            <a:off x="3100070" y="1257300"/>
            <a:ext cx="3562350" cy="4343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pic>
        <p:nvPicPr>
          <p:cNvPr id="15" name="image8.png"/>
          <p:cNvPicPr>
            <a:picLocks noChangeAspect="1"/>
          </p:cNvPicPr>
          <p:nvPr>
            <p:ph idx="1"/>
          </p:nvPr>
        </p:nvPicPr>
        <p:blipFill>
          <a:blip r:embed="rId1" cstate="print"/>
          <a:stretch>
            <a:fillRect/>
          </a:stretch>
        </p:blipFill>
        <p:spPr>
          <a:xfrm>
            <a:off x="1236345" y="784225"/>
            <a:ext cx="6871335" cy="1566545"/>
          </a:xfrm>
          <a:prstGeom prst="rect">
            <a:avLst/>
          </a:prstGeom>
        </p:spPr>
      </p:pic>
      <p:sp>
        <p:nvSpPr>
          <p:cNvPr id="7" name="Title 6"/>
          <p:cNvSpPr txBox="1"/>
          <p:nvPr>
            <p:custDataLst>
              <p:tags r:id="rId2"/>
            </p:custDataLst>
          </p:nvPr>
        </p:nvSpPr>
        <p:spPr>
          <a:xfrm>
            <a:off x="1721485" y="2529205"/>
            <a:ext cx="5982335" cy="323977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numCol="1"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Type</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（种类）</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3</a:t>
            </a:r>
            <a:endPar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N</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不必删除标志，当一个节点已经对这条连接作了本地修复时，这个标志位置位，这样上游的节点就不用删除这条路由）</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Reserved</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保留字段，填充</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0，接收端不作处理）</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DestCount</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本消息内包含的不可达目的节点的数目，必须至少为</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1</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endPar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Unreachable Destination IP Address</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因为连接断开而不可达的目的节点的</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IP </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地址）</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Unreachable Destination Sequence Number</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路由表项里不可达目的节点的序列号。这个不可达节点的 IP 就是上面那个 Unreachable Destination IP Address）</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434658"/>
            <a:ext cx="8229600" cy="668337"/>
          </a:xfrm>
        </p:spPr>
        <p:txBody>
          <a:bodyPr vert="horz" wrap="square" lIns="91440" tIns="45720" rIns="91440" bIns="45720" numCol="1" anchor="ctr"/>
          <a:lstStyle/>
          <a:p>
            <a:pPr algn="ctr" eaLnBrk="1" hangingPunct="1"/>
            <a:r>
              <a:rPr lang="en-US" altLang="zh-CN" sz="4000">
                <a:sym typeface="+mn-ea"/>
              </a:rPr>
              <a:t>AODV</a:t>
            </a:r>
            <a:r>
              <a:rPr lang="zh-CN" sz="4000">
                <a:sym typeface="+mn-ea"/>
              </a:rPr>
              <a:t>基本原理</a:t>
            </a:r>
            <a:endParaRPr lang="zh-CN" sz="4000">
              <a:sym typeface="+mn-ea"/>
            </a:endParaRPr>
          </a:p>
        </p:txBody>
      </p:sp>
      <p:sp>
        <p:nvSpPr>
          <p:cNvPr id="2" name="内容占位符 1"/>
          <p:cNvSpPr/>
          <p:nvPr>
            <p:ph idx="1"/>
          </p:nvPr>
        </p:nvSpPr>
        <p:spPr>
          <a:xfrm>
            <a:off x="468630" y="1325880"/>
            <a:ext cx="8229600" cy="3886200"/>
          </a:xfrm>
        </p:spPr>
        <p:txBody>
          <a:bodyPr numCol="1"/>
          <a:lstStyle/>
          <a:p>
            <a:r>
              <a:rPr lang="zh-CN" sz="2000"/>
              <a:t>当一个节点需要给网络中的其他节点传送信息时，如果没有到达目标节点的路由，则必须先以</a:t>
            </a:r>
            <a:r>
              <a:rPr lang="zh-CN" sz="2000">
                <a:solidFill>
                  <a:srgbClr val="FF0000"/>
                </a:solidFill>
              </a:rPr>
              <a:t>多播</a:t>
            </a:r>
            <a:r>
              <a:rPr lang="zh-CN" sz="2000"/>
              <a:t>的形式发出 </a:t>
            </a:r>
            <a:r>
              <a:rPr lang="zh-CN" sz="2000">
                <a:solidFill>
                  <a:srgbClr val="FF0000"/>
                </a:solidFill>
              </a:rPr>
              <a:t>RREQ(路由请求)报文</a:t>
            </a:r>
            <a:r>
              <a:rPr lang="zh-CN" sz="2000"/>
              <a:t>。</a:t>
            </a:r>
            <a:endParaRPr lang="zh-CN" sz="2000"/>
          </a:p>
          <a:p>
            <a:r>
              <a:rPr lang="zh-CN" sz="2000"/>
              <a:t>RREQ 报文中记录着发起节点和目标节点的</a:t>
            </a:r>
            <a:r>
              <a:rPr lang="zh-CN" sz="2000">
                <a:solidFill>
                  <a:srgbClr val="FF0000"/>
                </a:solidFill>
              </a:rPr>
              <a:t>网络层地址（</a:t>
            </a:r>
            <a:r>
              <a:rPr lang="en-US" altLang="zh-CN" sz="2000">
                <a:solidFill>
                  <a:srgbClr val="FF0000"/>
                </a:solidFill>
              </a:rPr>
              <a:t>IP</a:t>
            </a:r>
            <a:r>
              <a:rPr lang="zh-CN" sz="2000">
                <a:solidFill>
                  <a:srgbClr val="FF0000"/>
                </a:solidFill>
              </a:rPr>
              <a:t>地址）</a:t>
            </a:r>
            <a:r>
              <a:rPr lang="zh-CN" sz="2000"/>
              <a:t>，邻近节点收到 RREQ，首先判断目标节点是否为自己。如果是，则向发起节点发送 </a:t>
            </a:r>
            <a:r>
              <a:rPr lang="zh-CN" sz="2000">
                <a:solidFill>
                  <a:srgbClr val="FF0000"/>
                </a:solidFill>
              </a:rPr>
              <a:t>RREP(路由回应)</a:t>
            </a:r>
            <a:r>
              <a:rPr lang="zh-CN" sz="2000"/>
              <a:t>；如果不是，则首先在路由表中查找是否有到达目标节点的路由，如果有，则向源节点单播 RREP，否则继续转发 RREQ 进行查找。</a:t>
            </a:r>
            <a:endParaRPr lang="zh-CN" sz="2000"/>
          </a:p>
          <a:p>
            <a:r>
              <a:rPr lang="zh-CN" sz="2000"/>
              <a:t>在网络资源充分的情况下，AODV 协议可以通过</a:t>
            </a:r>
            <a:r>
              <a:rPr lang="zh-CN" sz="2000">
                <a:solidFill>
                  <a:srgbClr val="FF0000"/>
                </a:solidFill>
              </a:rPr>
              <a:t>定期广播 hello 报文</a:t>
            </a:r>
            <a:r>
              <a:rPr lang="zh-CN" sz="2000"/>
              <a:t>来维护路由，一旦发现某一个链路断开，节点就发送 ERROR 报文通知那些因链路断开而不可达的节点删除相应的记录或者对已存在的路由进行修复。</a:t>
            </a:r>
            <a:endParaRPr lang="zh-CN"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5362" name="文本框 179203"/>
          <p:cNvSpPr txBox="1"/>
          <p:nvPr/>
        </p:nvSpPr>
        <p:spPr>
          <a:xfrm>
            <a:off x="2743200" y="565785"/>
            <a:ext cx="3657600" cy="398780"/>
          </a:xfrm>
          <a:prstGeom prst="rect">
            <a:avLst/>
          </a:prstGeom>
          <a:noFill/>
          <a:ln w="9525">
            <a:noFill/>
          </a:ln>
        </p:spPr>
        <p:txBody>
          <a:bodyPr numCol="1" anchor="t">
            <a:spAutoFit/>
          </a:bodyPr>
          <a:lstStyle/>
          <a:p>
            <a:pPr>
              <a:spcBef>
                <a:spcPct val="50000"/>
              </a:spcBef>
            </a:pPr>
            <a:r>
              <a:rPr lang="en-US" altLang="zh-CN" sz="2000" b="1">
                <a:solidFill>
                  <a:schemeClr val="tx2"/>
                </a:solidFill>
                <a:latin typeface="宋体" panose="02010600030101010101" pitchFamily="2" charset="-122"/>
                <a:cs typeface="宋体" panose="02010600030101010101" pitchFamily="2" charset="-122"/>
              </a:rPr>
              <a:t>AODV</a:t>
            </a:r>
            <a:r>
              <a:rPr lang="zh-CN" sz="2000" b="1" dirty="0">
                <a:solidFill>
                  <a:schemeClr val="tx2"/>
                </a:solidFill>
                <a:latin typeface="宋体" panose="02010600030101010101" pitchFamily="2" charset="-122"/>
                <a:cs typeface="宋体" panose="02010600030101010101" pitchFamily="2" charset="-122"/>
              </a:rPr>
              <a:t>路由请求的发起流程图</a:t>
            </a:r>
            <a:endParaRPr lang="zh-CN" sz="2000" b="1" dirty="0">
              <a:solidFill>
                <a:schemeClr val="tx2"/>
              </a:solidFill>
              <a:latin typeface="宋体" panose="02010600030101010101" pitchFamily="2" charset="-122"/>
              <a:cs typeface="宋体" panose="02010600030101010101" pitchFamily="2" charset="-122"/>
            </a:endParaRPr>
          </a:p>
        </p:txBody>
      </p:sp>
      <p:pic>
        <p:nvPicPr>
          <p:cNvPr id="8" name="图片 7" descr="con1"/>
          <p:cNvPicPr>
            <a:picLocks noChangeAspect="1"/>
          </p:cNvPicPr>
          <p:nvPr/>
        </p:nvPicPr>
        <p:blipFill>
          <a:blip r:embed="rId1"/>
          <a:stretch>
            <a:fillRect/>
          </a:stretch>
        </p:blipFill>
        <p:spPr>
          <a:xfrm>
            <a:off x="1714500" y="1028700"/>
            <a:ext cx="5715000" cy="4800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标题 169995"/>
          <p:cNvSpPr>
            <a:spLocks noGrp="1"/>
          </p:cNvSpPr>
          <p:nvPr/>
        </p:nvSpPr>
        <p:spPr>
          <a:xfrm>
            <a:off x="457200" y="420053"/>
            <a:ext cx="8229600" cy="560387"/>
          </a:xfrm>
          <a:prstGeom prst="rect">
            <a:avLst/>
          </a:prstGeom>
          <a:noFill/>
          <a:ln w="9525">
            <a:noFill/>
          </a:ln>
        </p:spPr>
        <p:txBody>
          <a:bodyPr vert="horz" wrap="square" lIns="91440" tIns="45720" rIns="91440" bIns="45720" numCol="1" anchor="t"/>
          <a:lstStyle>
            <a:lvl1pPr marL="0" lvl="0" indent="0" algn="l" defTabSz="914400" rtl="0" eaLnBrk="1" fontAlgn="base" latinLnBrk="0" hangingPunct="1">
              <a:lnSpc>
                <a:spcPct val="100000"/>
              </a:lnSpc>
              <a:spcBef>
                <a:spcPct val="0"/>
              </a:spcBef>
              <a:spcAft>
                <a:spcPct val="0"/>
              </a:spcAft>
              <a:buNone/>
              <a:defRPr sz="4200" b="0" i="0" u="none" kern="1200" baseline="0">
                <a:solidFill>
                  <a:schemeClr val="tx2"/>
                </a:solidFill>
                <a:latin typeface="+mj-lt"/>
                <a:ea typeface="+mj-ea"/>
                <a:cs typeface="+mj-cs"/>
              </a:defRPr>
            </a:lvl1pPr>
          </a:lstStyle>
          <a:p>
            <a:pPr algn="ctr">
              <a:spcBef>
                <a:spcPct val="50000"/>
              </a:spcBef>
            </a:pPr>
            <a:r>
              <a:rPr lang="en-US" altLang="zh-CN" sz="2000" b="1">
                <a:latin typeface="宋体" panose="02010600030101010101" pitchFamily="2" charset="-122"/>
                <a:ea typeface="宋体" panose="02010600030101010101" pitchFamily="2" charset="-122"/>
                <a:cs typeface="宋体" panose="02010600030101010101" pitchFamily="2" charset="-122"/>
              </a:rPr>
              <a:t>AODV</a:t>
            </a:r>
            <a:r>
              <a:rPr lang="zh-CN" sz="2000" b="1" dirty="0">
                <a:latin typeface="宋体" panose="02010600030101010101" pitchFamily="2" charset="-122"/>
                <a:ea typeface="宋体" panose="02010600030101010101" pitchFamily="2" charset="-122"/>
                <a:cs typeface="宋体" panose="02010600030101010101" pitchFamily="2" charset="-122"/>
              </a:rPr>
              <a:t>对路由控制信息的控制流程图</a:t>
            </a:r>
            <a:endParaRPr lang="zh-CN"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con2"/>
          <p:cNvPicPr>
            <a:picLocks noChangeAspect="1"/>
          </p:cNvPicPr>
          <p:nvPr/>
        </p:nvPicPr>
        <p:blipFill>
          <a:blip r:embed="rId1"/>
          <a:stretch>
            <a:fillRect/>
          </a:stretch>
        </p:blipFill>
        <p:spPr>
          <a:xfrm>
            <a:off x="2051050" y="801370"/>
            <a:ext cx="5042535" cy="56648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endParaRPr lang="zh-CN" sz="4000"/>
          </a:p>
        </p:txBody>
      </p:sp>
      <p:sp>
        <p:nvSpPr>
          <p:cNvPr id="32" name="文本框 31"/>
          <p:cNvSpPr txBox="1"/>
          <p:nvPr>
            <p:custDataLst>
              <p:tags r:id="rId1"/>
            </p:custDataLst>
          </p:nvPr>
        </p:nvSpPr>
        <p:spPr>
          <a:xfrm>
            <a:off x="1196340" y="1129665"/>
            <a:ext cx="6750685" cy="3926840"/>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353060" marR="0" lvl="0" indent="-353060"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总体：（</a:t>
            </a:r>
            <a:r>
              <a:rPr kumimoji="0" alt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42</a:t>
            </a:r>
            <a:r>
              <a:rPr kumimoji="0" 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个文件）</a:t>
            </a:r>
            <a:endParaRPr kumimoji="0" 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en-US" alt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17 </a:t>
            </a: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个 C 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en-US" alt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17 </a:t>
            </a: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个 头文件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一个记录更改日志的 Changelog 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 GNU 通用公共授权文件 GPL</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一个用于编译 Makefile 文件以及方便查看的TAGS</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 README 和 README.ns 用于简要介绍 AODV 和使用方法</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老师添加的 TODU 和 rfc3561.txt 。</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子目录 lnx , lnx 是 linux 的缩写，里面的 AODV 协议用于 linux 内核实现的代码，包含了 6 个 c 文件，7 个 h 文件以及一个 Makefile与TAGS</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子目录 patches，目录下所放置的 8 个文件是 AODV 补丁文件。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47" name="文本框 46"/>
          <p:cNvSpPr txBox="1"/>
          <p:nvPr>
            <p:custDataLst>
              <p:tags r:id="rId2"/>
            </p:custDataLst>
          </p:nvPr>
        </p:nvSpPr>
        <p:spPr>
          <a:xfrm>
            <a:off x="1196340" y="5056505"/>
            <a:ext cx="5270500" cy="985520"/>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ü"/>
              <a:defRPr/>
            </a:pPr>
            <a:r>
              <a:rPr kumimoji="0" lang="zh-CN" sz="1600" b="1" i="0" u="none" strike="noStrike" kern="1200" cap="none" spc="18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Done：</a:t>
            </a:r>
            <a:endParaRPr kumimoji="0" lang="zh-CN" sz="1600" b="1" i="0" u="none" strike="noStrike" kern="1200" cap="none" spc="18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zh-CN" sz="1395"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我们只对其中的根目录下的部分.c与.h文件进行了分析，内核目录与补丁目录都没进行分析。</a:t>
            </a:r>
            <a:endParaRPr kumimoji="0" lang="zh-CN" sz="1395"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整体代码文件</a:t>
            </a:r>
            <a:endParaRPr lang="zh-CN" sz="4000"/>
          </a:p>
        </p:txBody>
      </p:sp>
      <p:graphicFrame>
        <p:nvGraphicFramePr>
          <p:cNvPr id="3" name="表格 2"/>
          <p:cNvGraphicFramePr/>
          <p:nvPr>
            <p:custDataLst>
              <p:tags r:id="rId1"/>
            </p:custDataLst>
          </p:nvPr>
        </p:nvGraphicFramePr>
        <p:xfrm>
          <a:off x="1556385" y="1177290"/>
          <a:ext cx="6013450" cy="5426075"/>
        </p:xfrm>
        <a:graphic>
          <a:graphicData uri="http://schemas.openxmlformats.org/drawingml/2006/table">
            <a:tbl>
              <a:tblPr firstRow="1" bandRow="1">
                <a:tableStyleId>{5940675A-B579-460E-94D1-54222C63F5DA}</a:tableStyleId>
              </a:tblPr>
              <a:tblGrid>
                <a:gridCol w="2630805"/>
                <a:gridCol w="3382645"/>
              </a:tblGrid>
              <a:tr h="244475">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文 件</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说 明</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9070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defs.h</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list.h</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params.h</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routing_table.h </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timer_queue.c</a:t>
                      </a:r>
                      <a:endParaRPr lang="en-US" sz="140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aodv_rerr.c</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aodv_rrep.c</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aodv_rreq.c</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宏定义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链表结构定义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常用参数定义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路由表定义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计时器队列定义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rerr </a:t>
                      </a:r>
                      <a:r>
                        <a:rPr lang="zh-CN" sz="1400">
                          <a:latin typeface="宋体" panose="02010600030101010101" pitchFamily="2" charset="-122"/>
                          <a:ea typeface="宋体" panose="02010600030101010101" pitchFamily="2" charset="-122"/>
                          <a:cs typeface="宋体" panose="02010600030101010101" pitchFamily="2" charset="-122"/>
                          <a:sym typeface="+mn-ea"/>
                        </a:rPr>
                        <a:t>消息定义</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rrep 消息</a:t>
                      </a:r>
                      <a:r>
                        <a:rPr lang="zh-CN" sz="1400">
                          <a:latin typeface="宋体" panose="02010600030101010101" pitchFamily="2" charset="-122"/>
                          <a:ea typeface="宋体" panose="02010600030101010101" pitchFamily="2" charset="-122"/>
                          <a:cs typeface="宋体" panose="02010600030101010101" pitchFamily="2" charset="-122"/>
                          <a:sym typeface="+mn-ea"/>
                        </a:rPr>
                        <a:t>定义</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rreq 消息</a:t>
                      </a:r>
                      <a:r>
                        <a:rPr lang="zh-CN" sz="1400">
                          <a:latin typeface="宋体" panose="02010600030101010101" pitchFamily="2" charset="-122"/>
                          <a:ea typeface="宋体" panose="02010600030101010101" pitchFamily="2" charset="-122"/>
                          <a:cs typeface="宋体" panose="02010600030101010101" pitchFamily="2" charset="-122"/>
                          <a:sym typeface="+mn-ea"/>
                        </a:rPr>
                        <a:t>定义</a:t>
                      </a:r>
                      <a:endParaRPr lang="zh-CN" sz="1400">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9814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aodv_hello.c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aodv_neighbor.c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aodv_rerr.c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aodv_rrep.c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aodv_rreq.c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aodv_socket.c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aodv_timeout.c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endian.c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nl.c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main.c</a:t>
                      </a:r>
                      <a:endParaRPr lang="en-US" sz="140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routing_table.c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timer_queue.c</a:t>
                      </a:r>
                      <a:endParaRPr lang="en-US" sz="140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seek_list.c</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hello 消息</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添加活跃邻居结点以及处理邻居结点断开</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rerr 消息</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rrep 消息</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rreq 消息</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 套接字</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超时处理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补充某些缺乏〈endian.h〉的系统</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链表操作</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 协议专用的套接字</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协议的初始化和组织运行</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路由表</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定时器有关的操作</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RREQ 正要寻找的目的地的链表</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86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rfc3561.txt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zh-CN" sz="1400" b="0">
                          <a:latin typeface="宋体" panose="02010600030101010101" pitchFamily="2" charset="-122"/>
                          <a:ea typeface="宋体" panose="02010600030101010101" pitchFamily="2" charset="-122"/>
                          <a:cs typeface="宋体" panose="02010600030101010101" pitchFamily="2" charset="-122"/>
                        </a:rPr>
                        <a:t>协议对应的</a:t>
                      </a:r>
                      <a:r>
                        <a:rPr lang="en-US" altLang="zh-CN" sz="1400" b="0">
                          <a:latin typeface="宋体" panose="02010600030101010101" pitchFamily="2" charset="-122"/>
                          <a:ea typeface="宋体" panose="02010600030101010101" pitchFamily="2" charset="-122"/>
                          <a:cs typeface="宋体" panose="02010600030101010101" pitchFamily="2" charset="-122"/>
                        </a:rPr>
                        <a:t>RFC</a:t>
                      </a:r>
                      <a:r>
                        <a:rPr lang="zh-CN" sz="1400" b="0">
                          <a:latin typeface="宋体" panose="02010600030101010101" pitchFamily="2" charset="-122"/>
                          <a:ea typeface="宋体" panose="02010600030101010101" pitchFamily="2" charset="-122"/>
                          <a:cs typeface="宋体" panose="02010600030101010101" pitchFamily="2" charset="-122"/>
                        </a:rPr>
                        <a:t>文件</a:t>
                      </a:r>
                      <a:endParaRPr 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5362" name="Rectangle 2"/>
          <p:cNvSpPr>
            <a:spLocks noGrp="1"/>
          </p:cNvSpPr>
          <p:nvPr>
            <p:ph type="title"/>
          </p:nvPr>
        </p:nvSpPr>
        <p:spPr/>
        <p:txBody>
          <a:bodyPr vert="horz" wrap="square" lIns="91440" tIns="45720" rIns="91440" bIns="45720" numCol="1" anchor="ctr"/>
          <a:lstStyle/>
          <a:p>
            <a:pPr algn="ctr" eaLnBrk="1" hangingPunct="1"/>
            <a:r>
              <a:rPr lang="en-US" altLang="zh-CN"/>
              <a:t>outline</a:t>
            </a:r>
            <a:endParaRPr lang="en-US" altLang="zh-CN"/>
          </a:p>
        </p:txBody>
      </p:sp>
      <p:sp>
        <p:nvSpPr>
          <p:cNvPr id="15363" name="Rectangle 3"/>
          <p:cNvSpPr>
            <a:spLocks noGrp="1"/>
          </p:cNvSpPr>
          <p:nvPr>
            <p:ph idx="1"/>
          </p:nvPr>
        </p:nvSpPr>
        <p:spPr>
          <a:xfrm>
            <a:off x="457200" y="1557338"/>
            <a:ext cx="8229600" cy="4310062"/>
          </a:xfrm>
        </p:spPr>
        <p:txBody>
          <a:bodyPr vert="horz" wrap="square" lIns="91440" tIns="45720" rIns="91440" bIns="45720" numCol="1" anchor="t"/>
          <a:lstStyle/>
          <a:p>
            <a:pPr eaLnBrk="1" hangingPunct="1"/>
            <a:r>
              <a:rPr lang="en-US" altLang="zh-CN">
                <a:sym typeface="+mn-ea"/>
              </a:rPr>
              <a:t>AODV </a:t>
            </a:r>
            <a:r>
              <a:rPr lang="zh-CN" dirty="0">
                <a:sym typeface="+mn-ea"/>
              </a:rPr>
              <a:t>概述</a:t>
            </a:r>
            <a:endParaRPr lang="zh-CN" dirty="0">
              <a:sym typeface="+mn-ea"/>
            </a:endParaRPr>
          </a:p>
          <a:p>
            <a:pPr eaLnBrk="1" hangingPunct="1"/>
            <a:r>
              <a:rPr lang="en-US" altLang="zh-CN" dirty="0">
                <a:sym typeface="+mn-ea"/>
              </a:rPr>
              <a:t>3</a:t>
            </a:r>
            <a:r>
              <a:rPr lang="zh-CN" dirty="0">
                <a:sym typeface="+mn-ea"/>
              </a:rPr>
              <a:t>种报文及格式</a:t>
            </a:r>
            <a:endParaRPr lang="zh-CN" dirty="0">
              <a:sym typeface="+mn-ea"/>
            </a:endParaRPr>
          </a:p>
          <a:p>
            <a:pPr eaLnBrk="1" hangingPunct="1"/>
            <a:r>
              <a:rPr lang="zh-CN" dirty="0">
                <a:sym typeface="+mn-ea"/>
              </a:rPr>
              <a:t>基本原理</a:t>
            </a:r>
            <a:endParaRPr lang="zh-CN" dirty="0">
              <a:sym typeface="+mn-ea"/>
            </a:endParaRPr>
          </a:p>
          <a:p>
            <a:pPr eaLnBrk="1" hangingPunct="1"/>
            <a:r>
              <a:rPr lang="zh-CN" dirty="0">
                <a:sym typeface="+mn-ea"/>
              </a:rPr>
              <a:t>源代码分析</a:t>
            </a:r>
            <a:endParaRPr lang="zh-CN" dirty="0">
              <a:sym typeface="+mn-ea"/>
            </a:endParaRPr>
          </a:p>
          <a:p>
            <a:pPr eaLnBrk="1" hangingPunct="1"/>
            <a:r>
              <a:rPr lang="zh-CN"/>
              <a:t>总结</a:t>
            </a:r>
            <a:endParaRPr lang="zh-CN"/>
          </a:p>
          <a:p>
            <a:pPr eaLnBrk="1" hangingPunct="1">
              <a:buNone/>
            </a:pP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全局</a:t>
            </a:r>
            <a:r>
              <a:rPr lang="en-US" altLang="zh-CN" sz="4000"/>
              <a:t>List</a:t>
            </a:r>
            <a:endParaRPr lang="en-US" altLang="zh-CN" sz="4000"/>
          </a:p>
        </p:txBody>
      </p:sp>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graphicFrame>
        <p:nvGraphicFramePr>
          <p:cNvPr id="3" name="表格 2"/>
          <p:cNvGraphicFramePr/>
          <p:nvPr>
            <p:custDataLst>
              <p:tags r:id="rId1"/>
            </p:custDataLst>
          </p:nvPr>
        </p:nvGraphicFramePr>
        <p:xfrm>
          <a:off x="526733" y="1630680"/>
          <a:ext cx="8041005" cy="3004185"/>
        </p:xfrm>
        <a:graphic>
          <a:graphicData uri="http://schemas.openxmlformats.org/drawingml/2006/table">
            <a:tbl>
              <a:tblPr firstRow="1" bandRow="1">
                <a:tableStyleId>{5940675A-B579-460E-94D1-54222C63F5DA}</a:tableStyleId>
              </a:tblPr>
              <a:tblGrid>
                <a:gridCol w="3978275"/>
                <a:gridCol w="4062730"/>
              </a:tblGrid>
              <a:tr h="632460">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函数原型</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作用</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005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listelm_detach(list_t * prev, list_t * next)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删除某位置节点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737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listelm_add(list_t * le, list_t * prev, list_t * next)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在特定位置添加一个节点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085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list_add(list_t * head, list_t * le)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在头部添加一个节点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212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list_add_tail(list_t * head, list_t* le)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在尾部添加一个节点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132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list_detach(list_t * le)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删除某节点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全局目的节点</a:t>
            </a:r>
            <a:r>
              <a:rPr lang="en-US" altLang="zh-CN" sz="4000"/>
              <a:t>List</a:t>
            </a:r>
            <a:endParaRPr lang="en-US" altLang="zh-CN" sz="4000"/>
          </a:p>
        </p:txBody>
      </p:sp>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graphicFrame>
        <p:nvGraphicFramePr>
          <p:cNvPr id="2" name="表格 1"/>
          <p:cNvGraphicFramePr/>
          <p:nvPr>
            <p:custDataLst>
              <p:tags r:id="rId1"/>
            </p:custDataLst>
          </p:nvPr>
        </p:nvGraphicFramePr>
        <p:xfrm>
          <a:off x="1309053" y="1744980"/>
          <a:ext cx="6581775" cy="3500120"/>
        </p:xfrm>
        <a:graphic>
          <a:graphicData uri="http://schemas.openxmlformats.org/drawingml/2006/table">
            <a:tbl>
              <a:tblPr firstRow="1" bandRow="1">
                <a:tableStyleId>{5940675A-B579-460E-94D1-54222C63F5DA}</a:tableStyleId>
              </a:tblPr>
              <a:tblGrid>
                <a:gridCol w="4423410"/>
                <a:gridCol w="2158365"/>
              </a:tblGrid>
              <a:tr h="229870">
                <a:tc>
                  <a:txBody>
                    <a:bodyPr numCol="1"/>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函数原型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作用</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4013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seek_list_t *NS_CLASS seek_list_insert (struct in_addr dest_addr, u_int32_t dest_seqno, int ttl, u_int8_t flags, struct ip_data * ipd)</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在链表中插入新</a:t>
                      </a:r>
                      <a:r>
                        <a:rPr lang="zh-CN" sz="1400" b="0">
                          <a:latin typeface="宋体" panose="02010600030101010101" pitchFamily="2" charset="-122"/>
                          <a:ea typeface="宋体" panose="02010600030101010101" pitchFamily="2" charset="-122"/>
                          <a:cs typeface="宋体" panose="02010600030101010101" pitchFamily="2" charset="-122"/>
                        </a:rPr>
                        <a:t>的</a:t>
                      </a:r>
                      <a:r>
                        <a:rPr lang="en-US" sz="1400" b="0">
                          <a:latin typeface="宋体" panose="02010600030101010101" pitchFamily="2" charset="-122"/>
                          <a:ea typeface="宋体" panose="02010600030101010101" pitchFamily="2" charset="-122"/>
                          <a:cs typeface="宋体" panose="02010600030101010101" pitchFamily="2" charset="-122"/>
                        </a:rPr>
                        <a:t>节点</a:t>
                      </a:r>
                      <a:r>
                        <a:rPr lang="zh-CN" sz="1400" b="0">
                          <a:latin typeface="宋体" panose="02010600030101010101" pitchFamily="2" charset="-122"/>
                          <a:ea typeface="宋体" panose="02010600030101010101" pitchFamily="2" charset="-122"/>
                          <a:cs typeface="宋体" panose="02010600030101010101" pitchFamily="2" charset="-122"/>
                        </a:rPr>
                        <a:t>项</a:t>
                      </a:r>
                      <a:r>
                        <a:rPr lang="en-US" sz="1400" b="0">
                          <a:latin typeface="宋体" panose="02010600030101010101" pitchFamily="2" charset="-122"/>
                          <a:ea typeface="宋体" panose="02010600030101010101" pitchFamily="2" charset="-122"/>
                          <a:cs typeface="宋体" panose="02010600030101010101" pitchFamily="2" charset="-122"/>
                        </a:rPr>
                        <a:t>，</a:t>
                      </a:r>
                      <a:r>
                        <a:rPr lang="zh-CN" sz="1400" b="0">
                          <a:latin typeface="宋体" panose="02010600030101010101" pitchFamily="2" charset="-122"/>
                          <a:ea typeface="宋体" panose="02010600030101010101" pitchFamily="2" charset="-122"/>
                          <a:cs typeface="宋体" panose="02010600030101010101" pitchFamily="2" charset="-122"/>
                        </a:rPr>
                        <a:t>即</a:t>
                      </a:r>
                      <a:r>
                        <a:rPr lang="en-US" sz="1400" b="0">
                          <a:latin typeface="宋体" panose="02010600030101010101" pitchFamily="2" charset="-122"/>
                          <a:ea typeface="宋体" panose="02010600030101010101" pitchFamily="2" charset="-122"/>
                          <a:cs typeface="宋体" panose="02010600030101010101" pitchFamily="2" charset="-122"/>
                        </a:rPr>
                        <a:t>增加一个想要寻找的目的地</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7216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NS_CLASSseek_list_remove(seek_list_t * entry)</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删除一个节点</a:t>
                      </a:r>
                      <a:r>
                        <a:rPr lang="zh-CN" sz="1400" b="0">
                          <a:latin typeface="宋体" panose="02010600030101010101" pitchFamily="2" charset="-122"/>
                          <a:ea typeface="宋体" panose="02010600030101010101" pitchFamily="2" charset="-122"/>
                          <a:cs typeface="宋体" panose="02010600030101010101" pitchFamily="2" charset="-122"/>
                        </a:rPr>
                        <a:t>项</a:t>
                      </a:r>
                      <a:r>
                        <a:rPr lang="en-US" sz="1400" b="0">
                          <a:latin typeface="宋体" panose="02010600030101010101" pitchFamily="2" charset="-122"/>
                          <a:ea typeface="宋体" panose="02010600030101010101" pitchFamily="2" charset="-122"/>
                          <a:cs typeface="宋体" panose="02010600030101010101" pitchFamily="2" charset="-122"/>
                        </a:rPr>
                        <a:t>，即减少一个想要寻找的目的地</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1788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seek_list_t * NS_CLASS seek_list_find(struct in_addrdest_addr)</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根据地址，在链表中寻找</a:t>
                      </a:r>
                      <a:r>
                        <a:rPr lang="zh-CN" sz="1400" b="0">
                          <a:latin typeface="宋体" panose="02010600030101010101" pitchFamily="2" charset="-122"/>
                          <a:ea typeface="宋体" panose="02010600030101010101" pitchFamily="2" charset="-122"/>
                          <a:cs typeface="宋体" panose="02010600030101010101" pitchFamily="2" charset="-122"/>
                        </a:rPr>
                        <a:t>地址对应的</a:t>
                      </a:r>
                      <a:r>
                        <a:rPr lang="en-US" sz="1400" b="0">
                          <a:latin typeface="宋体" panose="02010600030101010101" pitchFamily="2" charset="-122"/>
                          <a:ea typeface="宋体" panose="02010600030101010101" pitchFamily="2" charset="-122"/>
                          <a:cs typeface="宋体" panose="02010600030101010101" pitchFamily="2" charset="-122"/>
                        </a:rPr>
                        <a:t>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435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seek_list_print()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打印出</a:t>
                      </a:r>
                      <a:r>
                        <a:rPr lang="zh-CN" sz="1400" b="0">
                          <a:latin typeface="宋体" panose="02010600030101010101" pitchFamily="2" charset="-122"/>
                          <a:ea typeface="宋体" panose="02010600030101010101" pitchFamily="2" charset="-122"/>
                          <a:cs typeface="宋体" panose="02010600030101010101" pitchFamily="2" charset="-122"/>
                        </a:rPr>
                        <a:t>此时</a:t>
                      </a:r>
                      <a:r>
                        <a:rPr lang="en-US" sz="1400" b="0">
                          <a:latin typeface="宋体" panose="02010600030101010101" pitchFamily="2" charset="-122"/>
                          <a:ea typeface="宋体" panose="02010600030101010101" pitchFamily="2" charset="-122"/>
                          <a:cs typeface="宋体" panose="02010600030101010101" pitchFamily="2" charset="-122"/>
                        </a:rPr>
                        <a:t>每个节点的信息，包括目的地地址，目的地序列号，生命期等信息。</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全局定时器队列</a:t>
            </a:r>
            <a:endParaRPr lang="zh-CN" sz="4000"/>
          </a:p>
        </p:txBody>
      </p:sp>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graphicFrame>
        <p:nvGraphicFramePr>
          <p:cNvPr id="5" name="表格 4"/>
          <p:cNvGraphicFramePr/>
          <p:nvPr>
            <p:custDataLst>
              <p:tags r:id="rId1"/>
            </p:custDataLst>
          </p:nvPr>
        </p:nvGraphicFramePr>
        <p:xfrm>
          <a:off x="1346518" y="1217147"/>
          <a:ext cx="6414770" cy="5104765"/>
        </p:xfrm>
        <a:graphic>
          <a:graphicData uri="http://schemas.openxmlformats.org/drawingml/2006/table">
            <a:tbl>
              <a:tblPr firstRow="1" bandRow="1">
                <a:tableStyleId>{5940675A-B579-460E-94D1-54222C63F5DA}</a:tableStyleId>
              </a:tblPr>
              <a:tblGrid>
                <a:gridCol w="3147060"/>
                <a:gridCol w="3267710"/>
              </a:tblGrid>
              <a:tr h="252730">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函数原型</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作用</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6421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 timer_init(struct timer * t, timeout_func_t f, void * data)</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进行一个定时器的初始化工作</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641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timer_timeout(struct timeval * now)</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当一个定时器超时时，调用此函数进行后续清理工作</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627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NS_STATIC void NS_CLASStimer_add(struct timer *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在定时器队列中添加一个定时器</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323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 timer_remove(structtimer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在定时器队列中删除一个定时器</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 timer_timeout_now(struct timer *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让此定时器立即超时</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009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t</a:t>
                      </a:r>
                      <a:r>
                        <a:rPr lang="en-US" sz="1400" b="0">
                          <a:latin typeface="宋体" panose="02010600030101010101" pitchFamily="2" charset="-122"/>
                          <a:ea typeface="宋体" panose="02010600030101010101" pitchFamily="2" charset="-122"/>
                          <a:cs typeface="宋体" panose="02010600030101010101" pitchFamily="2" charset="-122"/>
                        </a:rPr>
                        <a:t>imer_set_timeout(struct timer * t, long msec)</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在定时器原来的时间上再加上一些时间</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long timer_left(struct timer *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计算该定时器还剩余的时间</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259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struct timeval * NS_CLASS timer_age_queue()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计算定时器队列的生存时间</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323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printTQ(list_t * l)</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打印出定时器队列中每个定时器的信息</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main1"/>
          <p:cNvPicPr>
            <a:picLocks noChangeAspect="1"/>
          </p:cNvPicPr>
          <p:nvPr/>
        </p:nvPicPr>
        <p:blipFill>
          <a:blip r:embed="rId1"/>
          <a:stretch>
            <a:fillRect/>
          </a:stretch>
        </p:blipFill>
        <p:spPr>
          <a:xfrm>
            <a:off x="305435" y="711200"/>
            <a:ext cx="5857875" cy="5791200"/>
          </a:xfrm>
          <a:prstGeom prst="rect">
            <a:avLst/>
          </a:prstGeom>
        </p:spPr>
      </p:pic>
      <p:sp>
        <p:nvSpPr>
          <p:cNvPr id="17409"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7410" name="Rectangle 2"/>
          <p:cNvSpPr>
            <a:spLocks noGrp="1"/>
          </p:cNvSpPr>
          <p:nvPr>
            <p:ph type="title"/>
          </p:nvPr>
        </p:nvSpPr>
        <p:spPr>
          <a:xfrm>
            <a:off x="468313" y="115888"/>
            <a:ext cx="8229600" cy="595312"/>
          </a:xfrm>
        </p:spPr>
        <p:txBody>
          <a:bodyPr vert="horz" wrap="square" lIns="91440" tIns="45720" rIns="91440" bIns="45720" numCol="1" anchor="ctr"/>
          <a:lstStyle/>
          <a:p>
            <a:pPr algn="ctr" eaLnBrk="1" hangingPunct="1"/>
            <a:r>
              <a:rPr lang="zh-CN" sz="4000">
                <a:sym typeface="+mn-ea"/>
              </a:rPr>
              <a:t>源代码分析</a:t>
            </a:r>
            <a:r>
              <a:rPr lang="en-US" altLang="zh-CN" sz="4000">
                <a:sym typeface="+mn-ea"/>
              </a:rPr>
              <a:t>—</a:t>
            </a:r>
            <a:r>
              <a:rPr lang="zh-CN" sz="4000"/>
              <a:t>程序示例</a:t>
            </a:r>
            <a:endParaRPr lang="zh-CN" sz="4000"/>
          </a:p>
        </p:txBody>
      </p:sp>
      <p:sp>
        <p:nvSpPr>
          <p:cNvPr id="11269" name="AutoShape 5"/>
          <p:cNvSpPr/>
          <p:nvPr/>
        </p:nvSpPr>
        <p:spPr>
          <a:xfrm>
            <a:off x="241935" y="1120775"/>
            <a:ext cx="5594985" cy="1248410"/>
          </a:xfrm>
          <a:prstGeom prst="round1Rect">
            <a:avLst/>
          </a:prstGeom>
          <a:noFill/>
          <a:ln w="9525" cap="flat" cmpd="sng">
            <a:solidFill>
              <a:srgbClr val="FF3300"/>
            </a:solidFill>
            <a:prstDash val="solid"/>
            <a:miter/>
            <a:headEnd type="none" w="med" len="med"/>
            <a:tailEnd type="none" w="med" len="med"/>
          </a:ln>
        </p:spPr>
        <p:txBody>
          <a:bodyPr wrap="none" numCol="1" anchor="ct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sz="1800"/>
          </a:p>
        </p:txBody>
      </p:sp>
      <p:sp>
        <p:nvSpPr>
          <p:cNvPr id="65" name="Title 6"/>
          <p:cNvSpPr txBox="1"/>
          <p:nvPr>
            <p:custDataLst>
              <p:tags r:id="rId2"/>
            </p:custDataLst>
          </p:nvPr>
        </p:nvSpPr>
        <p:spPr>
          <a:xfrm>
            <a:off x="5924550" y="1325245"/>
            <a:ext cx="3173730" cy="1113790"/>
          </a:xfrm>
          <a:prstGeom prst="rect">
            <a:avLst/>
          </a:prstGeom>
          <a:noFill/>
        </p:spPr>
        <p:txBody>
          <a:bodyPr wrap="square" lIns="101600" tIns="0" rIns="82550" bIns="0" numCol="1" rtlCol="0" anchor="t" anchorCtr="0">
            <a:spAutoFit/>
          </a:bodyPr>
          <a:lstStyle>
            <a:defPPr>
              <a:defRPr lang="zh-CN" altLang="zh-CN"/>
            </a:defPPr>
            <a:lvl1pPr>
              <a:lnSpc>
                <a:spcPct val="130000"/>
              </a:lnSpc>
              <a:spcAft>
                <a:spcPts val="1000"/>
              </a:spcAft>
              <a:defRPr sz="1600" spc="150"/>
            </a:lvl1pPr>
          </a:lstStyle>
          <a:p>
            <a:pPr marL="381000" lvl="0" indent="-381000" algn="l" fontAlgn="ctr">
              <a:lnSpc>
                <a:spcPct val="130000"/>
              </a:lnSpc>
              <a:spcBef>
                <a:spcPts val="1200"/>
              </a:spcBef>
              <a:spcAft>
                <a:spcPts val="0"/>
              </a:spcAft>
              <a:buSzPct val="90000"/>
              <a:buFont typeface="WPS-Bullets" pitchFamily="2" charset="0"/>
              <a:buChar char=""/>
            </a:pPr>
            <a:r>
              <a:rPr lang="zh-CN" spc="160" dirty="0">
                <a:solidFill>
                  <a:schemeClr val="tx1">
                    <a:lumMod val="75000"/>
                    <a:lumOff val="25000"/>
                  </a:schemeClr>
                </a:solidFill>
                <a:uFillTx/>
                <a:latin typeface="微软雅黑" panose="020B0503020204020204" charset="-122"/>
                <a:ea typeface="微软雅黑" panose="020B0503020204020204" charset="-122"/>
                <a:sym typeface="+mn-ea"/>
              </a:rPr>
              <a:t>主要用于初始化各变量，</a:t>
            </a:r>
            <a:endParaRPr lang="zh-CN"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pc="160" dirty="0">
                <a:solidFill>
                  <a:schemeClr val="tx1">
                    <a:lumMod val="75000"/>
                    <a:lumOff val="25000"/>
                  </a:schemeClr>
                </a:solidFill>
                <a:uFillTx/>
                <a:latin typeface="微软雅黑" panose="020B0503020204020204" charset="-122"/>
                <a:ea typeface="微软雅黑" panose="020B0503020204020204" charset="-122"/>
                <a:sym typeface="+mn-ea"/>
              </a:rPr>
              <a:t>包括接口名，描述符集，时间和信号等结构体。</a:t>
            </a:r>
            <a:endParaRPr lang="zh-CN"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
        <p:nvSpPr>
          <p:cNvPr id="11276" name="AutoShape 12"/>
          <p:cNvSpPr/>
          <p:nvPr/>
        </p:nvSpPr>
        <p:spPr>
          <a:xfrm>
            <a:off x="241935" y="2439035"/>
            <a:ext cx="5594350" cy="4266565"/>
          </a:xfrm>
          <a:prstGeom prst="round1Rect">
            <a:avLst/>
          </a:prstGeom>
          <a:noFill/>
          <a:ln w="9525" cap="flat" cmpd="sng">
            <a:solidFill>
              <a:schemeClr val="bg2"/>
            </a:solidFill>
            <a:prstDash val="solid"/>
            <a:miter/>
            <a:headEnd type="none" w="med" len="med"/>
            <a:tailEnd type="none" w="med" len="med"/>
          </a:ln>
        </p:spPr>
        <p:txBody>
          <a:bodyPr wrap="none" numCol="1" anchor="ct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sz="1800"/>
          </a:p>
        </p:txBody>
      </p:sp>
      <p:sp>
        <p:nvSpPr>
          <p:cNvPr id="11" name="文本框 10"/>
          <p:cNvSpPr txBox="1"/>
          <p:nvPr>
            <p:custDataLst>
              <p:tags r:id="rId3"/>
            </p:custDataLst>
          </p:nvPr>
        </p:nvSpPr>
        <p:spPr>
          <a:xfrm>
            <a:off x="5988685" y="3510915"/>
            <a:ext cx="2517775" cy="1062990"/>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kumimoji="0" 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 进行一些准备工作，</a:t>
            </a:r>
            <a:endParaRPr kumimoji="0" 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包括获取程序名，</a:t>
            </a:r>
            <a:endPar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初始化一些信号</a:t>
            </a:r>
            <a:endPar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blinds(horizontal)">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276"/>
                                        </p:tgtEl>
                                        <p:attrNameLst>
                                          <p:attrName>style.visibility</p:attrName>
                                        </p:attrNameLst>
                                      </p:cBhvr>
                                      <p:to>
                                        <p:strVal val="visible"/>
                                      </p:to>
                                    </p:set>
                                    <p:animEffect transition="in" filter="blinds(horizontal)">
                                      <p:cBhvr>
                                        <p:cTn id="16" dur="500"/>
                                        <p:tgtEl>
                                          <p:spTgt spid="11276"/>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ldLvl="0" animBg="1"/>
      <p:bldP spid="11276" grpId="0" bldLvl="0" animBg="1"/>
      <p:bldP spid="65" grpId="0"/>
      <p:bldP spid="65" grpId="1"/>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8434" name="Rectangle 2"/>
          <p:cNvSpPr>
            <a:spLocks noGrp="1"/>
          </p:cNvSpPr>
          <p:nvPr>
            <p:ph type="title"/>
          </p:nvPr>
        </p:nvSpPr>
        <p:spPr>
          <a:xfrm>
            <a:off x="457200" y="384810"/>
            <a:ext cx="8229600" cy="595313"/>
          </a:xfrm>
        </p:spPr>
        <p:txBody>
          <a:bodyPr vert="horz" wrap="square" lIns="91440" tIns="45720" rIns="91440" bIns="45720" numCol="1" anchor="ctr"/>
          <a:lstStyle/>
          <a:p>
            <a:pPr algn="ctr" eaLnBrk="1" hangingPunct="1"/>
            <a:r>
              <a:rPr lang="zh-CN" sz="4000">
                <a:sym typeface="+mn-ea"/>
              </a:rPr>
              <a:t>源代码分析</a:t>
            </a:r>
            <a:r>
              <a:rPr lang="en-US" altLang="zh-CN" sz="4000">
                <a:sym typeface="+mn-ea"/>
              </a:rPr>
              <a:t>—</a:t>
            </a:r>
            <a:r>
              <a:rPr lang="zh-CN" sz="4000"/>
              <a:t>路由表项</a:t>
            </a:r>
            <a:endParaRPr lang="zh-CN" sz="4000"/>
          </a:p>
        </p:txBody>
      </p:sp>
      <p:pic>
        <p:nvPicPr>
          <p:cNvPr id="18435" name="Picture 4" descr="C:\Users\Administrator\Desktop\p\routtable.pngrouttable"/>
          <p:cNvPicPr>
            <a:picLocks noChangeAspect="1"/>
          </p:cNvPicPr>
          <p:nvPr/>
        </p:nvPicPr>
        <p:blipFill>
          <a:blip r:embed="rId1"/>
          <a:srcRect/>
          <a:stretch>
            <a:fillRect/>
          </a:stretch>
        </p:blipFill>
        <p:spPr>
          <a:xfrm>
            <a:off x="232410" y="898525"/>
            <a:ext cx="5281930" cy="5349875"/>
          </a:xfrm>
          <a:prstGeom prst="rect">
            <a:avLst/>
          </a:prstGeom>
          <a:noFill/>
          <a:ln w="9525">
            <a:noFill/>
          </a:ln>
        </p:spPr>
      </p:pic>
      <p:sp>
        <p:nvSpPr>
          <p:cNvPr id="4" name="Title 6"/>
          <p:cNvSpPr txBox="1"/>
          <p:nvPr>
            <p:custDataLst>
              <p:tags r:id="rId2"/>
            </p:custDataLst>
          </p:nvPr>
        </p:nvSpPr>
        <p:spPr>
          <a:xfrm>
            <a:off x="5092065" y="1052830"/>
            <a:ext cx="3921760" cy="4827905"/>
          </a:xfrm>
          <a:prstGeom prst="rect">
            <a:avLst/>
          </a:prstGeom>
          <a:noFill/>
        </p:spPr>
        <p:txBody>
          <a:bodyPr wrap="square" lIns="101600" tIns="0" rIns="82550" bIns="0" numCol="1" rtlCol="0" anchor="t" anchorCtr="0">
            <a:spAutoFit/>
          </a:bodyPr>
          <a:lstStyle>
            <a:defPPr>
              <a:defRPr lang="zh-CN" altLang="zh-CN"/>
            </a:defPPr>
            <a:lvl1pPr>
              <a:lnSpc>
                <a:spcPct val="130000"/>
              </a:lnSpc>
              <a:spcAft>
                <a:spcPts val="1000"/>
              </a:spcAft>
              <a:defRPr sz="1600" spc="150"/>
            </a:lvl1pPr>
          </a:lstStyle>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Destination IP Address（目的节点的IP地址）</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Destination Sequence Number（目的节点序列号）</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Network Interface（网络接口）</a:t>
            </a:r>
            <a:endParaRPr lang="zh-CN" sz="1200" spc="160" dirty="0">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Next Hop（下一跳）</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Hop Count（到达目的节点需要的跳数）</a:t>
            </a:r>
            <a:endParaRPr lang="zh-CN" sz="1200" spc="160" dirty="0">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Other state and routing flags（路由的状态标识，有效valid，无效invalid，可修复repairable，正在修复being repaired）</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Valid Destination Sequence Number flag（目的节点序列号是否正确的标志）</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en-US" altLang="zh-CN" sz="1200" spc="160" dirty="0">
                <a:uFillTx/>
                <a:latin typeface="微软雅黑" panose="020B0503020204020204" charset="-122"/>
                <a:ea typeface="微软雅黑" panose="020B0503020204020204" charset="-122"/>
                <a:sym typeface="+mn-ea"/>
              </a:rPr>
              <a:t>Timer</a:t>
            </a:r>
            <a:r>
              <a:rPr lang="zh-CN" sz="1200" spc="160" dirty="0">
                <a:uFillTx/>
                <a:latin typeface="微软雅黑" panose="020B0503020204020204" charset="-122"/>
                <a:ea typeface="微软雅黑" panose="020B0503020204020204" charset="-122"/>
                <a:sym typeface="+mn-ea"/>
              </a:rPr>
              <a:t>（与此路由表项关联的</a:t>
            </a:r>
            <a:r>
              <a:rPr lang="en-US" altLang="zh-CN" sz="1200" spc="160" dirty="0">
                <a:uFillTx/>
                <a:latin typeface="微软雅黑" panose="020B0503020204020204" charset="-122"/>
                <a:ea typeface="微软雅黑" panose="020B0503020204020204" charset="-122"/>
                <a:sym typeface="+mn-ea"/>
              </a:rPr>
              <a:t>timer</a:t>
            </a:r>
            <a:r>
              <a:rPr lang="zh-CN" sz="1200" spc="160" dirty="0">
                <a:uFillTx/>
                <a:latin typeface="微软雅黑" panose="020B0503020204020204" charset="-122"/>
                <a:ea typeface="微软雅黑" panose="020B0503020204020204" charset="-122"/>
                <a:sym typeface="+mn-ea"/>
              </a:rPr>
              <a:t>信息</a:t>
            </a:r>
            <a:r>
              <a:rPr lang="zh-CN" sz="1200" spc="160" dirty="0">
                <a:uFillTx/>
                <a:latin typeface="微软雅黑" panose="020B0503020204020204" charset="-122"/>
                <a:ea typeface="微软雅黑" panose="020B0503020204020204" charset="-122"/>
                <a:sym typeface="+mn-ea"/>
              </a:rPr>
              <a:t>）</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List of Precursors（先驱表）</a:t>
            </a:r>
            <a:endParaRPr lang="zh-CN" sz="1200" spc="160" dirty="0">
              <a:solidFill>
                <a:schemeClr val="tx1"/>
              </a:solidFill>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总结</a:t>
            </a:r>
            <a:endParaRPr lang="zh-CN" sz="4000"/>
          </a:p>
        </p:txBody>
      </p:sp>
      <p:sp>
        <p:nvSpPr>
          <p:cNvPr id="2" name="内容占位符 1"/>
          <p:cNvSpPr/>
          <p:nvPr>
            <p:ph idx="1"/>
          </p:nvPr>
        </p:nvSpPr>
        <p:spPr>
          <a:xfrm>
            <a:off x="457200" y="1295400"/>
            <a:ext cx="8302625" cy="4710430"/>
          </a:xfrm>
        </p:spPr>
        <p:txBody>
          <a:bodyPr numCol="1"/>
          <a:lstStyle/>
          <a:p>
            <a:r>
              <a:rPr lang="zh-CN" sz="2000"/>
              <a:t>AODV 协议作为一个无线组织网络中的路由协议，其设计精巧，结构简明， 容易实现。并且在一定程度上解决了特定的网络问题。</a:t>
            </a:r>
            <a:endParaRPr lang="zh-CN" sz="2000"/>
          </a:p>
          <a:p>
            <a:r>
              <a:rPr lang="en-US" altLang="zh-CN" sz="2000"/>
              <a:t>AODV</a:t>
            </a:r>
            <a:r>
              <a:rPr lang="zh-CN" sz="2000"/>
              <a:t>是</a:t>
            </a:r>
            <a:r>
              <a:rPr lang="zh-CN" sz="2000">
                <a:solidFill>
                  <a:srgbClr val="FF0000"/>
                </a:solidFill>
              </a:rPr>
              <a:t>反应式</a:t>
            </a:r>
            <a:r>
              <a:rPr lang="zh-CN" sz="2000"/>
              <a:t>路由协议，也就是说当向目的节点发送包时，源节点才在网络中发起路由查找过程，找到相应的路由。</a:t>
            </a:r>
            <a:endParaRPr lang="zh-CN" sz="2000"/>
          </a:p>
          <a:p>
            <a:r>
              <a:rPr lang="zh-CN" sz="2000"/>
              <a:t>在进行源代码的分析时，我们发现</a:t>
            </a:r>
            <a:r>
              <a:rPr lang="en-US" altLang="zh-CN" sz="2000"/>
              <a:t>AODV</a:t>
            </a:r>
            <a:r>
              <a:rPr lang="zh-CN" altLang="en-US" sz="2000"/>
              <a:t>的源</a:t>
            </a:r>
            <a:r>
              <a:rPr lang="zh-CN" sz="2000"/>
              <a:t>代码的</a:t>
            </a:r>
            <a:r>
              <a:rPr lang="zh-CN" sz="2000">
                <a:solidFill>
                  <a:srgbClr val="FF0000"/>
                </a:solidFill>
              </a:rPr>
              <a:t>架构非常清晰</a:t>
            </a:r>
            <a:r>
              <a:rPr lang="zh-CN" sz="2000"/>
              <a:t>，风格严谨，注释清楚。此外，各个函数的功能也非常清楚，命名规范，各模块之间很好的体现了“高内聚， 低耦合”的程序设计原则。</a:t>
            </a:r>
            <a:r>
              <a:rPr lang="zh-CN" sz="2000">
                <a:sym typeface="+mn-ea"/>
              </a:rPr>
              <a:t>程序中有大量的 if 语句结构进行错误判断，保证了代码的</a:t>
            </a:r>
            <a:r>
              <a:rPr lang="zh-CN" sz="2000">
                <a:solidFill>
                  <a:srgbClr val="FF0000"/>
                </a:solidFill>
                <a:sym typeface="+mn-ea"/>
              </a:rPr>
              <a:t>容错性</a:t>
            </a:r>
            <a:r>
              <a:rPr lang="zh-CN" sz="2000">
                <a:sym typeface="+mn-ea"/>
              </a:rPr>
              <a:t>。同时，由于使用了不少宏定义，保证了程序的平台</a:t>
            </a:r>
            <a:r>
              <a:rPr lang="zh-CN" sz="2000">
                <a:solidFill>
                  <a:srgbClr val="FF0000"/>
                </a:solidFill>
                <a:sym typeface="+mn-ea"/>
              </a:rPr>
              <a:t>扩展性与兼容性</a:t>
            </a:r>
            <a:r>
              <a:rPr lang="zh-CN" sz="2000">
                <a:sym typeface="+mn-ea"/>
              </a:rPr>
              <a:t>。</a:t>
            </a:r>
            <a:endParaRPr lang="zh-CN" sz="2000"/>
          </a:p>
          <a:p>
            <a:r>
              <a:rPr lang="zh-CN" sz="2000"/>
              <a:t>随着技术的不断革新，无线网络的应用越来越广泛，AODV协议是</a:t>
            </a:r>
            <a:r>
              <a:rPr lang="zh-CN" sz="2000">
                <a:solidFill>
                  <a:srgbClr val="FF0000"/>
                </a:solidFill>
              </a:rPr>
              <a:t>移动自组网</a:t>
            </a:r>
            <a:r>
              <a:rPr lang="zh-CN" sz="2000"/>
              <a:t>按需控制协议中最受关注的协议之一。AODV路由协议中,采用Hello消息机制后,在减少路由发现时间的同时也明显地降低了协议的效率。作为基础的早期无线自组网路由协议，</a:t>
            </a:r>
            <a:r>
              <a:rPr lang="en-US" altLang="zh-CN" sz="2000"/>
              <a:t>AODV</a:t>
            </a:r>
            <a:r>
              <a:rPr lang="zh-CN" altLang="en-US" sz="2000"/>
              <a:t>协议还只是一种简单的雏形，需要对其进行</a:t>
            </a:r>
            <a:r>
              <a:rPr lang="zh-CN" altLang="en-US" sz="2000">
                <a:solidFill>
                  <a:srgbClr val="FF0000"/>
                </a:solidFill>
              </a:rPr>
              <a:t>改进、拓展</a:t>
            </a:r>
            <a:r>
              <a:rPr lang="zh-CN" altLang="en-US" sz="2000"/>
              <a:t>才能应用于当今现实网络</a:t>
            </a:r>
            <a:r>
              <a:rPr lang="zh-CN" altLang="en-US" sz="2000"/>
              <a:t>。</a:t>
            </a:r>
            <a:endParaRPr lang="zh-CN"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1"/>
          </p:nvPr>
        </p:nvSpPr>
        <p:spPr>
          <a:xfrm>
            <a:off x="6553200" y="6248400"/>
            <a:ext cx="2133600" cy="457200"/>
          </a:xfrm>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3" name="标题 2"/>
          <p:cNvSpPr/>
          <p:nvPr>
            <p:ph type="title"/>
          </p:nvPr>
        </p:nvSpPr>
        <p:spPr/>
        <p:txBody>
          <a:bodyPr numCol="1"/>
          <a:lstStyle/>
          <a:p>
            <a:pPr algn="ctr"/>
            <a:r>
              <a:rPr lang="zh-CN"/>
              <a:t>附录</a:t>
            </a:r>
            <a:endParaRPr lang="en-US" altLang="zh-CN"/>
          </a:p>
        </p:txBody>
      </p:sp>
      <p:sp>
        <p:nvSpPr>
          <p:cNvPr id="14" name="Title 6"/>
          <p:cNvSpPr txBox="1"/>
          <p:nvPr>
            <p:custDataLst>
              <p:tags r:id="rId1"/>
            </p:custDataLst>
          </p:nvPr>
        </p:nvSpPr>
        <p:spPr>
          <a:xfrm>
            <a:off x="608007" y="1682151"/>
            <a:ext cx="7928524" cy="430593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Active route： 活跃路由，能够转发数据包的路由。</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Broadcast：广播，指通过IP协议规定的255.255.255.255地址发送数据报。</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Destination：目的地址，数据报转发的目的地址，视为转发终点。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Forwarding route： 转发节点，能够转发数据报的节点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Invalid route：无效节点，不能转发，会在路由表内保存一段时间，可以被更新为有效节点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Originating route：发起节点，发出AODV路由发现消息的节点。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Reverse route： 转发路由，用于转发回复包的路由，这个回复包就是从目的节点或能达到目的节点的中间节点返回到发起节点的RREP包。</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Sequence number：序列号，由节点来管理，用于判断消息的新旧程度。</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Valid route：有效路由，与活跃路由相同</a:t>
            </a:r>
            <a:endParaRPr sz="1400" spc="160" dirty="0">
              <a:solidFill>
                <a:schemeClr val="tx1"/>
              </a:solidFill>
              <a:uFillTx/>
              <a:latin typeface="微软雅黑" panose="020B0503020204020204" charset="-122"/>
              <a:ea typeface="微软雅黑" panose="020B0503020204020204" charset="-122"/>
              <a:sym typeface="+mn-ea"/>
            </a:endParaRPr>
          </a:p>
        </p:txBody>
      </p:sp>
      <p:sp>
        <p:nvSpPr>
          <p:cNvPr id="5" name="rect4"/>
          <p:cNvSpPr txBox="1"/>
          <p:nvPr/>
        </p:nvSpPr>
        <p:spPr>
          <a:xfrm>
            <a:off x="2575886" y="3001261"/>
            <a:ext cx="1134335" cy="1134335"/>
          </a:xfrm>
          <a:prstGeom prst="rect">
            <a:avLst/>
          </a:prstGeom>
          <a:noFill/>
        </p:spPr>
        <p:txBody>
          <a:bodyPr wrap="square"/>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1"/>
          </p:nvPr>
        </p:nvSpPr>
        <p:spPr>
          <a:xfrm>
            <a:off x="6553200" y="6248400"/>
            <a:ext cx="2133600" cy="457200"/>
          </a:xfrm>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3" name="标题 2"/>
          <p:cNvSpPr/>
          <p:nvPr>
            <p:ph type="title"/>
          </p:nvPr>
        </p:nvSpPr>
        <p:spPr/>
        <p:txBody>
          <a:bodyPr numCol="1"/>
          <a:lstStyle/>
          <a:p>
            <a:pPr algn="ctr"/>
            <a:r>
              <a:rPr lang="en-US" altLang="zh-CN"/>
              <a:t>Reference</a:t>
            </a:r>
            <a:endParaRPr lang="en-US" altLang="zh-CN"/>
          </a:p>
        </p:txBody>
      </p:sp>
      <p:sp>
        <p:nvSpPr>
          <p:cNvPr id="206" name="Title 6"/>
          <p:cNvSpPr txBox="1"/>
          <p:nvPr>
            <p:custDataLst>
              <p:tags r:id="rId1"/>
            </p:custDataLst>
          </p:nvPr>
        </p:nvSpPr>
        <p:spPr>
          <a:xfrm>
            <a:off x="658495" y="1896745"/>
            <a:ext cx="7902575" cy="18592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38455" lvl="0" indent="-338455" algn="l" fontAlgn="ctr">
              <a:lnSpc>
                <a:spcPct val="130000"/>
              </a:lnSpc>
              <a:spcBef>
                <a:spcPts val="1200"/>
              </a:spcBef>
              <a:spcAft>
                <a:spcPts val="0"/>
              </a:spcAft>
              <a:buSzPct val="90000"/>
              <a:buFont typeface="WPS-Bullets" pitchFamily="2" charset="0"/>
              <a:buChar char=""/>
            </a:pP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Ad Hoc路由协议实现技术[J]. 张爱民,马志强,易晓蓉.  计算机系统应用. 2011</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07</a:t>
            </a:r>
            <a:endPar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38455" lvl="0" indent="-338455" algn="l" fontAlgn="ctr">
              <a:lnSpc>
                <a:spcPct val="130000"/>
              </a:lnSpc>
              <a:spcBef>
                <a:spcPts val="1200"/>
              </a:spcBef>
              <a:spcAft>
                <a:spcPts val="0"/>
              </a:spcAft>
              <a:buSzPct val="90000"/>
              <a:buFont typeface="WPS-Bullets" pitchFamily="2" charset="0"/>
              <a:buChar char=""/>
            </a:pP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AODV协议概述</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[EB/OL]</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 Bocai_Fire. CSDN. 2011.07</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 </a:t>
            </a:r>
            <a:endPar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38455" lvl="0" indent="-338455" algn="l" fontAlgn="ctr">
              <a:lnSpc>
                <a:spcPct val="130000"/>
              </a:lnSpc>
              <a:spcBef>
                <a:spcPts val="1200"/>
              </a:spcBef>
              <a:spcAft>
                <a:spcPts val="0"/>
              </a:spcAft>
              <a:buSzPct val="90000"/>
              <a:buFont typeface="WPS-Bullets" pitchFamily="2" charset="0"/>
              <a:buChar char=""/>
            </a:pP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AODV</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协议分析</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R</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 于跃,杜睿桓,苏宇晗. DLUT. 2013</a:t>
            </a:r>
            <a:endPar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38455" lvl="0" indent="-338455" algn="l" fontAlgn="ctr">
              <a:lnSpc>
                <a:spcPct val="130000"/>
              </a:lnSpc>
              <a:spcBef>
                <a:spcPts val="1200"/>
              </a:spcBef>
              <a:spcAft>
                <a:spcPts val="0"/>
              </a:spcAft>
              <a:buSzPct val="90000"/>
              <a:buFont typeface="WPS-Bullets" pitchFamily="2" charset="0"/>
              <a:buChar char=""/>
            </a:pP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Ad hoc On-Demand Distance Vector (AODV) Routing</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R</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 Perkins CE,Belding-Royer E,Das S. RFC 3561 . 2003</a:t>
            </a:r>
            <a:endPar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558165" y="2441575"/>
            <a:ext cx="8229600" cy="1371600"/>
          </a:xfrm>
        </p:spPr>
        <p:txBody>
          <a:bodyPr vert="horz" wrap="square" lIns="91440" tIns="45720" rIns="91440" bIns="45720" numCol="1" anchor="ctr"/>
          <a:lstStyle/>
          <a:p>
            <a:pPr algn="ctr"/>
            <a:r>
              <a:rPr lang="en-US" altLang="zh-CN"/>
              <a:t>Thank you</a:t>
            </a:r>
            <a:endParaRPr lang="en-US" altLang="zh-CN"/>
          </a:p>
        </p:txBody>
      </p:sp>
      <p:sp>
        <p:nvSpPr>
          <p:cNvPr id="68610" name="灯片编号占位符 3"/>
          <p:cNvSpPr txBox="1">
            <a:spLocks noGrp="1"/>
          </p:cNvSpPr>
          <p:nvPr>
            <p:ph type="sldNum" sz="quarter" idx="11"/>
          </p:nvPr>
        </p:nvSpPr>
        <p:spPr>
          <a:xfrm>
            <a:off x="6553200" y="6248400"/>
            <a:ext cx="2133600" cy="457200"/>
          </a:xfrm>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2" name="标题 1"/>
          <p:cNvSpPr>
            <a:spLocks noGrp="1"/>
          </p:cNvSpPr>
          <p:nvPr/>
        </p:nvSpPr>
        <p:spPr>
          <a:xfrm>
            <a:off x="2642235" y="4976495"/>
            <a:ext cx="6399530" cy="1271905"/>
          </a:xfrm>
          <a:prstGeom prst="rect">
            <a:avLst/>
          </a:prstGeom>
          <a:noFill/>
          <a:ln w="9525">
            <a:noFill/>
          </a:ln>
        </p:spPr>
        <p:txBody>
          <a:bodyPr vert="horz" wrap="square" lIns="91440" tIns="45720" rIns="91440" bIns="45720" numCol="1"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r"/>
            <a:r>
              <a:rPr lang="en-US" altLang="zh-CN"/>
              <a:t>—</a:t>
            </a:r>
            <a:r>
              <a:rPr lang="zh-CN"/>
              <a:t>马琳淞，</a:t>
            </a:r>
            <a:r>
              <a:rPr lang="zh-CN"/>
              <a:t>黎鹏</a:t>
            </a:r>
            <a:endParaRPr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en-US" altLang="zh-CN" sz="4000"/>
              <a:t>AODV</a:t>
            </a:r>
            <a:r>
              <a:rPr lang="zh-CN" sz="4000"/>
              <a:t>概述</a:t>
            </a:r>
            <a:endParaRPr lang="zh-CN" sz="4000"/>
          </a:p>
        </p:txBody>
      </p:sp>
      <p:sp>
        <p:nvSpPr>
          <p:cNvPr id="7170" name="文本占位符 3074"/>
          <p:cNvSpPr>
            <a:spLocks noGrp="1"/>
          </p:cNvSpPr>
          <p:nvPr>
            <p:ph idx="1"/>
          </p:nvPr>
        </p:nvSpPr>
        <p:spPr>
          <a:xfrm>
            <a:off x="457200" y="1600200"/>
            <a:ext cx="8229600" cy="4114800"/>
          </a:xfrm>
        </p:spPr>
        <p:txBody>
          <a:bodyPr numCol="1" anchor="t"/>
          <a:lstStyle/>
          <a:p>
            <a:pPr>
              <a:lnSpc>
                <a:spcPct val="90000"/>
              </a:lnSpc>
            </a:pPr>
            <a:r>
              <a:rPr lang="en-US" altLang="zh-CN" sz="2200">
                <a:solidFill>
                  <a:srgbClr val="FF0000"/>
                </a:solidFill>
              </a:rPr>
              <a:t>无线自组网按需平面距离向量路由协议</a:t>
            </a:r>
            <a:r>
              <a:rPr lang="en-US" altLang="zh-CN" sz="2200"/>
              <a:t>（Ad hoc On-Demand Distance Vector Routing，AODV）是应用于无线随意网络（也称作无线Ad hoc网络）中进行路由选择的路由协议</a:t>
            </a:r>
            <a:endParaRPr lang="en-US" altLang="zh-CN" sz="2200"/>
          </a:p>
          <a:p>
            <a:pPr>
              <a:lnSpc>
                <a:spcPct val="90000"/>
              </a:lnSpc>
            </a:pPr>
            <a:r>
              <a:rPr lang="en-US" altLang="zh-CN" sz="2200"/>
              <a:t>它能够实现单播和多播路由。</a:t>
            </a:r>
            <a:endParaRPr lang="en-US" altLang="zh-CN" sz="2200"/>
          </a:p>
          <a:p>
            <a:pPr>
              <a:lnSpc>
                <a:spcPct val="90000"/>
              </a:lnSpc>
            </a:pPr>
            <a:r>
              <a:rPr lang="en-US" altLang="zh-CN" sz="2200"/>
              <a:t>AODV</a:t>
            </a:r>
            <a:r>
              <a:rPr lang="zh-CN" sz="2200" dirty="0"/>
              <a:t>是为快速移动自组网（</a:t>
            </a:r>
            <a:r>
              <a:rPr lang="en-US" altLang="zh-CN" sz="2200"/>
              <a:t>MANET</a:t>
            </a:r>
            <a:r>
              <a:rPr lang="zh-CN" sz="2200" dirty="0"/>
              <a:t>）设计的数据包路由协议</a:t>
            </a:r>
            <a:endParaRPr lang="zh-CN" sz="2200" dirty="0"/>
          </a:p>
          <a:p>
            <a:pPr>
              <a:lnSpc>
                <a:spcPct val="90000"/>
              </a:lnSpc>
            </a:pPr>
            <a:r>
              <a:rPr lang="zh-CN" sz="2200" dirty="0"/>
              <a:t>较适用于有</a:t>
            </a:r>
            <a:r>
              <a:rPr lang="zh-CN" sz="2200" dirty="0">
                <a:solidFill>
                  <a:srgbClr val="FF0000"/>
                </a:solidFill>
              </a:rPr>
              <a:t>大量节点</a:t>
            </a:r>
            <a:r>
              <a:rPr lang="zh-CN" sz="2200" dirty="0"/>
              <a:t>的</a:t>
            </a:r>
            <a:r>
              <a:rPr lang="zh-CN" sz="2200" dirty="0">
                <a:solidFill>
                  <a:srgbClr val="FF0000"/>
                </a:solidFill>
              </a:rPr>
              <a:t>无线自主网络</a:t>
            </a:r>
            <a:endParaRPr lang="zh-CN" sz="2200" dirty="0"/>
          </a:p>
          <a:p>
            <a:pPr>
              <a:lnSpc>
                <a:spcPct val="90000"/>
              </a:lnSpc>
            </a:pPr>
            <a:r>
              <a:rPr lang="zh-CN" sz="2200" dirty="0">
                <a:solidFill>
                  <a:srgbClr val="FF0000"/>
                </a:solidFill>
              </a:rPr>
              <a:t>按需路由协议</a:t>
            </a:r>
            <a:r>
              <a:rPr lang="zh-CN" sz="2200" dirty="0"/>
              <a:t>，只有当到达某目的节点的路由不存在时才会激活该协议发起路由请求</a:t>
            </a:r>
            <a:endParaRPr lang="zh-CN" sz="2200" dirty="0"/>
          </a:p>
          <a:p>
            <a:pPr>
              <a:lnSpc>
                <a:spcPct val="90000"/>
              </a:lnSpc>
            </a:pPr>
            <a:r>
              <a:rPr lang="zh-CN" sz="2200" dirty="0"/>
              <a:t>使用</a:t>
            </a:r>
            <a:r>
              <a:rPr lang="zh-CN" sz="2200" dirty="0">
                <a:solidFill>
                  <a:srgbClr val="FF0000"/>
                </a:solidFill>
              </a:rPr>
              <a:t>节点序列号</a:t>
            </a:r>
            <a:r>
              <a:rPr lang="zh-CN" sz="2200" dirty="0"/>
              <a:t>机制避免</a:t>
            </a:r>
            <a:r>
              <a:rPr lang="en-US" altLang="zh-CN" sz="2200" dirty="0"/>
              <a:t>count infinity</a:t>
            </a:r>
            <a:r>
              <a:rPr lang="zh-CN" sz="2200" dirty="0"/>
              <a:t>问题</a:t>
            </a:r>
            <a:endParaRPr lang="zh-CN" sz="2200" dirty="0"/>
          </a:p>
          <a:p>
            <a:pPr>
              <a:lnSpc>
                <a:spcPct val="90000"/>
              </a:lnSpc>
            </a:pPr>
            <a:r>
              <a:rPr lang="zh-CN" sz="2200" dirty="0"/>
              <a:t>传输层使用的是</a:t>
            </a:r>
            <a:r>
              <a:rPr lang="en-US" altLang="zh-CN" sz="2200">
                <a:solidFill>
                  <a:srgbClr val="FF0000"/>
                </a:solidFill>
              </a:rPr>
              <a:t>UDP</a:t>
            </a:r>
            <a:r>
              <a:rPr lang="zh-CN" sz="2200" dirty="0"/>
              <a:t>协议 </a:t>
            </a:r>
            <a:endParaRPr lang="zh-CN" sz="2200" dirty="0"/>
          </a:p>
          <a:p>
            <a:pPr>
              <a:lnSpc>
                <a:spcPct val="90000"/>
              </a:lnSpc>
            </a:pPr>
            <a:r>
              <a:rPr lang="zh-CN" sz="2200" dirty="0"/>
              <a:t>网络各节点使用</a:t>
            </a:r>
            <a:r>
              <a:rPr lang="en-US" altLang="zh-CN" sz="2200"/>
              <a:t>IP</a:t>
            </a:r>
            <a:r>
              <a:rPr lang="zh-CN" sz="2200" dirty="0"/>
              <a:t>地址统一编址</a:t>
            </a:r>
            <a:endParaRPr lang="zh-CN" sz="2200" dirty="0"/>
          </a:p>
          <a:p>
            <a:pPr>
              <a:lnSpc>
                <a:spcPct val="90000"/>
              </a:lnSpc>
            </a:pPr>
            <a:r>
              <a:rPr lang="zh-CN" sz="2200" dirty="0"/>
              <a:t>每一个节点维护一个包含到达目的节点路由信息的路由表</a:t>
            </a:r>
            <a:endParaRPr lang="zh-C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8434" name="Rectangle 2"/>
          <p:cNvSpPr>
            <a:spLocks noGrp="1"/>
          </p:cNvSpPr>
          <p:nvPr>
            <p:ph type="title"/>
          </p:nvPr>
        </p:nvSpPr>
        <p:spPr>
          <a:xfrm>
            <a:off x="457200" y="384810"/>
            <a:ext cx="8229600" cy="595313"/>
          </a:xfrm>
        </p:spPr>
        <p:txBody>
          <a:bodyPr vert="horz" wrap="square" lIns="91440" tIns="45720" rIns="91440" bIns="45720" numCol="1" anchor="ctr"/>
          <a:lstStyle/>
          <a:p>
            <a:pPr algn="ctr" eaLnBrk="1" hangingPunct="1"/>
            <a:r>
              <a:rPr lang="en-US" altLang="zh-CN" sz="4000"/>
              <a:t>AODV</a:t>
            </a:r>
            <a:r>
              <a:rPr lang="zh-CN" sz="4000"/>
              <a:t>的主要报文</a:t>
            </a:r>
            <a:endParaRPr lang="zh-CN" sz="4000"/>
          </a:p>
        </p:txBody>
      </p:sp>
      <p:sp>
        <p:nvSpPr>
          <p:cNvPr id="71" name="内容占位符 70"/>
          <p:cNvSpPr/>
          <p:nvPr>
            <p:ph idx="1"/>
          </p:nvPr>
        </p:nvSpPr>
        <p:spPr>
          <a:xfrm>
            <a:off x="926465" y="1485900"/>
            <a:ext cx="7291070" cy="3886200"/>
          </a:xfrm>
        </p:spPr>
        <p:txBody>
          <a:bodyPr numCol="1"/>
          <a:lstStyle/>
          <a:p>
            <a:r>
              <a:rPr lang="en-US" altLang="zh-CN"/>
              <a:t>AODV</a:t>
            </a:r>
            <a:r>
              <a:rPr lang="zh-CN"/>
              <a:t>帧主要包括：</a:t>
            </a:r>
            <a:endParaRPr lang="zh-CN"/>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RREQ – 路由请求帧</a:t>
            </a:r>
            <a:endParaRPr lang="zh-CN" altLang="zh-CN" sz="2000" spc="113" noProof="0" dirty="0">
              <a:ln>
                <a:noFill/>
              </a:ln>
              <a:solidFill>
                <a:schemeClr val="tx1"/>
              </a:solidFill>
              <a:effectLst/>
              <a:uLnTx/>
              <a:uFillTx/>
              <a:latin typeface="+mj-lt"/>
              <a:ea typeface="微软雅黑" panose="020B0503020204020204" charset="-122"/>
              <a:cs typeface="+mj-lt"/>
              <a:sym typeface="+mn-ea"/>
            </a:endParaRPr>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RREP – 路由应答帧</a:t>
            </a:r>
            <a:endParaRPr lang="zh-CN" altLang="zh-CN" sz="2000" spc="113" noProof="0" dirty="0">
              <a:ln>
                <a:noFill/>
              </a:ln>
              <a:solidFill>
                <a:schemeClr val="tx1"/>
              </a:solidFill>
              <a:effectLst/>
              <a:uLnTx/>
              <a:uFillTx/>
              <a:latin typeface="+mj-lt"/>
              <a:ea typeface="微软雅黑" panose="020B0503020204020204" charset="-122"/>
              <a:cs typeface="+mj-lt"/>
              <a:sym typeface="+mn-ea"/>
            </a:endParaRPr>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RERR – 路由错误帧</a:t>
            </a:r>
            <a:endParaRPr lang="zh-CN" altLang="zh-CN" sz="2000" spc="113" noProof="0" dirty="0">
              <a:ln>
                <a:noFill/>
              </a:ln>
              <a:solidFill>
                <a:schemeClr val="tx1"/>
              </a:solidFill>
              <a:effectLst/>
              <a:uLnTx/>
              <a:uFillTx/>
              <a:latin typeface="+mj-lt"/>
              <a:ea typeface="微软雅黑" panose="020B0503020204020204" charset="-122"/>
              <a:cs typeface="+mj-lt"/>
              <a:sym typeface="+mn-ea"/>
            </a:endParaRPr>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HELLO – 活跃路由链路监测帧</a:t>
            </a:r>
            <a:endParaRPr kumimoji="0" lang="zh-CN" altLang="zh-CN" sz="2000" i="0" u="none" strike="noStrike" kern="1200" cap="none" spc="113" normalizeH="0" baseline="0" noProof="0" dirty="0">
              <a:ln>
                <a:noFill/>
              </a:ln>
              <a:solidFill>
                <a:schemeClr val="tx1"/>
              </a:solidFill>
              <a:effectLst/>
              <a:uLnTx/>
              <a:uFillTx/>
              <a:latin typeface="+mj-lt"/>
              <a:ea typeface="微软雅黑" panose="020B0503020204020204" charset="-122"/>
              <a:cs typeface="+mj-lt"/>
              <a:sym typeface="+mn-ea"/>
            </a:endParaRPr>
          </a:p>
          <a:p>
            <a:endParaRPr kumimoji="0" lang="zh-CN" sz="2000" i="0" u="none" strike="noStrike" kern="1200" cap="none" spc="113" normalizeH="0" baseline="0" noProof="0" dirty="0">
              <a:ln>
                <a:noFill/>
              </a:ln>
              <a:solidFill>
                <a:schemeClr val="tx1"/>
              </a:solidFill>
              <a:effectLst/>
              <a:uLnTx/>
              <a:uFillTx/>
              <a:latin typeface="+mj-lt"/>
              <a:ea typeface="微软雅黑" panose="020B0503020204020204" charset="-122"/>
              <a:cs typeface="+mj-lt"/>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407353"/>
            <a:ext cx="8229600" cy="668337"/>
          </a:xfrm>
        </p:spPr>
        <p:txBody>
          <a:bodyPr vert="horz" wrap="square" lIns="91440" tIns="45720" rIns="91440" bIns="45720" numCol="1" anchor="ctr"/>
          <a:lstStyle/>
          <a:p>
            <a:pPr algn="ctr" eaLnBrk="1" hangingPunct="1"/>
            <a:r>
              <a:rPr lang="en-US" altLang="zh-CN" sz="4000">
                <a:sym typeface="+mn-ea"/>
              </a:rPr>
              <a:t>RREQ – </a:t>
            </a:r>
            <a:r>
              <a:rPr lang="zh-CN" sz="4000" dirty="0">
                <a:sym typeface="+mn-ea"/>
              </a:rPr>
              <a:t>路由请求帧</a:t>
            </a:r>
            <a:endParaRPr lang="en-US" altLang="zh-CN" sz="4000"/>
          </a:p>
        </p:txBody>
      </p:sp>
      <p:sp>
        <p:nvSpPr>
          <p:cNvPr id="18434" name="文本占位符 28674"/>
          <p:cNvSpPr>
            <a:spLocks noGrp="1"/>
          </p:cNvSpPr>
          <p:nvPr>
            <p:ph idx="1"/>
          </p:nvPr>
        </p:nvSpPr>
        <p:spPr>
          <a:xfrm>
            <a:off x="457200" y="1285875"/>
            <a:ext cx="8229600" cy="4530725"/>
          </a:xfrm>
        </p:spPr>
        <p:txBody>
          <a:bodyPr numCol="1" anchor="t"/>
          <a:lstStyle/>
          <a:p>
            <a:pPr>
              <a:lnSpc>
                <a:spcPct val="80000"/>
              </a:lnSpc>
              <a:buNone/>
            </a:pPr>
            <a:endParaRPr lang="zh-CN" sz="2600" dirty="0"/>
          </a:p>
          <a:p>
            <a:pPr lvl="1">
              <a:lnSpc>
                <a:spcPct val="80000"/>
              </a:lnSpc>
            </a:pPr>
            <a:r>
              <a:rPr lang="zh-CN" sz="2200" dirty="0"/>
              <a:t>在两个节点之间的</a:t>
            </a:r>
            <a:r>
              <a:rPr lang="zh-CN" sz="2200" dirty="0">
                <a:solidFill>
                  <a:srgbClr val="FF0000"/>
                </a:solidFill>
              </a:rPr>
              <a:t>路由有效、通信正常</a:t>
            </a:r>
            <a:r>
              <a:rPr lang="zh-CN" sz="2200" dirty="0"/>
              <a:t>的情况下，</a:t>
            </a:r>
            <a:r>
              <a:rPr lang="en-US" altLang="zh-CN" sz="2200"/>
              <a:t>AODV</a:t>
            </a:r>
            <a:r>
              <a:rPr lang="zh-CN" sz="2200" dirty="0"/>
              <a:t>路由协议</a:t>
            </a:r>
            <a:r>
              <a:rPr lang="zh-CN" sz="2200" dirty="0">
                <a:solidFill>
                  <a:srgbClr val="FF0000"/>
                </a:solidFill>
              </a:rPr>
              <a:t>不起任何作用</a:t>
            </a:r>
            <a:endParaRPr lang="zh-CN" sz="2200" dirty="0">
              <a:solidFill>
                <a:srgbClr val="FF0000"/>
              </a:solidFill>
            </a:endParaRPr>
          </a:p>
          <a:p>
            <a:pPr lvl="1">
              <a:lnSpc>
                <a:spcPct val="80000"/>
              </a:lnSpc>
            </a:pPr>
            <a:r>
              <a:rPr lang="zh-CN" sz="2200" dirty="0"/>
              <a:t>只有当源节点</a:t>
            </a:r>
            <a:r>
              <a:rPr lang="en-US" altLang="zh-CN" sz="2200"/>
              <a:t>S</a:t>
            </a:r>
            <a:r>
              <a:rPr lang="zh-CN" sz="2200" dirty="0"/>
              <a:t>需要向目的节点</a:t>
            </a:r>
            <a:r>
              <a:rPr lang="en-US" altLang="zh-CN" sz="2200"/>
              <a:t>D</a:t>
            </a:r>
            <a:r>
              <a:rPr lang="zh-CN" sz="2200" dirty="0"/>
              <a:t>发送数据包，但又没有</a:t>
            </a:r>
            <a:r>
              <a:rPr lang="en-US" altLang="zh-CN" sz="2200"/>
              <a:t>D</a:t>
            </a:r>
            <a:r>
              <a:rPr lang="zh-CN" sz="2200" dirty="0"/>
              <a:t>节点的路由入口时才会发起路由请求，即发送路由广播帧</a:t>
            </a:r>
            <a:r>
              <a:rPr lang="en-US" altLang="zh-CN" sz="2200"/>
              <a:t>RREQ</a:t>
            </a:r>
            <a:endParaRPr lang="en-US" altLang="zh-CN" sz="2200"/>
          </a:p>
          <a:p>
            <a:pPr lvl="1">
              <a:lnSpc>
                <a:spcPct val="80000"/>
              </a:lnSpc>
            </a:pPr>
            <a:r>
              <a:rPr lang="zh-CN" sz="2200" dirty="0"/>
              <a:t>当</a:t>
            </a:r>
            <a:r>
              <a:rPr lang="en-US" altLang="zh-CN" sz="2200"/>
              <a:t>RREQ</a:t>
            </a:r>
            <a:r>
              <a:rPr lang="zh-CN" sz="2200" dirty="0"/>
              <a:t>在网络中传播时，中间节点会更新各自到源节点的路由，我们称此路由为</a:t>
            </a:r>
            <a:r>
              <a:rPr lang="zh-CN" sz="2200" dirty="0">
                <a:solidFill>
                  <a:srgbClr val="FF0000"/>
                </a:solidFill>
              </a:rPr>
              <a:t>反向路由</a:t>
            </a:r>
            <a:endParaRPr lang="zh-CN" sz="2200" dirty="0">
              <a:solidFill>
                <a:srgbClr val="FF0000"/>
              </a:solidFill>
            </a:endParaRPr>
          </a:p>
          <a:p>
            <a:pPr lvl="1">
              <a:lnSpc>
                <a:spcPct val="80000"/>
              </a:lnSpc>
            </a:pPr>
            <a:r>
              <a:rPr lang="en-US" altLang="zh-CN" sz="2200"/>
              <a:t>RREQ</a:t>
            </a:r>
            <a:r>
              <a:rPr lang="zh-CN" sz="2200" dirty="0"/>
              <a:t>请求帧中包含源节点以前记录的到目的节点的序列号，但此序列号可能不是最新的（最大的）</a:t>
            </a:r>
            <a:endParaRPr lang="zh-CN" sz="2200" dirty="0"/>
          </a:p>
          <a:p>
            <a:pPr lvl="1">
              <a:lnSpc>
                <a:spcPct val="80000"/>
              </a:lnSpc>
            </a:pPr>
            <a:r>
              <a:rPr lang="zh-CN" sz="2200" dirty="0"/>
              <a:t>中间节点如果有到目的节点的路由时，只有该节点记录的目的节点序列号比</a:t>
            </a:r>
            <a:r>
              <a:rPr lang="en-US" altLang="zh-CN" sz="2200"/>
              <a:t>RREQ</a:t>
            </a:r>
            <a:r>
              <a:rPr lang="zh-CN" sz="2200" dirty="0"/>
              <a:t>中的目的节点序列号</a:t>
            </a:r>
            <a:r>
              <a:rPr lang="zh-CN" sz="2200" dirty="0">
                <a:solidFill>
                  <a:srgbClr val="FF0000"/>
                </a:solidFill>
              </a:rPr>
              <a:t>更新（更大）</a:t>
            </a:r>
            <a:r>
              <a:rPr lang="zh-CN" sz="2200" dirty="0"/>
              <a:t>时，才认为这条路由是</a:t>
            </a:r>
            <a:r>
              <a:rPr lang="zh-CN" sz="2200" dirty="0">
                <a:solidFill>
                  <a:srgbClr val="FF0000"/>
                </a:solidFill>
              </a:rPr>
              <a:t>有效的</a:t>
            </a:r>
            <a:endParaRPr lang="zh-CN" sz="22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349568" y="397828"/>
            <a:ext cx="8229600" cy="668337"/>
          </a:xfrm>
        </p:spPr>
        <p:txBody>
          <a:bodyPr vert="horz" wrap="square" lIns="91440" tIns="45720" rIns="91440" bIns="45720" numCol="1" anchor="ctr"/>
          <a:lstStyle/>
          <a:p>
            <a:pPr algn="ctr" eaLnBrk="1" hangingPunct="1"/>
            <a:r>
              <a:rPr lang="en-US" altLang="zh-CN" sz="4000">
                <a:sym typeface="+mn-ea"/>
              </a:rPr>
              <a:t>RREQ – </a:t>
            </a:r>
            <a:r>
              <a:rPr lang="zh-CN" sz="4000" dirty="0">
                <a:sym typeface="+mn-ea"/>
              </a:rPr>
              <a:t>路由请求帧</a:t>
            </a:r>
            <a:endParaRPr lang="zh-CN" sz="4000">
              <a:sym typeface="+mn-ea"/>
            </a:endParaRPr>
          </a:p>
        </p:txBody>
      </p:sp>
      <p:pic>
        <p:nvPicPr>
          <p:cNvPr id="3" name="图片 2" descr="rreq"/>
          <p:cNvPicPr>
            <a:picLocks noChangeAspect="1"/>
          </p:cNvPicPr>
          <p:nvPr/>
        </p:nvPicPr>
        <p:blipFill>
          <a:blip r:embed="rId1"/>
          <a:stretch>
            <a:fillRect/>
          </a:stretch>
        </p:blipFill>
        <p:spPr>
          <a:xfrm>
            <a:off x="2498090" y="1216660"/>
            <a:ext cx="5476875" cy="52006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RREQ – </a:t>
            </a:r>
            <a:r>
              <a:rPr lang="zh-CN" sz="4000" dirty="0">
                <a:sym typeface="+mn-ea"/>
              </a:rPr>
              <a:t>路由请求帧</a:t>
            </a:r>
            <a:endParaRPr lang="zh-CN" sz="4000">
              <a:sym typeface="+mn-ea"/>
            </a:endParaRPr>
          </a:p>
        </p:txBody>
      </p:sp>
      <p:pic>
        <p:nvPicPr>
          <p:cNvPr id="2" name="图片 2"/>
          <p:cNvPicPr/>
          <p:nvPr/>
        </p:nvPicPr>
        <p:blipFill>
          <a:blip r:embed="rId1"/>
          <a:stretch>
            <a:fillRect/>
          </a:stretch>
        </p:blipFill>
        <p:spPr>
          <a:xfrm>
            <a:off x="1871980" y="656908"/>
            <a:ext cx="5400040" cy="1619885"/>
          </a:xfrm>
          <a:prstGeom prst="rect">
            <a:avLst/>
          </a:prstGeom>
          <a:noFill/>
          <a:ln w="9525">
            <a:noFill/>
          </a:ln>
        </p:spPr>
      </p:pic>
      <p:sp>
        <p:nvSpPr>
          <p:cNvPr id="15" name="文本框 14"/>
          <p:cNvSpPr txBox="1"/>
          <p:nvPr>
            <p:custDataLst>
              <p:tags r:id="rId2"/>
            </p:custDataLst>
          </p:nvPr>
        </p:nvSpPr>
        <p:spPr>
          <a:xfrm>
            <a:off x="1168400" y="2108835"/>
            <a:ext cx="7208520" cy="472884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Type</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（种类标识，共</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3</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种）</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1</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J</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（加入标识，为多播保留）</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（修复标识，为多播保留）</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G</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（指示是否向目的节点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地址域指定的节点发送一个</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消息）</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（置位则表示仅允许目的节点回复本条路由请求）</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U</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（指示目的序列号未知）</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Reserved</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（填充</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0</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，接收端忽略此字段）</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Hop Count</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（源节点到处理该请求的节点的跳数）</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RREQ ID</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（路由请求标识，与源节点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地址一起唯一标识一个</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RREQ</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消息）</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IP Address</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（目的节点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Sequence Number</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（目的节点序列号，源节点到目的节点的最新序列号）</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Originator IP Address</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（源节点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地址，即发起该</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RREQ</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消息的节点的</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Originator Sequence Number</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（在路由表中正在使用的指向源节点的序列号）</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par>
    </p:tnLst>
    <p:bldLst>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398463"/>
            <a:ext cx="8229600" cy="668337"/>
          </a:xfrm>
        </p:spPr>
        <p:txBody>
          <a:bodyPr vert="horz" wrap="square" lIns="91440" tIns="45720" rIns="91440" bIns="45720" numCol="1" anchor="ctr"/>
          <a:lstStyle/>
          <a:p>
            <a:pPr algn="ctr" eaLnBrk="1" hangingPunct="1"/>
            <a:r>
              <a:rPr lang="en-US" altLang="zh-CN" sz="4000">
                <a:sym typeface="+mn-ea"/>
              </a:rPr>
              <a:t>RREP – </a:t>
            </a:r>
            <a:r>
              <a:rPr lang="zh-CN" sz="4000" dirty="0">
                <a:sym typeface="+mn-ea"/>
              </a:rPr>
              <a:t>路由应答帧</a:t>
            </a:r>
            <a:endParaRPr lang="en-US" altLang="zh-CN" sz="4000"/>
          </a:p>
        </p:txBody>
      </p:sp>
      <p:sp>
        <p:nvSpPr>
          <p:cNvPr id="23554" name="文本占位符 31746"/>
          <p:cNvSpPr>
            <a:spLocks noGrp="1"/>
          </p:cNvSpPr>
          <p:nvPr>
            <p:ph idx="1"/>
          </p:nvPr>
        </p:nvSpPr>
        <p:spPr>
          <a:xfrm>
            <a:off x="457200" y="1405255"/>
            <a:ext cx="8229600" cy="4530725"/>
          </a:xfrm>
        </p:spPr>
        <p:txBody>
          <a:bodyPr numCol="1" anchor="t"/>
          <a:lstStyle/>
          <a:p>
            <a:pPr lvl="1"/>
            <a:r>
              <a:rPr lang="zh-CN" sz="2200" dirty="0"/>
              <a:t>当</a:t>
            </a:r>
            <a:r>
              <a:rPr lang="en-US" altLang="zh-CN" sz="2200">
                <a:solidFill>
                  <a:srgbClr val="FF0000"/>
                </a:solidFill>
              </a:rPr>
              <a:t>RREQ</a:t>
            </a:r>
            <a:r>
              <a:rPr lang="zh-CN" sz="2200" dirty="0"/>
              <a:t>最终</a:t>
            </a:r>
            <a:r>
              <a:rPr lang="zh-CN" sz="2200" dirty="0">
                <a:solidFill>
                  <a:srgbClr val="FF0000"/>
                </a:solidFill>
              </a:rPr>
              <a:t>到达目的节点时</a:t>
            </a:r>
            <a:r>
              <a:rPr lang="zh-CN" sz="2200" dirty="0"/>
              <a:t>，目的节点通过向该反向路由（即该</a:t>
            </a:r>
            <a:r>
              <a:rPr lang="en-US" altLang="zh-CN" sz="2200"/>
              <a:t>RREQ</a:t>
            </a:r>
            <a:r>
              <a:rPr lang="zh-CN" sz="2200" dirty="0"/>
              <a:t>传播路线）发送</a:t>
            </a:r>
            <a:r>
              <a:rPr lang="en-US" altLang="zh-CN" sz="2200"/>
              <a:t>RREP</a:t>
            </a:r>
            <a:r>
              <a:rPr lang="zh-CN" sz="2200" dirty="0"/>
              <a:t>应答帧，从而在该条路径的各个节点建立通向目的节点的前向路由</a:t>
            </a:r>
            <a:endParaRPr lang="zh-CN" sz="2200" dirty="0"/>
          </a:p>
          <a:p>
            <a:pPr lvl="1"/>
            <a:r>
              <a:rPr lang="zh-CN" sz="2200" dirty="0"/>
              <a:t>只有在以下情况下节点才会产生</a:t>
            </a:r>
            <a:r>
              <a:rPr lang="en-US" altLang="zh-CN" sz="2200"/>
              <a:t>RREP:</a:t>
            </a:r>
            <a:endParaRPr lang="en-US" altLang="zh-CN" sz="2200"/>
          </a:p>
          <a:p>
            <a:pPr lvl="2"/>
            <a:r>
              <a:rPr lang="zh-CN" dirty="0"/>
              <a:t>该节点本身就是</a:t>
            </a:r>
            <a:r>
              <a:rPr lang="zh-CN" dirty="0">
                <a:solidFill>
                  <a:srgbClr val="FF0000"/>
                </a:solidFill>
              </a:rPr>
              <a:t>目的节点</a:t>
            </a:r>
            <a:endParaRPr lang="zh-CN" dirty="0"/>
          </a:p>
          <a:p>
            <a:pPr lvl="2"/>
            <a:r>
              <a:rPr lang="zh-CN" dirty="0"/>
              <a:t>该节点为</a:t>
            </a:r>
            <a:r>
              <a:rPr lang="zh-CN" dirty="0">
                <a:solidFill>
                  <a:srgbClr val="FF0000"/>
                </a:solidFill>
              </a:rPr>
              <a:t>中间节点</a:t>
            </a:r>
            <a:r>
              <a:rPr lang="zh-CN" dirty="0"/>
              <a:t>，但是它有通向目的节点的</a:t>
            </a:r>
            <a:r>
              <a:rPr lang="zh-CN" dirty="0">
                <a:solidFill>
                  <a:srgbClr val="FF0000"/>
                </a:solidFill>
              </a:rPr>
              <a:t>活跃路径（</a:t>
            </a:r>
            <a:r>
              <a:rPr lang="en-US" altLang="zh-CN" dirty="0">
                <a:solidFill>
                  <a:srgbClr val="FF0000"/>
                </a:solidFill>
              </a:rPr>
              <a:t>Active Rout</a:t>
            </a:r>
            <a:r>
              <a:rPr lang="zh-CN" dirty="0">
                <a:solidFill>
                  <a:srgbClr val="FF0000"/>
                </a:solidFill>
              </a:rPr>
              <a:t>）</a:t>
            </a:r>
            <a:endParaRPr lang="zh-CN" dirty="0">
              <a:solidFill>
                <a:srgbClr val="FF0000"/>
              </a:solidFill>
            </a:endParaRPr>
          </a:p>
          <a:p>
            <a:pPr lvl="1"/>
            <a:r>
              <a:rPr lang="zh-CN" sz="2200" dirty="0"/>
              <a:t>当</a:t>
            </a:r>
            <a:r>
              <a:rPr lang="en-US" altLang="zh-CN" sz="2200"/>
              <a:t>RREP</a:t>
            </a:r>
            <a:r>
              <a:rPr lang="zh-CN" sz="2200" dirty="0"/>
              <a:t>传播到源节点时，</a:t>
            </a:r>
            <a:r>
              <a:rPr lang="zh-CN" sz="2200" dirty="0">
                <a:solidFill>
                  <a:srgbClr val="FF0000"/>
                </a:solidFill>
              </a:rPr>
              <a:t>中间节点</a:t>
            </a:r>
            <a:r>
              <a:rPr lang="zh-CN" sz="2200" dirty="0"/>
              <a:t>根据该</a:t>
            </a:r>
            <a:r>
              <a:rPr lang="en-US" altLang="zh-CN" sz="2200"/>
              <a:t>RREP</a:t>
            </a:r>
            <a:r>
              <a:rPr lang="zh-CN" sz="2200" dirty="0">
                <a:solidFill>
                  <a:srgbClr val="FF0000"/>
                </a:solidFill>
              </a:rPr>
              <a:t>更新</a:t>
            </a:r>
            <a:r>
              <a:rPr lang="zh-CN" sz="2200" dirty="0"/>
              <a:t>它们各自指向目的节点的路由信息</a:t>
            </a:r>
            <a:endParaRPr lang="zh-CN" sz="2200" dirty="0"/>
          </a:p>
          <a:p>
            <a:pPr lvl="1"/>
            <a:r>
              <a:rPr lang="zh-CN" sz="2200" dirty="0"/>
              <a:t>节点只对</a:t>
            </a:r>
            <a:r>
              <a:rPr lang="zh-CN" sz="2200" dirty="0">
                <a:solidFill>
                  <a:srgbClr val="FF0000"/>
                </a:solidFill>
              </a:rPr>
              <a:t>第一次</a:t>
            </a:r>
            <a:r>
              <a:rPr lang="zh-CN" sz="2200" dirty="0"/>
              <a:t>收到的</a:t>
            </a:r>
            <a:r>
              <a:rPr lang="en-US" altLang="zh-CN" sz="2200"/>
              <a:t>RREQ</a:t>
            </a:r>
            <a:r>
              <a:rPr lang="zh-CN" sz="2200" dirty="0"/>
              <a:t>发送</a:t>
            </a:r>
            <a:r>
              <a:rPr lang="en-US" altLang="zh-CN" sz="2200"/>
              <a:t>RREP</a:t>
            </a:r>
            <a:r>
              <a:rPr lang="zh-CN" sz="2200" dirty="0"/>
              <a:t>应答帧，之后到达的</a:t>
            </a:r>
            <a:r>
              <a:rPr lang="en-US" altLang="zh-CN" sz="2200"/>
              <a:t>RREQ</a:t>
            </a:r>
            <a:r>
              <a:rPr lang="zh-CN" sz="2200" dirty="0"/>
              <a:t>将被</a:t>
            </a:r>
            <a:r>
              <a:rPr lang="zh-CN" sz="2200" dirty="0">
                <a:solidFill>
                  <a:srgbClr val="FF0000"/>
                </a:solidFill>
              </a:rPr>
              <a:t>忽略</a:t>
            </a:r>
            <a:endParaRPr lang="zh-CN" sz="2200" dirty="0">
              <a:solidFill>
                <a:srgbClr val="FF0000"/>
              </a:solidFill>
            </a:endParaRPr>
          </a:p>
          <a:p>
            <a:pPr>
              <a:buNone/>
            </a:pPr>
            <a:endParaRPr lang="zh-CN" sz="22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452438"/>
            <a:ext cx="8229600" cy="668337"/>
          </a:xfrm>
        </p:spPr>
        <p:txBody>
          <a:bodyPr vert="horz" wrap="square" lIns="91440" tIns="45720" rIns="91440" bIns="45720" numCol="1" anchor="ctr"/>
          <a:lstStyle/>
          <a:p>
            <a:pPr algn="ctr" eaLnBrk="1" hangingPunct="1"/>
            <a:r>
              <a:rPr lang="en-US" altLang="zh-CN" sz="4000">
                <a:sym typeface="+mn-ea"/>
              </a:rPr>
              <a:t>RREP – </a:t>
            </a:r>
            <a:r>
              <a:rPr lang="zh-CN" sz="4000" dirty="0">
                <a:sym typeface="+mn-ea"/>
              </a:rPr>
              <a:t>路由应答帧</a:t>
            </a:r>
            <a:endParaRPr lang="en-US" altLang="zh-CN" sz="4000"/>
          </a:p>
        </p:txBody>
      </p:sp>
      <p:pic>
        <p:nvPicPr>
          <p:cNvPr id="3" name="图片 2" descr="rrep"/>
          <p:cNvPicPr>
            <a:picLocks noChangeAspect="1"/>
          </p:cNvPicPr>
          <p:nvPr/>
        </p:nvPicPr>
        <p:blipFill>
          <a:blip r:embed="rId1"/>
          <a:stretch>
            <a:fillRect/>
          </a:stretch>
        </p:blipFill>
        <p:spPr>
          <a:xfrm>
            <a:off x="2924810" y="1379220"/>
            <a:ext cx="3714115" cy="437197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99*f*1"/>
  <p:tag name="KSO_WM_TEMPLATE_CATEGORY" val="mixed"/>
  <p:tag name="KSO_WM_TEMPLATE_INDEX" val="20201946"/>
  <p:tag name="KSO_WM_UNIT_LAYERLEVEL" val="1"/>
  <p:tag name="KSO_WM_TAG_VERSION" val="1.0"/>
  <p:tag name="KSO_WM_BEAUTIFY_FLAG" val="#wm#"/>
  <p:tag name="KSO_WM_UNIT_TEXTBOXSTYLE_GUID" val="{d0eba320-f505-4b38-9a13-49a892ae8656}"/>
  <p:tag name="KSO_WM_UNIT_TEXTBOXSTYLE_TEMPLATEID" val="3132013"/>
  <p:tag name="KSO_WM_UNIT_TEXTBOXSTYLE_TYPE" val="9"/>
</p:tagLst>
</file>

<file path=ppt/tags/tag10.xml><?xml version="1.0" encoding="utf-8"?>
<p:tagLst xmlns:p="http://schemas.openxmlformats.org/presentationml/2006/main">
  <p:tag name="KSO_WM_UNIT_TABLE_BEAUTIFY" val="smartTable{7c0c068b-a6cf-4d8f-9bbb-c615307250b4}"/>
</p:tagLst>
</file>

<file path=ppt/tags/tag11.xml><?xml version="1.0" encoding="utf-8"?>
<p:tagLst xmlns:p="http://schemas.openxmlformats.org/presentationml/2006/main">
  <p:tag name="KSO_WM_UNIT_TABLE_BEAUTIFY" val="smartTable{f1ead9db-e3c3-4580-bc58-59139b692d44}"/>
</p:tagLst>
</file>

<file path=ppt/tags/tag1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 点击此处添加正文，文字是您思想的提炼，为了演示发布的良好效果，请言简意赅的阐述您的观点。"/>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81*f*1"/>
  <p:tag name="KSO_WM_TEMPLATE_CATEGORY" val="mixed"/>
  <p:tag name="KSO_WM_TEMPLATE_INDEX" val="20201947"/>
  <p:tag name="KSO_WM_UNIT_LAYERLEVEL" val="1"/>
  <p:tag name="KSO_WM_TAG_VERSION" val="1.0"/>
  <p:tag name="KSO_WM_BEAUTIFY_FLAG" val="#wm#"/>
  <p:tag name="KSO_WM_UNIT_TEXTBOXSTYLE_GUID" val="{7fd4a190-b46e-4c29-9ac9-bd6d315add37}"/>
  <p:tag name="KSO_WM_UNIT_TEXTBOXSTYLE_TEMPLATEID" val="3132653"/>
  <p:tag name="KSO_WM_UNIT_TEXTBOXSTYLE_TYPE" val="8"/>
</p:tagLst>
</file>

<file path=ppt/tags/tag13.xml><?xml version="1.0" encoding="utf-8"?>
<p:tagLst xmlns:p="http://schemas.openxmlformats.org/presentationml/2006/main">
  <p:tag name="KSO_WM_UNIT_TEXTBOXSTYLE_SHAPETYPE" val="0"/>
  <p:tag name="KSO_WM_UNIT_TEXTBOXSTYLE_TEMPLATETYPE" val="1"/>
  <p:tag name="KSO_WM_UNIT_PRESET_TEXT" val="点击此处添加正文： 您的正文已经经简明扼要，字字珠玑。但信息却千丝万缕、错综复杂。 您的正文已经经简明扼要，字字珠玑。但信息却千丝万缕、错综复杂。 您的正文已经经简明扼要，字字珠玑。但信息却千丝万缕、错综复杂。 您的正文已经经简明扼要，字字珠玑。但信息却千丝万缕、错综复杂。"/>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6_80*f*1"/>
  <p:tag name="KSO_WM_TEMPLATE_CATEGORY" val="mixed"/>
  <p:tag name="KSO_WM_TEMPLATE_INDEX" val="20201946"/>
  <p:tag name="KSO_WM_UNIT_LAYERLEVEL" val="1"/>
  <p:tag name="KSO_WM_TAG_VERSION" val="1.0"/>
  <p:tag name="KSO_WM_BEAUTIFY_FLAG" val="#wm#"/>
  <p:tag name="KSO_WM_UNIT_TEXTBOXSTYLE_GUID" val="{f92eccc9-2377-490e-b3b9-8c48fe552500}"/>
  <p:tag name="KSO_WM_UNIT_TEXTBOXSTYLE_TEMPLATEID" val="3131894"/>
  <p:tag name="KSO_WM_UNIT_TEXTBOXSTYLE_TYPE" val="9"/>
</p:tagLst>
</file>

<file path=ppt/tags/tag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 点击此处添加正文，文字是您思想的提炼，为了演示发布的良好效果，请言简意赅的阐述您的观点。"/>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81*f*1"/>
  <p:tag name="KSO_WM_TEMPLATE_CATEGORY" val="mixed"/>
  <p:tag name="KSO_WM_TEMPLATE_INDEX" val="20201947"/>
  <p:tag name="KSO_WM_UNIT_LAYERLEVEL" val="1"/>
  <p:tag name="KSO_WM_TAG_VERSION" val="1.0"/>
  <p:tag name="KSO_WM_BEAUTIFY_FLAG" val="#wm#"/>
  <p:tag name="KSO_WM_UNIT_TEXTBOXSTYLE_GUID" val="{9811acd7-e566-44a0-a875-2860dd33e671}"/>
  <p:tag name="KSO_WM_UNIT_TEXTBOXSTYLE_TEMPLATEID" val="3132653"/>
  <p:tag name="KSO_WM_UNIT_TEXTBOXSTYLE_TYPE" val="8"/>
</p:tagLst>
</file>

<file path=ppt/tags/tag1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68*f*1"/>
  <p:tag name="KSO_WM_TEMPLATE_CATEGORY" val="mixed"/>
  <p:tag name="KSO_WM_TEMPLATE_INDEX" val="20201947"/>
  <p:tag name="KSO_WM_UNIT_LAYERLEVEL" val="1"/>
  <p:tag name="KSO_WM_TAG_VERSION" val="1.0"/>
  <p:tag name="KSO_WM_BEAUTIFY_FLAG" val="#wm#"/>
  <p:tag name="KSO_WM_UNIT_TEXTBOXSTYLE_GUID" val="{5c9738c6-070c-4bf2-961e-1da872c762a1}"/>
  <p:tag name="KSO_WM_UNIT_TEXTBOXSTYLE_TEMPLATEID" val="3132640"/>
  <p:tag name="KSO_WM_UNIT_TEXTBOXSTYLE_TYPE" val="8"/>
</p:tagLst>
</file>

<file path=ppt/tags/tag1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点击此处添加正文，文字是您思想的提炼，为了演示发布的良好效果，请言简意赅的阐述您的观点。"/>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80*f*1"/>
  <p:tag name="KSO_WM_TEMPLATE_CATEGORY" val="mixed"/>
  <p:tag name="KSO_WM_TEMPLATE_INDEX" val="20201947"/>
  <p:tag name="KSO_WM_UNIT_LAYERLEVEL" val="1"/>
  <p:tag name="KSO_WM_TAG_VERSION" val="1.0"/>
  <p:tag name="KSO_WM_BEAUTIFY_FLAG" val="#wm#"/>
  <p:tag name="KSO_WM_UNIT_TEXTBOXSTYLE_GUID" val="{0811d0f6-7d67-4892-8de3-e98fe4c9f844}"/>
  <p:tag name="KSO_WM_UNIT_TEXTBOXSTYLE_TEMPLATEID" val="3132652"/>
  <p:tag name="KSO_WM_UNIT_TEXTBOXSTYLE_TYPE" val="8"/>
</p:tagLst>
</file>

<file path=ppt/tags/tag2.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99*f*1"/>
  <p:tag name="KSO_WM_TEMPLATE_CATEGORY" val="mixed"/>
  <p:tag name="KSO_WM_TEMPLATE_INDEX" val="20201946"/>
  <p:tag name="KSO_WM_UNIT_LAYERLEVEL" val="1"/>
  <p:tag name="KSO_WM_TAG_VERSION" val="1.0"/>
  <p:tag name="KSO_WM_BEAUTIFY_FLAG" val="#wm#"/>
  <p:tag name="KSO_WM_UNIT_TEXTBOXSTYLE_GUID" val="{ac1b58f6-b98c-4ac1-8562-cca78083e847}"/>
  <p:tag name="KSO_WM_UNIT_TEXTBOXSTYLE_TEMPLATEID" val="3132013"/>
  <p:tag name="KSO_WM_UNIT_TEXTBOXSTYLE_TYPE" val="9"/>
</p:tagLst>
</file>

<file path=ppt/tags/tag3.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77*f*1"/>
  <p:tag name="KSO_WM_TEMPLATE_CATEGORY" val="mixed"/>
  <p:tag name="KSO_WM_TEMPLATE_INDEX" val="20201946"/>
  <p:tag name="KSO_WM_UNIT_LAYERLEVEL" val="1"/>
  <p:tag name="KSO_WM_TAG_VERSION" val="1.0"/>
  <p:tag name="KSO_WM_BEAUTIFY_FLAG" val="#wm#"/>
  <p:tag name="KSO_WM_UNIT_TEXTBOXSTYLE_GUID" val="{afe3c462-58d6-4d06-aafc-12c2b7c9d0e8}"/>
  <p:tag name="KSO_WM_UNIT_TEXTBOXSTYLE_TEMPLATEID" val="3131991"/>
  <p:tag name="KSO_WM_UNIT_TEXTBOXSTYLE_TYPE" val="9"/>
</p:tagLst>
</file>

<file path=ppt/tags/tag4.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77*f*1"/>
  <p:tag name="KSO_WM_TEMPLATE_CATEGORY" val="mixed"/>
  <p:tag name="KSO_WM_TEMPLATE_INDEX" val="20201946"/>
  <p:tag name="KSO_WM_UNIT_LAYERLEVEL" val="1"/>
  <p:tag name="KSO_WM_TAG_VERSION" val="1.0"/>
  <p:tag name="KSO_WM_BEAUTIFY_FLAG" val="#wm#"/>
  <p:tag name="KSO_WM_UNIT_TEXTBOXSTYLE_GUID" val="{33ce97bb-149c-4a74-af8d-c152300f270b}"/>
  <p:tag name="KSO_WM_UNIT_TEXTBOXSTYLE_TEMPLATEID" val="3131991"/>
  <p:tag name="KSO_WM_UNIT_TEXTBOXSTYLE_TYPE" val="9"/>
</p:tagLst>
</file>

<file path=ppt/tags/tag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 您的正文已经经简明扼要，字字珠玑，但信息却千丝万缕、错综复杂，需要用更多。"/>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118*f*1"/>
  <p:tag name="KSO_WM_TEMPLATE_CATEGORY" val="mixed"/>
  <p:tag name="KSO_WM_TEMPLATE_INDEX" val="20201947"/>
  <p:tag name="KSO_WM_UNIT_LAYERLEVEL" val="1"/>
  <p:tag name="KSO_WM_TAG_VERSION" val="1.0"/>
  <p:tag name="KSO_WM_BEAUTIFY_FLAG" val="#wm#"/>
  <p:tag name="KSO_WM_UNIT_TEXTBOXSTYLE_GUID" val="{d625ca4e-d61a-41b2-a2b7-42bd76adccdd}"/>
  <p:tag name="KSO_WM_UNIT_TEXTBOXSTYLE_TEMPLATEID" val="3132690"/>
  <p:tag name="KSO_WM_UNIT_TEXTBOXSTYLE_TYPE" val="8"/>
</p:tagLst>
</file>

<file path=ppt/tags/tag6.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79*f*1"/>
  <p:tag name="KSO_WM_TEMPLATE_CATEGORY" val="mixed"/>
  <p:tag name="KSO_WM_TEMPLATE_INDEX" val="20201946"/>
  <p:tag name="KSO_WM_UNIT_LAYERLEVEL" val="1"/>
  <p:tag name="KSO_WM_TAG_VERSION" val="1.0"/>
  <p:tag name="KSO_WM_BEAUTIFY_FLAG" val="#wm#"/>
  <p:tag name="KSO_WM_UNIT_TEXTBOXSTYLE_GUID" val="{e83c5c41-d762-4ce1-afc1-6b1ac753f6cc}"/>
  <p:tag name="KSO_WM_UNIT_TEXTBOXSTYLE_TEMPLATEID" val="3131993"/>
  <p:tag name="KSO_WM_UNIT_TEXTBOXSTYLE_TYPE" val="9"/>
</p:tagLst>
</file>

<file path=ppt/tags/tag7.xml><?xml version="1.0" encoding="utf-8"?>
<p:tagLst xmlns:p="http://schemas.openxmlformats.org/presentationml/2006/main">
  <p:tag name="KSO_WM_UNIT_TEXTBOXSTYLE_SHAPETYPE" val="0"/>
  <p:tag name="KSO_WM_UNIT_TEXTBOXSTYLE_TEMPLATETYPE" val="1"/>
  <p:tag name="KSO_WM_UNIT_PRESET_TEXT" val="点击此处添加正文： 您的正文已经经简明扼要，字字珠玑。但信息却千丝万缕、错综复杂。 您的正文已经经简明扼要，字字珠玑。但信息却千丝万缕、错综复杂。 您的正文已经经简明扼要，字字珠玑。但信息却千丝万缕、错综复杂。 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6_69*f*1"/>
  <p:tag name="KSO_WM_TEMPLATE_CATEGORY" val="mixed"/>
  <p:tag name="KSO_WM_TEMPLATE_INDEX" val="20201946"/>
  <p:tag name="KSO_WM_UNIT_LAYERLEVEL" val="1"/>
  <p:tag name="KSO_WM_TAG_VERSION" val="1.0"/>
  <p:tag name="KSO_WM_BEAUTIFY_FLAG" val="#wm#"/>
  <p:tag name="KSO_WM_UNIT_TEXTBOXSTYLE_GUID" val="{d0dc3c52-1483-44cf-af63-5383c4d7c606}"/>
  <p:tag name="KSO_WM_UNIT_TEXTBOXSTYLE_TEMPLATEID" val="3131883"/>
  <p:tag name="KSO_WM_UNIT_TEXTBOXSTYLE_TYPE" val="9"/>
</p:tagLst>
</file>

<file path=ppt/tags/tag8.xml><?xml version="1.0" encoding="utf-8"?>
<p:tagLst xmlns:p="http://schemas.openxmlformats.org/presentationml/2006/main">
  <p:tag name="KSO_WM_UNIT_TABLE_BEAUTIFY" val="smartTable{d5841a55-32df-4753-8e53-d43379f0e229}"/>
</p:tagLst>
</file>

<file path=ppt/tags/tag9.xml><?xml version="1.0" encoding="utf-8"?>
<p:tagLst xmlns:p="http://schemas.openxmlformats.org/presentationml/2006/main">
  <p:tag name="KSO_WM_UNIT_TABLE_BEAUTIFY" val="smartTable{d7f29f28-7cde-4dd7-8a4a-98e7c304ba80}"/>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6739</Words>
  <Application>WPS 演示</Application>
  <PresentationFormat>全屏显示(4:3)</PresentationFormat>
  <Paragraphs>419</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Arial</vt:lpstr>
      <vt:lpstr>宋体</vt:lpstr>
      <vt:lpstr>Wingdings</vt:lpstr>
      <vt:lpstr>Arial Black</vt:lpstr>
      <vt:lpstr>Times New Roman</vt:lpstr>
      <vt:lpstr>Wingdings</vt:lpstr>
      <vt:lpstr>微软雅黑</vt:lpstr>
      <vt:lpstr>Arial Unicode MS</vt:lpstr>
      <vt:lpstr>Segoe UI</vt:lpstr>
      <vt:lpstr>WPS-Bullets</vt:lpstr>
      <vt:lpstr>Pixel</vt:lpstr>
      <vt:lpstr>1_Pixel</vt:lpstr>
      <vt:lpstr>ADOV协议栈分析</vt:lpstr>
      <vt:lpstr>outline</vt:lpstr>
      <vt:lpstr>AODV概述</vt:lpstr>
      <vt:lpstr>AODV的主要报文</vt:lpstr>
      <vt:lpstr>RREQ – 路由请求帧</vt:lpstr>
      <vt:lpstr>RREQ – 路由请求帧</vt:lpstr>
      <vt:lpstr>RREQ – 路由请求帧</vt:lpstr>
      <vt:lpstr>RREP – 路由应答帧</vt:lpstr>
      <vt:lpstr>RREP – 路由应答帧</vt:lpstr>
      <vt:lpstr>RREP – 路由应答帧</vt:lpstr>
      <vt:lpstr>RERR – 路由错误帧</vt:lpstr>
      <vt:lpstr>RERR – 路由错误帧</vt:lpstr>
      <vt:lpstr>RERR – 路由错误帧</vt:lpstr>
      <vt:lpstr>RERR – 路由错误帧</vt:lpstr>
      <vt:lpstr>AODV基本原理</vt:lpstr>
      <vt:lpstr>PowerPoint 演示文稿</vt:lpstr>
      <vt:lpstr>PowerPoint 演示文稿</vt:lpstr>
      <vt:lpstr>源代码分析</vt:lpstr>
      <vt:lpstr>源代码分析—整体代码文件</vt:lpstr>
      <vt:lpstr>源代码分析—全局List</vt:lpstr>
      <vt:lpstr>源代码分析—全局目的节点List</vt:lpstr>
      <vt:lpstr>源代码分析—全局定时器队列</vt:lpstr>
      <vt:lpstr>源代码分析—程序示例</vt:lpstr>
      <vt:lpstr>源代码分析—路由表项</vt:lpstr>
      <vt:lpstr>总结</vt:lpstr>
      <vt:lpstr>附录</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Lean</cp:lastModifiedBy>
  <cp:revision>72</cp:revision>
  <dcterms:created xsi:type="dcterms:W3CDTF">2011-04-18T15:37:00Z</dcterms:created>
  <dcterms:modified xsi:type="dcterms:W3CDTF">2019-12-16T07:16:24Z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