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Ultra-Bold" charset="1" panose="00000000000000000000"/>
      <p:regular r:id="rId16"/>
    </p:embeddedFont>
    <p:embeddedFont>
      <p:font typeface="Open Sans Ultra-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4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4261" y="-97976"/>
            <a:ext cx="18746235" cy="10522080"/>
          </a:xfrm>
          <a:custGeom>
            <a:avLst/>
            <a:gdLst/>
            <a:ahLst/>
            <a:cxnLst/>
            <a:rect r="r" b="b" t="t" l="l"/>
            <a:pathLst>
              <a:path h="10522080" w="18746235">
                <a:moveTo>
                  <a:pt x="0" y="0"/>
                </a:moveTo>
                <a:lnTo>
                  <a:pt x="18746234" y="0"/>
                </a:lnTo>
                <a:lnTo>
                  <a:pt x="18746234" y="10522080"/>
                </a:lnTo>
                <a:lnTo>
                  <a:pt x="0" y="105220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727812" y="343638"/>
            <a:ext cx="7377545" cy="2124941"/>
            <a:chOff x="0" y="0"/>
            <a:chExt cx="1943057" cy="5596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43057" cy="559655"/>
            </a:xfrm>
            <a:custGeom>
              <a:avLst/>
              <a:gdLst/>
              <a:ahLst/>
              <a:cxnLst/>
              <a:rect r="r" b="b" t="t" l="l"/>
              <a:pathLst>
                <a:path h="559655" w="1943057">
                  <a:moveTo>
                    <a:pt x="53519" y="0"/>
                  </a:moveTo>
                  <a:lnTo>
                    <a:pt x="1889538" y="0"/>
                  </a:lnTo>
                  <a:cubicBezTo>
                    <a:pt x="1919096" y="0"/>
                    <a:pt x="1943057" y="23961"/>
                    <a:pt x="1943057" y="53519"/>
                  </a:cubicBezTo>
                  <a:lnTo>
                    <a:pt x="1943057" y="506136"/>
                  </a:lnTo>
                  <a:cubicBezTo>
                    <a:pt x="1943057" y="535694"/>
                    <a:pt x="1919096" y="559655"/>
                    <a:pt x="1889538" y="559655"/>
                  </a:cubicBezTo>
                  <a:lnTo>
                    <a:pt x="53519" y="559655"/>
                  </a:lnTo>
                  <a:cubicBezTo>
                    <a:pt x="23961" y="559655"/>
                    <a:pt x="0" y="535694"/>
                    <a:pt x="0" y="506136"/>
                  </a:cubicBezTo>
                  <a:lnTo>
                    <a:pt x="0" y="53519"/>
                  </a:lnTo>
                  <a:cubicBezTo>
                    <a:pt x="0" y="23961"/>
                    <a:pt x="23961" y="0"/>
                    <a:pt x="53519" y="0"/>
                  </a:cubicBezTo>
                  <a:close/>
                </a:path>
              </a:pathLst>
            </a:custGeom>
            <a:solidFill>
              <a:srgbClr val="3178B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43057" cy="597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818733" y="533618"/>
            <a:ext cx="7195705" cy="1659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799">
                <a:solidFill>
                  <a:srgbClr val="262934"/>
                </a:solidFill>
                <a:latin typeface="Open Sans Bold"/>
              </a:rPr>
              <a:t>Trabajo final - Bot de trading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98699" y="9035415"/>
            <a:ext cx="6789301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262934"/>
                </a:solidFill>
                <a:latin typeface="Open Sans Bold"/>
              </a:rPr>
              <a:t>Integrantes: Francisco Meaca 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62934"/>
                </a:solidFill>
                <a:latin typeface="Open Sans Bold"/>
              </a:rPr>
              <a:t> y Nahuel Fernandez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2984" y="31173"/>
            <a:ext cx="10022032" cy="1995055"/>
            <a:chOff x="0" y="0"/>
            <a:chExt cx="2639547" cy="5254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39547" cy="525446"/>
            </a:xfrm>
            <a:custGeom>
              <a:avLst/>
              <a:gdLst/>
              <a:ahLst/>
              <a:cxnLst/>
              <a:rect r="r" b="b" t="t" l="l"/>
              <a:pathLst>
                <a:path h="525446" w="2639547">
                  <a:moveTo>
                    <a:pt x="39397" y="0"/>
                  </a:moveTo>
                  <a:lnTo>
                    <a:pt x="2600150" y="0"/>
                  </a:lnTo>
                  <a:cubicBezTo>
                    <a:pt x="2610599" y="0"/>
                    <a:pt x="2620620" y="4151"/>
                    <a:pt x="2628008" y="11539"/>
                  </a:cubicBezTo>
                  <a:cubicBezTo>
                    <a:pt x="2635397" y="18927"/>
                    <a:pt x="2639547" y="28948"/>
                    <a:pt x="2639547" y="39397"/>
                  </a:cubicBezTo>
                  <a:lnTo>
                    <a:pt x="2639547" y="486049"/>
                  </a:lnTo>
                  <a:cubicBezTo>
                    <a:pt x="2639547" y="496498"/>
                    <a:pt x="2635397" y="506519"/>
                    <a:pt x="2628008" y="513907"/>
                  </a:cubicBezTo>
                  <a:cubicBezTo>
                    <a:pt x="2620620" y="521296"/>
                    <a:pt x="2610599" y="525446"/>
                    <a:pt x="2600150" y="525446"/>
                  </a:cubicBezTo>
                  <a:lnTo>
                    <a:pt x="39397" y="525446"/>
                  </a:lnTo>
                  <a:cubicBezTo>
                    <a:pt x="28948" y="525446"/>
                    <a:pt x="18927" y="521296"/>
                    <a:pt x="11539" y="513907"/>
                  </a:cubicBezTo>
                  <a:cubicBezTo>
                    <a:pt x="4151" y="506519"/>
                    <a:pt x="0" y="496498"/>
                    <a:pt x="0" y="486049"/>
                  </a:cubicBezTo>
                  <a:lnTo>
                    <a:pt x="0" y="39397"/>
                  </a:lnTo>
                  <a:cubicBezTo>
                    <a:pt x="0" y="28948"/>
                    <a:pt x="4151" y="18927"/>
                    <a:pt x="11539" y="11539"/>
                  </a:cubicBezTo>
                  <a:cubicBezTo>
                    <a:pt x="18927" y="4151"/>
                    <a:pt x="28948" y="0"/>
                    <a:pt x="39397" y="0"/>
                  </a:cubicBezTo>
                  <a:close/>
                </a:path>
              </a:pathLst>
            </a:custGeom>
            <a:solidFill>
              <a:srgbClr val="3178B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639547" cy="5825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</a:rPr>
                <a:t>Introduccion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2595389"/>
            <a:ext cx="18288000" cy="3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Para Este trabajo se desarrollo un bot que genera ganancia mediante la aplicacion de 3 estrategias.</a:t>
            </a:r>
          </a:p>
          <a:p>
            <a:pPr>
              <a:lnSpc>
                <a:spcPts val="5040"/>
              </a:lnSpc>
            </a:pP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Estrategia 1 : Cross_rsi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Estrategia 2 : Golden_Death_Cross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Estrategia 3 : Bollinger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2984" y="31173"/>
            <a:ext cx="10022032" cy="1995055"/>
            <a:chOff x="0" y="0"/>
            <a:chExt cx="2639547" cy="5254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39547" cy="525446"/>
            </a:xfrm>
            <a:custGeom>
              <a:avLst/>
              <a:gdLst/>
              <a:ahLst/>
              <a:cxnLst/>
              <a:rect r="r" b="b" t="t" l="l"/>
              <a:pathLst>
                <a:path h="525446" w="2639547">
                  <a:moveTo>
                    <a:pt x="39397" y="0"/>
                  </a:moveTo>
                  <a:lnTo>
                    <a:pt x="2600150" y="0"/>
                  </a:lnTo>
                  <a:cubicBezTo>
                    <a:pt x="2610599" y="0"/>
                    <a:pt x="2620620" y="4151"/>
                    <a:pt x="2628008" y="11539"/>
                  </a:cubicBezTo>
                  <a:cubicBezTo>
                    <a:pt x="2635397" y="18927"/>
                    <a:pt x="2639547" y="28948"/>
                    <a:pt x="2639547" y="39397"/>
                  </a:cubicBezTo>
                  <a:lnTo>
                    <a:pt x="2639547" y="486049"/>
                  </a:lnTo>
                  <a:cubicBezTo>
                    <a:pt x="2639547" y="496498"/>
                    <a:pt x="2635397" y="506519"/>
                    <a:pt x="2628008" y="513907"/>
                  </a:cubicBezTo>
                  <a:cubicBezTo>
                    <a:pt x="2620620" y="521296"/>
                    <a:pt x="2610599" y="525446"/>
                    <a:pt x="2600150" y="525446"/>
                  </a:cubicBezTo>
                  <a:lnTo>
                    <a:pt x="39397" y="525446"/>
                  </a:lnTo>
                  <a:cubicBezTo>
                    <a:pt x="28948" y="525446"/>
                    <a:pt x="18927" y="521296"/>
                    <a:pt x="11539" y="513907"/>
                  </a:cubicBezTo>
                  <a:cubicBezTo>
                    <a:pt x="4151" y="506519"/>
                    <a:pt x="0" y="496498"/>
                    <a:pt x="0" y="486049"/>
                  </a:cubicBezTo>
                  <a:lnTo>
                    <a:pt x="0" y="39397"/>
                  </a:lnTo>
                  <a:cubicBezTo>
                    <a:pt x="0" y="28948"/>
                    <a:pt x="4151" y="18927"/>
                    <a:pt x="11539" y="11539"/>
                  </a:cubicBezTo>
                  <a:cubicBezTo>
                    <a:pt x="18927" y="4151"/>
                    <a:pt x="28948" y="0"/>
                    <a:pt x="39397" y="0"/>
                  </a:cubicBezTo>
                  <a:close/>
                </a:path>
              </a:pathLst>
            </a:custGeom>
            <a:solidFill>
              <a:srgbClr val="3178B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639547" cy="601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FFFFFF"/>
                  </a:solidFill>
                  <a:latin typeface="Open Sans"/>
                </a:rPr>
                <a:t>Estrategia 1: Cross_rsi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533659" y="5143500"/>
            <a:ext cx="5179315" cy="4915489"/>
          </a:xfrm>
          <a:custGeom>
            <a:avLst/>
            <a:gdLst/>
            <a:ahLst/>
            <a:cxnLst/>
            <a:rect r="r" b="b" t="t" l="l"/>
            <a:pathLst>
              <a:path h="4915489" w="5179315">
                <a:moveTo>
                  <a:pt x="0" y="0"/>
                </a:moveTo>
                <a:lnTo>
                  <a:pt x="5179315" y="0"/>
                </a:lnTo>
                <a:lnTo>
                  <a:pt x="5179315" y="4915489"/>
                </a:lnTo>
                <a:lnTo>
                  <a:pt x="0" y="49154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5636" y="2121997"/>
            <a:ext cx="17872364" cy="3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Esta estrategia utiliza un indicadore SMA (2) y el indicador RSI (Compara la fuerza del instrumento cuando sube con respecto a cuando baja)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Comprar cuando cuando el RSI cruza de arriba hacia abajo el 30% y el precio cruza de abajo hacia arriba al SMA 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Vender cuando cuando el RSI cruza de abajo hacia arriba el 70% y el precio cruza de arriba hacia abajo al SMA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2984" y="31173"/>
            <a:ext cx="10022032" cy="1995055"/>
            <a:chOff x="0" y="0"/>
            <a:chExt cx="2639547" cy="5254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39547" cy="525446"/>
            </a:xfrm>
            <a:custGeom>
              <a:avLst/>
              <a:gdLst/>
              <a:ahLst/>
              <a:cxnLst/>
              <a:rect r="r" b="b" t="t" l="l"/>
              <a:pathLst>
                <a:path h="525446" w="2639547">
                  <a:moveTo>
                    <a:pt x="39397" y="0"/>
                  </a:moveTo>
                  <a:lnTo>
                    <a:pt x="2600150" y="0"/>
                  </a:lnTo>
                  <a:cubicBezTo>
                    <a:pt x="2610599" y="0"/>
                    <a:pt x="2620620" y="4151"/>
                    <a:pt x="2628008" y="11539"/>
                  </a:cubicBezTo>
                  <a:cubicBezTo>
                    <a:pt x="2635397" y="18927"/>
                    <a:pt x="2639547" y="28948"/>
                    <a:pt x="2639547" y="39397"/>
                  </a:cubicBezTo>
                  <a:lnTo>
                    <a:pt x="2639547" y="486049"/>
                  </a:lnTo>
                  <a:cubicBezTo>
                    <a:pt x="2639547" y="496498"/>
                    <a:pt x="2635397" y="506519"/>
                    <a:pt x="2628008" y="513907"/>
                  </a:cubicBezTo>
                  <a:cubicBezTo>
                    <a:pt x="2620620" y="521296"/>
                    <a:pt x="2610599" y="525446"/>
                    <a:pt x="2600150" y="525446"/>
                  </a:cubicBezTo>
                  <a:lnTo>
                    <a:pt x="39397" y="525446"/>
                  </a:lnTo>
                  <a:cubicBezTo>
                    <a:pt x="28948" y="525446"/>
                    <a:pt x="18927" y="521296"/>
                    <a:pt x="11539" y="513907"/>
                  </a:cubicBezTo>
                  <a:cubicBezTo>
                    <a:pt x="4151" y="506519"/>
                    <a:pt x="0" y="496498"/>
                    <a:pt x="0" y="486049"/>
                  </a:cubicBezTo>
                  <a:lnTo>
                    <a:pt x="0" y="39397"/>
                  </a:lnTo>
                  <a:cubicBezTo>
                    <a:pt x="0" y="28948"/>
                    <a:pt x="4151" y="18927"/>
                    <a:pt x="11539" y="11539"/>
                  </a:cubicBezTo>
                  <a:cubicBezTo>
                    <a:pt x="18927" y="4151"/>
                    <a:pt x="28948" y="0"/>
                    <a:pt x="39397" y="0"/>
                  </a:cubicBezTo>
                  <a:close/>
                </a:path>
              </a:pathLst>
            </a:custGeom>
            <a:solidFill>
              <a:srgbClr val="3178B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639547" cy="601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FFFFFF"/>
                  </a:solidFill>
                  <a:latin typeface="Open Sans"/>
                </a:rPr>
                <a:t>Estrategia 1: Cross_rsi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8737834"/>
            <a:ext cx="7709436" cy="843932"/>
          </a:xfrm>
          <a:custGeom>
            <a:avLst/>
            <a:gdLst/>
            <a:ahLst/>
            <a:cxnLst/>
            <a:rect r="r" b="b" t="t" l="l"/>
            <a:pathLst>
              <a:path h="843932" w="7709436">
                <a:moveTo>
                  <a:pt x="0" y="0"/>
                </a:moveTo>
                <a:lnTo>
                  <a:pt x="7709436" y="0"/>
                </a:lnTo>
                <a:lnTo>
                  <a:pt x="7709436" y="843932"/>
                </a:lnTo>
                <a:lnTo>
                  <a:pt x="0" y="8439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1172" y="7845137"/>
            <a:ext cx="7678264" cy="682972"/>
          </a:xfrm>
          <a:custGeom>
            <a:avLst/>
            <a:gdLst/>
            <a:ahLst/>
            <a:cxnLst/>
            <a:rect r="r" b="b" t="t" l="l"/>
            <a:pathLst>
              <a:path h="682972" w="7678264">
                <a:moveTo>
                  <a:pt x="0" y="0"/>
                </a:moveTo>
                <a:lnTo>
                  <a:pt x="7678264" y="0"/>
                </a:lnTo>
                <a:lnTo>
                  <a:pt x="7678264" y="682972"/>
                </a:lnTo>
                <a:lnTo>
                  <a:pt x="0" y="682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2672" y="2210634"/>
            <a:ext cx="15406239" cy="5017628"/>
          </a:xfrm>
          <a:custGeom>
            <a:avLst/>
            <a:gdLst/>
            <a:ahLst/>
            <a:cxnLst/>
            <a:rect r="r" b="b" t="t" l="l"/>
            <a:pathLst>
              <a:path h="5017628" w="15406239">
                <a:moveTo>
                  <a:pt x="0" y="0"/>
                </a:moveTo>
                <a:lnTo>
                  <a:pt x="15406239" y="0"/>
                </a:lnTo>
                <a:lnTo>
                  <a:pt x="15406239" y="5017629"/>
                </a:lnTo>
                <a:lnTo>
                  <a:pt x="0" y="50176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0" y="7161588"/>
            <a:ext cx="6070282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Resultado de la estrategia: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2984" y="31173"/>
            <a:ext cx="10022032" cy="1995055"/>
            <a:chOff x="0" y="0"/>
            <a:chExt cx="2639547" cy="5254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39547" cy="525446"/>
            </a:xfrm>
            <a:custGeom>
              <a:avLst/>
              <a:gdLst/>
              <a:ahLst/>
              <a:cxnLst/>
              <a:rect r="r" b="b" t="t" l="l"/>
              <a:pathLst>
                <a:path h="525446" w="2639547">
                  <a:moveTo>
                    <a:pt x="39397" y="0"/>
                  </a:moveTo>
                  <a:lnTo>
                    <a:pt x="2600150" y="0"/>
                  </a:lnTo>
                  <a:cubicBezTo>
                    <a:pt x="2610599" y="0"/>
                    <a:pt x="2620620" y="4151"/>
                    <a:pt x="2628008" y="11539"/>
                  </a:cubicBezTo>
                  <a:cubicBezTo>
                    <a:pt x="2635397" y="18927"/>
                    <a:pt x="2639547" y="28948"/>
                    <a:pt x="2639547" y="39397"/>
                  </a:cubicBezTo>
                  <a:lnTo>
                    <a:pt x="2639547" y="486049"/>
                  </a:lnTo>
                  <a:cubicBezTo>
                    <a:pt x="2639547" y="496498"/>
                    <a:pt x="2635397" y="506519"/>
                    <a:pt x="2628008" y="513907"/>
                  </a:cubicBezTo>
                  <a:cubicBezTo>
                    <a:pt x="2620620" y="521296"/>
                    <a:pt x="2610599" y="525446"/>
                    <a:pt x="2600150" y="525446"/>
                  </a:cubicBezTo>
                  <a:lnTo>
                    <a:pt x="39397" y="525446"/>
                  </a:lnTo>
                  <a:cubicBezTo>
                    <a:pt x="28948" y="525446"/>
                    <a:pt x="18927" y="521296"/>
                    <a:pt x="11539" y="513907"/>
                  </a:cubicBezTo>
                  <a:cubicBezTo>
                    <a:pt x="4151" y="506519"/>
                    <a:pt x="0" y="496498"/>
                    <a:pt x="0" y="486049"/>
                  </a:cubicBezTo>
                  <a:lnTo>
                    <a:pt x="0" y="39397"/>
                  </a:lnTo>
                  <a:cubicBezTo>
                    <a:pt x="0" y="28948"/>
                    <a:pt x="4151" y="18927"/>
                    <a:pt x="11539" y="11539"/>
                  </a:cubicBezTo>
                  <a:cubicBezTo>
                    <a:pt x="18927" y="4151"/>
                    <a:pt x="28948" y="0"/>
                    <a:pt x="39397" y="0"/>
                  </a:cubicBezTo>
                  <a:close/>
                </a:path>
              </a:pathLst>
            </a:custGeom>
            <a:solidFill>
              <a:srgbClr val="3178B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639547" cy="601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FFFFFF"/>
                  </a:solidFill>
                  <a:latin typeface="Open Sans"/>
                </a:rPr>
                <a:t>Estrategia 2: Golden_Death_Cross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132984" y="5511251"/>
            <a:ext cx="9793113" cy="4775749"/>
          </a:xfrm>
          <a:custGeom>
            <a:avLst/>
            <a:gdLst/>
            <a:ahLst/>
            <a:cxnLst/>
            <a:rect r="r" b="b" t="t" l="l"/>
            <a:pathLst>
              <a:path h="4775749" w="9793113">
                <a:moveTo>
                  <a:pt x="0" y="0"/>
                </a:moveTo>
                <a:lnTo>
                  <a:pt x="9793114" y="0"/>
                </a:lnTo>
                <a:lnTo>
                  <a:pt x="9793114" y="4775749"/>
                </a:lnTo>
                <a:lnTo>
                  <a:pt x="0" y="47757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5636" y="2121997"/>
            <a:ext cx="17872364" cy="380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Esta estrategia utiliza 2 indicadores SMA. Uno a corto plazo (50) y otro a largo plazo (200)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Comprar cuando la media de 50 días cruza hacia arriba la de 200 días (Golden Cross)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Vender cuando la media de 50 días cruza hacia abajo la de 200 días (Death Cross)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2984" y="31173"/>
            <a:ext cx="10022032" cy="1995055"/>
            <a:chOff x="0" y="0"/>
            <a:chExt cx="2639547" cy="5254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39547" cy="525446"/>
            </a:xfrm>
            <a:custGeom>
              <a:avLst/>
              <a:gdLst/>
              <a:ahLst/>
              <a:cxnLst/>
              <a:rect r="r" b="b" t="t" l="l"/>
              <a:pathLst>
                <a:path h="525446" w="2639547">
                  <a:moveTo>
                    <a:pt x="39397" y="0"/>
                  </a:moveTo>
                  <a:lnTo>
                    <a:pt x="2600150" y="0"/>
                  </a:lnTo>
                  <a:cubicBezTo>
                    <a:pt x="2610599" y="0"/>
                    <a:pt x="2620620" y="4151"/>
                    <a:pt x="2628008" y="11539"/>
                  </a:cubicBezTo>
                  <a:cubicBezTo>
                    <a:pt x="2635397" y="18927"/>
                    <a:pt x="2639547" y="28948"/>
                    <a:pt x="2639547" y="39397"/>
                  </a:cubicBezTo>
                  <a:lnTo>
                    <a:pt x="2639547" y="486049"/>
                  </a:lnTo>
                  <a:cubicBezTo>
                    <a:pt x="2639547" y="496498"/>
                    <a:pt x="2635397" y="506519"/>
                    <a:pt x="2628008" y="513907"/>
                  </a:cubicBezTo>
                  <a:cubicBezTo>
                    <a:pt x="2620620" y="521296"/>
                    <a:pt x="2610599" y="525446"/>
                    <a:pt x="2600150" y="525446"/>
                  </a:cubicBezTo>
                  <a:lnTo>
                    <a:pt x="39397" y="525446"/>
                  </a:lnTo>
                  <a:cubicBezTo>
                    <a:pt x="28948" y="525446"/>
                    <a:pt x="18927" y="521296"/>
                    <a:pt x="11539" y="513907"/>
                  </a:cubicBezTo>
                  <a:cubicBezTo>
                    <a:pt x="4151" y="506519"/>
                    <a:pt x="0" y="496498"/>
                    <a:pt x="0" y="486049"/>
                  </a:cubicBezTo>
                  <a:lnTo>
                    <a:pt x="0" y="39397"/>
                  </a:lnTo>
                  <a:cubicBezTo>
                    <a:pt x="0" y="28948"/>
                    <a:pt x="4151" y="18927"/>
                    <a:pt x="11539" y="11539"/>
                  </a:cubicBezTo>
                  <a:cubicBezTo>
                    <a:pt x="18927" y="4151"/>
                    <a:pt x="28948" y="0"/>
                    <a:pt x="39397" y="0"/>
                  </a:cubicBezTo>
                  <a:close/>
                </a:path>
              </a:pathLst>
            </a:custGeom>
            <a:solidFill>
              <a:srgbClr val="3178B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639547" cy="601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FFFFFF"/>
                  </a:solidFill>
                  <a:latin typeface="Open Sans"/>
                </a:rPr>
                <a:t>Estrategia 2: Golden_Death_Cross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15636" y="5831032"/>
            <a:ext cx="10986492" cy="1087173"/>
          </a:xfrm>
          <a:custGeom>
            <a:avLst/>
            <a:gdLst/>
            <a:ahLst/>
            <a:cxnLst/>
            <a:rect r="r" b="b" t="t" l="l"/>
            <a:pathLst>
              <a:path h="1087173" w="10986492">
                <a:moveTo>
                  <a:pt x="0" y="0"/>
                </a:moveTo>
                <a:lnTo>
                  <a:pt x="10986493" y="0"/>
                </a:lnTo>
                <a:lnTo>
                  <a:pt x="10986493" y="1087172"/>
                </a:lnTo>
                <a:lnTo>
                  <a:pt x="0" y="10871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23" t="0" r="-1223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7818" y="7836414"/>
            <a:ext cx="7678264" cy="682972"/>
          </a:xfrm>
          <a:custGeom>
            <a:avLst/>
            <a:gdLst/>
            <a:ahLst/>
            <a:cxnLst/>
            <a:rect r="r" b="b" t="t" l="l"/>
            <a:pathLst>
              <a:path h="682972" w="7678264">
                <a:moveTo>
                  <a:pt x="0" y="0"/>
                </a:moveTo>
                <a:lnTo>
                  <a:pt x="7678264" y="0"/>
                </a:lnTo>
                <a:lnTo>
                  <a:pt x="7678264" y="682973"/>
                </a:lnTo>
                <a:lnTo>
                  <a:pt x="0" y="6829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7818" y="8761069"/>
            <a:ext cx="7678264" cy="804608"/>
          </a:xfrm>
          <a:custGeom>
            <a:avLst/>
            <a:gdLst/>
            <a:ahLst/>
            <a:cxnLst/>
            <a:rect r="r" b="b" t="t" l="l"/>
            <a:pathLst>
              <a:path h="804608" w="7678264">
                <a:moveTo>
                  <a:pt x="0" y="0"/>
                </a:moveTo>
                <a:lnTo>
                  <a:pt x="7678264" y="0"/>
                </a:lnTo>
                <a:lnTo>
                  <a:pt x="7678264" y="804609"/>
                </a:lnTo>
                <a:lnTo>
                  <a:pt x="0" y="8046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5636" y="2329815"/>
            <a:ext cx="17872364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Dado que esta estrategia necesita como minimo 200 dias para empezar a operar, debido a su SMA de 200 dias, Se llego a la conclusion que es mejor para utilizar a largo plazo.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7818" y="4846147"/>
            <a:ext cx="1511558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Dado que no ocurren muchos cruces, se decidio comprar de a 1400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7818" y="7223004"/>
            <a:ext cx="2513529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Resultados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2984" y="31173"/>
            <a:ext cx="10022032" cy="1995055"/>
            <a:chOff x="0" y="0"/>
            <a:chExt cx="2639547" cy="5254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39547" cy="525446"/>
            </a:xfrm>
            <a:custGeom>
              <a:avLst/>
              <a:gdLst/>
              <a:ahLst/>
              <a:cxnLst/>
              <a:rect r="r" b="b" t="t" l="l"/>
              <a:pathLst>
                <a:path h="525446" w="2639547">
                  <a:moveTo>
                    <a:pt x="39397" y="0"/>
                  </a:moveTo>
                  <a:lnTo>
                    <a:pt x="2600150" y="0"/>
                  </a:lnTo>
                  <a:cubicBezTo>
                    <a:pt x="2610599" y="0"/>
                    <a:pt x="2620620" y="4151"/>
                    <a:pt x="2628008" y="11539"/>
                  </a:cubicBezTo>
                  <a:cubicBezTo>
                    <a:pt x="2635397" y="18927"/>
                    <a:pt x="2639547" y="28948"/>
                    <a:pt x="2639547" y="39397"/>
                  </a:cubicBezTo>
                  <a:lnTo>
                    <a:pt x="2639547" y="486049"/>
                  </a:lnTo>
                  <a:cubicBezTo>
                    <a:pt x="2639547" y="496498"/>
                    <a:pt x="2635397" y="506519"/>
                    <a:pt x="2628008" y="513907"/>
                  </a:cubicBezTo>
                  <a:cubicBezTo>
                    <a:pt x="2620620" y="521296"/>
                    <a:pt x="2610599" y="525446"/>
                    <a:pt x="2600150" y="525446"/>
                  </a:cubicBezTo>
                  <a:lnTo>
                    <a:pt x="39397" y="525446"/>
                  </a:lnTo>
                  <a:cubicBezTo>
                    <a:pt x="28948" y="525446"/>
                    <a:pt x="18927" y="521296"/>
                    <a:pt x="11539" y="513907"/>
                  </a:cubicBezTo>
                  <a:cubicBezTo>
                    <a:pt x="4151" y="506519"/>
                    <a:pt x="0" y="496498"/>
                    <a:pt x="0" y="486049"/>
                  </a:cubicBezTo>
                  <a:lnTo>
                    <a:pt x="0" y="39397"/>
                  </a:lnTo>
                  <a:cubicBezTo>
                    <a:pt x="0" y="28948"/>
                    <a:pt x="4151" y="18927"/>
                    <a:pt x="11539" y="11539"/>
                  </a:cubicBezTo>
                  <a:cubicBezTo>
                    <a:pt x="18927" y="4151"/>
                    <a:pt x="28948" y="0"/>
                    <a:pt x="39397" y="0"/>
                  </a:cubicBezTo>
                  <a:close/>
                </a:path>
              </a:pathLst>
            </a:custGeom>
            <a:solidFill>
              <a:srgbClr val="3178B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639547" cy="601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FFFFFF"/>
                  </a:solidFill>
                  <a:latin typeface="Open Sans"/>
                </a:rPr>
                <a:t>Estrategia 3: Bollinger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409240" y="5143500"/>
            <a:ext cx="9469521" cy="5035615"/>
          </a:xfrm>
          <a:custGeom>
            <a:avLst/>
            <a:gdLst/>
            <a:ahLst/>
            <a:cxnLst/>
            <a:rect r="r" b="b" t="t" l="l"/>
            <a:pathLst>
              <a:path h="5035615" w="9469521">
                <a:moveTo>
                  <a:pt x="0" y="0"/>
                </a:moveTo>
                <a:lnTo>
                  <a:pt x="9469520" y="0"/>
                </a:lnTo>
                <a:lnTo>
                  <a:pt x="9469520" y="5035615"/>
                </a:lnTo>
                <a:lnTo>
                  <a:pt x="0" y="50356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5636" y="2615565"/>
            <a:ext cx="15834122" cy="252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Esta estrategia utiliza el indicador de volatilidad, bandas de bollinger.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La estrategia consiste en: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Comprar cuando el precio toca repetidamente la banda inferior.</a:t>
            </a:r>
          </a:p>
          <a:p>
            <a:pPr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Vender cuando el precio toca repetidamente la banda superior.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2984" y="31173"/>
            <a:ext cx="10022032" cy="1995055"/>
            <a:chOff x="0" y="0"/>
            <a:chExt cx="2639547" cy="5254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39547" cy="525446"/>
            </a:xfrm>
            <a:custGeom>
              <a:avLst/>
              <a:gdLst/>
              <a:ahLst/>
              <a:cxnLst/>
              <a:rect r="r" b="b" t="t" l="l"/>
              <a:pathLst>
                <a:path h="525446" w="2639547">
                  <a:moveTo>
                    <a:pt x="39397" y="0"/>
                  </a:moveTo>
                  <a:lnTo>
                    <a:pt x="2600150" y="0"/>
                  </a:lnTo>
                  <a:cubicBezTo>
                    <a:pt x="2610599" y="0"/>
                    <a:pt x="2620620" y="4151"/>
                    <a:pt x="2628008" y="11539"/>
                  </a:cubicBezTo>
                  <a:cubicBezTo>
                    <a:pt x="2635397" y="18927"/>
                    <a:pt x="2639547" y="28948"/>
                    <a:pt x="2639547" y="39397"/>
                  </a:cubicBezTo>
                  <a:lnTo>
                    <a:pt x="2639547" y="486049"/>
                  </a:lnTo>
                  <a:cubicBezTo>
                    <a:pt x="2639547" y="496498"/>
                    <a:pt x="2635397" y="506519"/>
                    <a:pt x="2628008" y="513907"/>
                  </a:cubicBezTo>
                  <a:cubicBezTo>
                    <a:pt x="2620620" y="521296"/>
                    <a:pt x="2610599" y="525446"/>
                    <a:pt x="2600150" y="525446"/>
                  </a:cubicBezTo>
                  <a:lnTo>
                    <a:pt x="39397" y="525446"/>
                  </a:lnTo>
                  <a:cubicBezTo>
                    <a:pt x="28948" y="525446"/>
                    <a:pt x="18927" y="521296"/>
                    <a:pt x="11539" y="513907"/>
                  </a:cubicBezTo>
                  <a:cubicBezTo>
                    <a:pt x="4151" y="506519"/>
                    <a:pt x="0" y="496498"/>
                    <a:pt x="0" y="486049"/>
                  </a:cubicBezTo>
                  <a:lnTo>
                    <a:pt x="0" y="39397"/>
                  </a:lnTo>
                  <a:cubicBezTo>
                    <a:pt x="0" y="28948"/>
                    <a:pt x="4151" y="18927"/>
                    <a:pt x="11539" y="11539"/>
                  </a:cubicBezTo>
                  <a:cubicBezTo>
                    <a:pt x="18927" y="4151"/>
                    <a:pt x="28948" y="0"/>
                    <a:pt x="39397" y="0"/>
                  </a:cubicBezTo>
                  <a:close/>
                </a:path>
              </a:pathLst>
            </a:custGeom>
            <a:solidFill>
              <a:srgbClr val="3178B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639547" cy="601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FFFFFF"/>
                  </a:solidFill>
                  <a:latin typeface="Open Sans"/>
                </a:rPr>
                <a:t>Estrategia 3: Bollinger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7833" y="3691658"/>
            <a:ext cx="10160131" cy="2156527"/>
          </a:xfrm>
          <a:custGeom>
            <a:avLst/>
            <a:gdLst/>
            <a:ahLst/>
            <a:cxnLst/>
            <a:rect r="r" b="b" t="t" l="l"/>
            <a:pathLst>
              <a:path h="2156527" w="10160131">
                <a:moveTo>
                  <a:pt x="0" y="0"/>
                </a:moveTo>
                <a:lnTo>
                  <a:pt x="10160131" y="0"/>
                </a:lnTo>
                <a:lnTo>
                  <a:pt x="10160131" y="2156527"/>
                </a:lnTo>
                <a:lnTo>
                  <a:pt x="0" y="21565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447558" y="5848185"/>
            <a:ext cx="12269428" cy="4393281"/>
          </a:xfrm>
          <a:custGeom>
            <a:avLst/>
            <a:gdLst/>
            <a:ahLst/>
            <a:cxnLst/>
            <a:rect r="r" b="b" t="t" l="l"/>
            <a:pathLst>
              <a:path h="4393281" w="12269428">
                <a:moveTo>
                  <a:pt x="0" y="0"/>
                </a:moveTo>
                <a:lnTo>
                  <a:pt x="12269428" y="0"/>
                </a:lnTo>
                <a:lnTo>
                  <a:pt x="12269428" y="4393281"/>
                </a:lnTo>
                <a:lnTo>
                  <a:pt x="0" y="43932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13470" y="2183476"/>
            <a:ext cx="17674530" cy="1819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Sumado a lo anterior , dado que no generaba muchas ganancias se sumo una regla de pérdidas, esto tiene que ver con cuánto está dispuesto a perder la persona que está dispuesto a hacer trading. El parámetro </a:t>
            </a:r>
            <a:r>
              <a:rPr lang="en-US" sz="2600">
                <a:solidFill>
                  <a:srgbClr val="000000"/>
                </a:solidFill>
                <a:latin typeface="Open Sans Bold Italics"/>
              </a:rPr>
              <a:t>risk_factor </a:t>
            </a:r>
            <a:r>
              <a:rPr lang="en-US" sz="2600">
                <a:solidFill>
                  <a:srgbClr val="000000"/>
                </a:solidFill>
                <a:latin typeface="Open Sans Bold"/>
              </a:rPr>
              <a:t>en este código se refiere al riesgo de pérdida por operación.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Bold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8457" y="7704783"/>
            <a:ext cx="4776549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Open Sans Bold"/>
              </a:rPr>
              <a:t>Compra segun riesgo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2984" y="31173"/>
            <a:ext cx="10022032" cy="1995055"/>
            <a:chOff x="0" y="0"/>
            <a:chExt cx="2639547" cy="5254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39547" cy="525446"/>
            </a:xfrm>
            <a:custGeom>
              <a:avLst/>
              <a:gdLst/>
              <a:ahLst/>
              <a:cxnLst/>
              <a:rect r="r" b="b" t="t" l="l"/>
              <a:pathLst>
                <a:path h="525446" w="2639547">
                  <a:moveTo>
                    <a:pt x="39397" y="0"/>
                  </a:moveTo>
                  <a:lnTo>
                    <a:pt x="2600150" y="0"/>
                  </a:lnTo>
                  <a:cubicBezTo>
                    <a:pt x="2610599" y="0"/>
                    <a:pt x="2620620" y="4151"/>
                    <a:pt x="2628008" y="11539"/>
                  </a:cubicBezTo>
                  <a:cubicBezTo>
                    <a:pt x="2635397" y="18927"/>
                    <a:pt x="2639547" y="28948"/>
                    <a:pt x="2639547" y="39397"/>
                  </a:cubicBezTo>
                  <a:lnTo>
                    <a:pt x="2639547" y="486049"/>
                  </a:lnTo>
                  <a:cubicBezTo>
                    <a:pt x="2639547" y="496498"/>
                    <a:pt x="2635397" y="506519"/>
                    <a:pt x="2628008" y="513907"/>
                  </a:cubicBezTo>
                  <a:cubicBezTo>
                    <a:pt x="2620620" y="521296"/>
                    <a:pt x="2610599" y="525446"/>
                    <a:pt x="2600150" y="525446"/>
                  </a:cubicBezTo>
                  <a:lnTo>
                    <a:pt x="39397" y="525446"/>
                  </a:lnTo>
                  <a:cubicBezTo>
                    <a:pt x="28948" y="525446"/>
                    <a:pt x="18927" y="521296"/>
                    <a:pt x="11539" y="513907"/>
                  </a:cubicBezTo>
                  <a:cubicBezTo>
                    <a:pt x="4151" y="506519"/>
                    <a:pt x="0" y="496498"/>
                    <a:pt x="0" y="486049"/>
                  </a:cubicBezTo>
                  <a:lnTo>
                    <a:pt x="0" y="39397"/>
                  </a:lnTo>
                  <a:cubicBezTo>
                    <a:pt x="0" y="28948"/>
                    <a:pt x="4151" y="18927"/>
                    <a:pt x="11539" y="11539"/>
                  </a:cubicBezTo>
                  <a:cubicBezTo>
                    <a:pt x="18927" y="4151"/>
                    <a:pt x="28948" y="0"/>
                    <a:pt x="39397" y="0"/>
                  </a:cubicBezTo>
                  <a:close/>
                </a:path>
              </a:pathLst>
            </a:custGeom>
            <a:solidFill>
              <a:srgbClr val="3178B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639547" cy="601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FFFFFF"/>
                  </a:solidFill>
                  <a:latin typeface="Open Sans"/>
                </a:rPr>
                <a:t>Estrategia 3: Bollinger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88879" y="4454850"/>
            <a:ext cx="9979783" cy="1377300"/>
          </a:xfrm>
          <a:custGeom>
            <a:avLst/>
            <a:gdLst/>
            <a:ahLst/>
            <a:cxnLst/>
            <a:rect r="r" b="b" t="t" l="l"/>
            <a:pathLst>
              <a:path h="1377300" w="9979783">
                <a:moveTo>
                  <a:pt x="0" y="0"/>
                </a:moveTo>
                <a:lnTo>
                  <a:pt x="9979782" y="0"/>
                </a:lnTo>
                <a:lnTo>
                  <a:pt x="9979782" y="1377300"/>
                </a:lnTo>
                <a:lnTo>
                  <a:pt x="0" y="1377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88879" y="2839835"/>
            <a:ext cx="7347109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Bold"/>
              </a:rPr>
              <a:t>Resultados de la estrategia:</a:t>
            </a:r>
          </a:p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 Bold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DAF1wBmRa38</dc:identifier>
  <dcterms:modified xsi:type="dcterms:W3CDTF">2011-08-01T06:04:30Z</dcterms:modified>
  <cp:revision>1</cp:revision>
  <dc:title>Introduccion al trading algoritmico - 2023</dc:title>
</cp:coreProperties>
</file>