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0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0263A9-F4BD-4E13-940F-9BD07D5B2403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8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>
                <a:latin typeface="Arial"/>
              </a:rPr>
              <a:t>Cliquez pour modifier le format des notes</a:t>
            </a:r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>
                <a:latin typeface="Times New Roman"/>
              </a:rPr>
              <a:t>&lt;en-tête&gt;</a:t>
            </a:r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>
                <a:latin typeface="Times New Roman"/>
              </a:rPr>
              <a:t>&lt;date/heure&gt;</a:t>
            </a:r>
            <a:endParaRPr/>
          </a:p>
        </p:txBody>
      </p:sp>
      <p:sp>
        <p:nvSpPr>
          <p:cNvPr id="18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>
                <a:latin typeface="Times New Roman"/>
              </a:rPr>
              <a:t>&lt;pied de page&gt;</a:t>
            </a:r>
            <a:endParaRPr/>
          </a:p>
        </p:txBody>
      </p:sp>
      <p:sp>
        <p:nvSpPr>
          <p:cNvPr id="18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130A18B-6D5B-479F-BDE7-F42C8F94816A}" type="slidenum">
              <a:rPr lang="fr-FR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fr-FR" sz="2000" strike="noStrike">
                <a:latin typeface="Arial"/>
              </a:rPr>
              <a:t>Bonjour et merci d’être venu si nombreux.</a:t>
            </a:r>
            <a:endParaRPr/>
          </a:p>
          <a:p>
            <a:r>
              <a:rPr lang="fr-FR" sz="2000" strike="noStrike">
                <a:latin typeface="Arial"/>
              </a:rPr>
              <a:t>Notre sujet c’était initialement ça</a:t>
            </a:r>
            <a:endParaRPr/>
          </a:p>
          <a:p>
            <a:r>
              <a:rPr lang="fr-FR" sz="2000" strike="noStrike">
                <a:latin typeface="Arial"/>
              </a:rPr>
              <a:t>Mais on a progressivement abstrait le concept</a:t>
            </a:r>
            <a:endParaRPr/>
          </a:p>
        </p:txBody>
      </p:sp>
      <p:sp>
        <p:nvSpPr>
          <p:cNvPr id="31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087DE9A-8F22-4D58-986B-A22AB3FDFEB6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21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908640"/>
            <a:ext cx="8229240" cy="2644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3804840"/>
            <a:ext cx="8229240" cy="2644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908640"/>
            <a:ext cx="4015800" cy="2644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908640"/>
            <a:ext cx="4015800" cy="2644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674240" y="3804840"/>
            <a:ext cx="4015800" cy="2644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804840"/>
            <a:ext cx="4015800" cy="2644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908640"/>
            <a:ext cx="8229240" cy="5544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908640"/>
            <a:ext cx="8229240" cy="5544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9" name="Image 48"/>
          <p:cNvPicPr/>
          <p:nvPr/>
        </p:nvPicPr>
        <p:blipFill>
          <a:blip r:embed="rId2"/>
          <a:stretch/>
        </p:blipFill>
        <p:spPr>
          <a:xfrm>
            <a:off x="1097280" y="908280"/>
            <a:ext cx="6948720" cy="5544360"/>
          </a:xfrm>
          <a:prstGeom prst="rect">
            <a:avLst/>
          </a:prstGeom>
          <a:ln>
            <a:noFill/>
          </a:ln>
        </p:spPr>
      </p:pic>
      <p:pic>
        <p:nvPicPr>
          <p:cNvPr id="50" name="Image 49"/>
          <p:cNvPicPr/>
          <p:nvPr/>
        </p:nvPicPr>
        <p:blipFill>
          <a:blip r:embed="rId2"/>
          <a:stretch/>
        </p:blipFill>
        <p:spPr>
          <a:xfrm>
            <a:off x="1097280" y="908280"/>
            <a:ext cx="6948720" cy="5544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Picture 4" descr="S:\serv_com\01_CHARTE-INSA-Rennes\2014\08_Modèles-PPT\Triangle-bas.eps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646"/>
            <a:stretch/>
          </p:blipFill>
          <p:spPr bwMode="auto">
            <a:xfrm>
              <a:off x="3419871" y="6353714"/>
              <a:ext cx="2088233" cy="504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S:\serv_com\01_CHARTE-INSA-Rennes\2014\01_LOGOS-ECOLES\LOGO-INSA-RENNES\Formats-PNG-JPG\Logo_INSARennes-quadri.jp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44883"/>
              <a:ext cx="2796729" cy="606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75856" y="3589911"/>
            <a:ext cx="5868144" cy="1470025"/>
          </a:xfrm>
        </p:spPr>
        <p:txBody>
          <a:bodyPr>
            <a:normAutofit/>
          </a:bodyPr>
          <a:lstStyle>
            <a:lvl1pPr algn="l">
              <a:defRPr sz="3200" cap="all" baseline="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5856" y="5038328"/>
            <a:ext cx="5868144" cy="478904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18" name="Triangle isocèle 17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19" name="Triangle isocèle 18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Triangle isocèle 10"/>
          <p:cNvSpPr/>
          <p:nvPr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Triangle isocèle 7"/>
          <p:cNvSpPr/>
          <p:nvPr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Triangle isocèle 21"/>
          <p:cNvSpPr/>
          <p:nvPr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5599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rgbClr val="4F4D50"/>
                </a:solidFill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5538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sz="3600" b="1" cap="all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3568" y="4005065"/>
            <a:ext cx="7772400" cy="720080"/>
          </a:xfrm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5370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1618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7544" y="908720"/>
            <a:ext cx="4040188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008" y="908720"/>
            <a:ext cx="4041775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55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1946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733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57200" y="908640"/>
            <a:ext cx="8229240" cy="5544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3008313" cy="814412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0" cy="5760640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Deuxième niveau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0884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908640"/>
            <a:ext cx="8229240" cy="5544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908640"/>
            <a:ext cx="4015800" cy="5544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908640"/>
            <a:ext cx="4015800" cy="5544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1763640" y="92160"/>
            <a:ext cx="6460560" cy="264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908640"/>
            <a:ext cx="4015800" cy="2644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804840"/>
            <a:ext cx="4015800" cy="2644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908640"/>
            <a:ext cx="4015800" cy="5544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908640"/>
            <a:ext cx="4015800" cy="5544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908640"/>
            <a:ext cx="4015800" cy="2644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804840"/>
            <a:ext cx="4015800" cy="2644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908640"/>
            <a:ext cx="4015800" cy="2644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908640"/>
            <a:ext cx="4015800" cy="2644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804840"/>
            <a:ext cx="8229240" cy="2644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stomShape 1"/>
          <p:cNvSpPr/>
          <p:nvPr/>
        </p:nvSpPr>
        <p:spPr>
          <a:xfrm rot="16200000">
            <a:off x="7004520" y="-797040"/>
            <a:ext cx="1342080" cy="2933640"/>
          </a:xfrm>
          <a:custGeom>
            <a:avLst/>
            <a:gdLst/>
            <a:ahLst/>
            <a:cxnLst/>
            <a:rect l="0" t="0" r="r" b="b"/>
            <a:pathLst>
              <a:path w="2167065" h="4187833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chemeClr val="accent3">
                  <a:alpha val="7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8" name="CustomShape 2"/>
          <p:cNvSpPr/>
          <p:nvPr/>
        </p:nvSpPr>
        <p:spPr>
          <a:xfrm rot="16200000">
            <a:off x="8415000" y="-183960"/>
            <a:ext cx="541800" cy="916920"/>
          </a:xfrm>
          <a:custGeom>
            <a:avLst/>
            <a:gdLst/>
            <a:ahLst/>
            <a:cxnLst/>
            <a:rect l="0" t="0" r="r" b="b"/>
            <a:pathLst>
              <a:path w="2933998" h="4404898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rgbClr val="004D6F">
                  <a:alpha val="63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2" name="CustomShape 3"/>
          <p:cNvSpPr/>
          <p:nvPr/>
        </p:nvSpPr>
        <p:spPr>
          <a:xfrm rot="16200000">
            <a:off x="8490600" y="9720"/>
            <a:ext cx="623160" cy="684000"/>
          </a:xfrm>
          <a:prstGeom prst="triangle">
            <a:avLst>
              <a:gd name="adj" fmla="val 50000"/>
            </a:avLst>
          </a:prstGeom>
          <a:gradFill>
            <a:gsLst>
              <a:gs pos="27000">
                <a:schemeClr val="bg1">
                  <a:alpha val="0"/>
                </a:schemeClr>
              </a:gs>
              <a:gs pos="81000">
                <a:srgbClr val="004D6F">
                  <a:alpha val="48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pic>
        <p:nvPicPr>
          <p:cNvPr id="3" name="Picture 4"/>
          <p:cNvPicPr/>
          <p:nvPr/>
        </p:nvPicPr>
        <p:blipFill>
          <a:blip r:embed="rId14"/>
          <a:srcRect b="42600"/>
          <a:stretch/>
        </p:blipFill>
        <p:spPr>
          <a:xfrm>
            <a:off x="1619640" y="6614640"/>
            <a:ext cx="1007640" cy="243000"/>
          </a:xfrm>
          <a:prstGeom prst="rect">
            <a:avLst/>
          </a:prstGeom>
          <a:ln>
            <a:noFill/>
          </a:ln>
        </p:spPr>
      </p:pic>
      <p:pic>
        <p:nvPicPr>
          <p:cNvPr id="4" name="Picture 2"/>
          <p:cNvPicPr/>
          <p:nvPr/>
        </p:nvPicPr>
        <p:blipFill>
          <a:blip r:embed="rId15"/>
          <a:stretch/>
        </p:blipFill>
        <p:spPr>
          <a:xfrm>
            <a:off x="221400" y="193320"/>
            <a:ext cx="1397880" cy="30276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8686080" y="162360"/>
            <a:ext cx="458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3A1AF16-E732-422B-996F-837D45C2AF9C}" type="slidenum">
              <a:rPr lang="fr-FR" sz="1100" b="1" strike="noStrike">
                <a:solidFill>
                  <a:srgbClr val="FFFFFF"/>
                </a:solidFill>
                <a:latin typeface="Arial"/>
              </a:rPr>
              <a:t>‹#›</a:t>
            </a:fld>
            <a:endParaRPr/>
          </a:p>
        </p:txBody>
      </p:sp>
      <p:pic>
        <p:nvPicPr>
          <p:cNvPr id="6" name="Image 12"/>
          <p:cNvPicPr/>
          <p:nvPr/>
        </p:nvPicPr>
        <p:blipFill>
          <a:blip r:embed="rId16"/>
          <a:stretch/>
        </p:blipFill>
        <p:spPr>
          <a:xfrm>
            <a:off x="8454600" y="6150600"/>
            <a:ext cx="437400" cy="534960"/>
          </a:xfrm>
          <a:prstGeom prst="rect">
            <a:avLst/>
          </a:prstGeom>
          <a:ln>
            <a:noFill/>
          </a:ln>
        </p:spPr>
      </p:pic>
      <p:sp>
        <p:nvSpPr>
          <p:cNvPr id="7" name="CustomShape 5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4"/>
          <p:cNvPicPr/>
          <p:nvPr/>
        </p:nvPicPr>
        <p:blipFill>
          <a:blip r:embed="rId14"/>
          <a:srcRect b="42600"/>
          <a:stretch/>
        </p:blipFill>
        <p:spPr>
          <a:xfrm>
            <a:off x="3420000" y="6353640"/>
            <a:ext cx="2088000" cy="504000"/>
          </a:xfrm>
          <a:prstGeom prst="rect">
            <a:avLst/>
          </a:prstGeom>
          <a:ln>
            <a:noFill/>
          </a:ln>
        </p:spPr>
      </p:pic>
      <p:pic>
        <p:nvPicPr>
          <p:cNvPr id="9" name="Picture 2"/>
          <p:cNvPicPr/>
          <p:nvPr/>
        </p:nvPicPr>
        <p:blipFill>
          <a:blip r:embed="rId15"/>
          <a:stretch/>
        </p:blipFill>
        <p:spPr>
          <a:xfrm>
            <a:off x="539640" y="344880"/>
            <a:ext cx="2796480" cy="605880"/>
          </a:xfrm>
          <a:prstGeom prst="rect">
            <a:avLst/>
          </a:prstGeom>
          <a:ln>
            <a:noFill/>
          </a:ln>
        </p:spPr>
      </p:pic>
      <p:sp>
        <p:nvSpPr>
          <p:cNvPr id="10" name="PlaceHolder 6"/>
          <p:cNvSpPr>
            <a:spLocks noGrp="1"/>
          </p:cNvSpPr>
          <p:nvPr>
            <p:ph type="title"/>
          </p:nvPr>
        </p:nvSpPr>
        <p:spPr>
          <a:xfrm>
            <a:off x="3276000" y="3589920"/>
            <a:ext cx="5867640" cy="1469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3200" b="1" strike="noStrike">
                <a:solidFill>
                  <a:srgbClr val="4F4D50"/>
                </a:solidFill>
                <a:latin typeface="Arial"/>
              </a:rPr>
              <a:t>Cliquez pour éditer le format du texte-titreCliquez pour modifier le style du titre</a:t>
            </a:r>
            <a:endParaRPr/>
          </a:p>
        </p:txBody>
      </p:sp>
      <p:sp>
        <p:nvSpPr>
          <p:cNvPr id="11" name="CustomShape 7"/>
          <p:cNvSpPr/>
          <p:nvPr/>
        </p:nvSpPr>
        <p:spPr>
          <a:xfrm rot="5400000">
            <a:off x="-66600" y="1078200"/>
            <a:ext cx="4489920" cy="4355640"/>
          </a:xfrm>
          <a:prstGeom prst="triangle">
            <a:avLst>
              <a:gd name="adj" fmla="val 50000"/>
            </a:avLst>
          </a:prstGeom>
          <a:gradFill>
            <a:gsLst>
              <a:gs pos="1000">
                <a:schemeClr val="bg1">
                  <a:alpha val="20000"/>
                </a:schemeClr>
              </a:gs>
              <a:gs pos="91000">
                <a:srgbClr val="004D6F">
                  <a:alpha val="73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2" name="CustomShape 8"/>
          <p:cNvSpPr/>
          <p:nvPr/>
        </p:nvSpPr>
        <p:spPr>
          <a:xfrm rot="5400000">
            <a:off x="-47160" y="915840"/>
            <a:ext cx="4248000" cy="4152600"/>
          </a:xfrm>
          <a:prstGeom prst="triangle">
            <a:avLst>
              <a:gd name="adj" fmla="val 50000"/>
            </a:avLst>
          </a:prstGeom>
          <a:gradFill>
            <a:gsLst>
              <a:gs pos="1000">
                <a:schemeClr val="bg1">
                  <a:alpha val="77000"/>
                </a:schemeClr>
              </a:gs>
              <a:gs pos="91000">
                <a:srgbClr val="004D6F">
                  <a:alpha val="83000"/>
                </a:srgb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9"/>
          <p:cNvSpPr/>
          <p:nvPr/>
        </p:nvSpPr>
        <p:spPr>
          <a:xfrm rot="16200000">
            <a:off x="4399200" y="-842040"/>
            <a:ext cx="3922920" cy="5593320"/>
          </a:xfrm>
          <a:custGeom>
            <a:avLst/>
            <a:gdLst/>
            <a:ahLst/>
            <a:cxnLst/>
            <a:rect l="0" t="0" r="r" b="b"/>
            <a:pathLst>
              <a:path w="3919584" h="5593664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</a:path>
            </a:pathLst>
          </a:custGeom>
          <a:gradFill>
            <a:gsLst>
              <a:gs pos="1000">
                <a:schemeClr val="bg1"/>
              </a:gs>
              <a:gs pos="91000">
                <a:srgbClr val="004D6F">
                  <a:alpha val="90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4" name="CustomShape 10"/>
          <p:cNvSpPr/>
          <p:nvPr/>
        </p:nvSpPr>
        <p:spPr>
          <a:xfrm rot="16200000">
            <a:off x="6825240" y="-468360"/>
            <a:ext cx="1873800" cy="2802600"/>
          </a:xfrm>
          <a:custGeom>
            <a:avLst/>
            <a:gdLst/>
            <a:ahLst/>
            <a:cxnLst/>
            <a:rect l="0" t="0" r="r" b="b"/>
            <a:pathLst>
              <a:path w="2933998" h="4404898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</a:path>
            </a:pathLst>
          </a:custGeom>
          <a:gradFill>
            <a:gsLst>
              <a:gs pos="1000">
                <a:schemeClr val="bg1">
                  <a:alpha val="37000"/>
                </a:schemeClr>
              </a:gs>
              <a:gs pos="91000">
                <a:srgbClr val="004D6F">
                  <a:alpha val="86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5" name="CustomShape 11"/>
          <p:cNvSpPr/>
          <p:nvPr/>
        </p:nvSpPr>
        <p:spPr>
          <a:xfrm rot="16200000">
            <a:off x="7319160" y="361080"/>
            <a:ext cx="1872000" cy="1815840"/>
          </a:xfrm>
          <a:prstGeom prst="triangle">
            <a:avLst>
              <a:gd name="adj" fmla="val 50000"/>
            </a:avLst>
          </a:prstGeom>
          <a:gradFill>
            <a:gsLst>
              <a:gs pos="5000">
                <a:schemeClr val="bg1">
                  <a:alpha val="35000"/>
                </a:schemeClr>
              </a:gs>
              <a:gs pos="81000">
                <a:srgbClr val="004D6F">
                  <a:alpha val="79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6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FR" sz="2000" b="1"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1200"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Septième niveau de plan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angle isocèle 10"/>
          <p:cNvSpPr/>
          <p:nvPr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chemeClr val="accent3">
                  <a:alpha val="75000"/>
                </a:scheme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4" name="Triangle isocèle 7"/>
          <p:cNvSpPr/>
          <p:nvPr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5" name="Triangle isocèle 14"/>
          <p:cNvSpPr/>
          <p:nvPr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63688" y="92156"/>
            <a:ext cx="646081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r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742950" lvl="1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914400" lvl="2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itchFamily="34" charset="0"/>
              <a:buNone/>
            </a:pPr>
            <a:r>
              <a:rPr lang="fr-FR" dirty="0" smtClean="0"/>
              <a:t>Troisième niveau</a:t>
            </a:r>
          </a:p>
        </p:txBody>
      </p:sp>
      <p:pic>
        <p:nvPicPr>
          <p:cNvPr id="10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:\serv_com\01_CHARTE-INSA-Rennes\2014\01_LOGOS-ECOLES\LOGO-INSA-RENNES\Formats-PNG-JPG\Logo_INSARennes-quadri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09" y="193336"/>
            <a:ext cx="1398362" cy="30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numéro de diapositive 3"/>
          <p:cNvSpPr txBox="1">
            <a:spLocks/>
          </p:cNvSpPr>
          <p:nvPr/>
        </p:nvSpPr>
        <p:spPr>
          <a:xfrm>
            <a:off x="8686123" y="162319"/>
            <a:ext cx="458588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F6C45C-B501-45E1-92EE-1CAA52689472}" type="slidenum">
              <a:rPr lang="fr-FR" sz="11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fr-F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584" y="6150740"/>
            <a:ext cx="437896" cy="53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0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lang="fr-FR" sz="1600" b="1" kern="1200" baseline="0" dirty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lang="fr-FR" sz="2000" b="1" kern="1200" dirty="0" smtClean="0">
          <a:solidFill>
            <a:srgbClr val="004D6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fr-FR" sz="1500" b="1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fr-FR" sz="1200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07504" y="1700808"/>
            <a:ext cx="3096344" cy="295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800" b="1" strike="noStrike" dirty="0" smtClean="0">
                <a:solidFill>
                  <a:srgbClr val="0C0C0C"/>
                </a:solidFill>
                <a:latin typeface="Arial"/>
              </a:rPr>
              <a:t>Projet</a:t>
            </a:r>
          </a:p>
          <a:p>
            <a:pPr>
              <a:lnSpc>
                <a:spcPct val="100000"/>
              </a:lnSpc>
            </a:pPr>
            <a:r>
              <a:rPr lang="fr-FR" sz="2800" b="1" dirty="0" smtClean="0">
                <a:solidFill>
                  <a:srgbClr val="0C0C0C"/>
                </a:solidFill>
                <a:latin typeface="Arial"/>
              </a:rPr>
              <a:t>de Modélisation </a:t>
            </a:r>
          </a:p>
          <a:p>
            <a:pPr>
              <a:lnSpc>
                <a:spcPct val="100000"/>
              </a:lnSpc>
            </a:pPr>
            <a:r>
              <a:rPr lang="fr-FR" sz="2800" b="1" dirty="0" smtClean="0">
                <a:solidFill>
                  <a:srgbClr val="0C0C0C"/>
                </a:solidFill>
                <a:latin typeface="Arial"/>
              </a:rPr>
              <a:t>et Conception</a:t>
            </a:r>
          </a:p>
          <a:p>
            <a:pPr>
              <a:lnSpc>
                <a:spcPct val="100000"/>
              </a:lnSpc>
            </a:pPr>
            <a:r>
              <a:rPr lang="fr-FR" sz="2800" b="1" dirty="0" smtClean="0">
                <a:solidFill>
                  <a:srgbClr val="0C0C0C"/>
                </a:solidFill>
                <a:latin typeface="Arial"/>
              </a:rPr>
              <a:t>Orientées</a:t>
            </a:r>
          </a:p>
          <a:p>
            <a:pPr>
              <a:lnSpc>
                <a:spcPct val="100000"/>
              </a:lnSpc>
            </a:pPr>
            <a:r>
              <a:rPr lang="fr-FR" sz="2800" b="1" dirty="0" smtClean="0">
                <a:solidFill>
                  <a:srgbClr val="0C0C0C"/>
                </a:solidFill>
                <a:latin typeface="Arial"/>
              </a:rPr>
              <a:t>Objets</a:t>
            </a: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88" name="CustomShape 2"/>
          <p:cNvSpPr/>
          <p:nvPr/>
        </p:nvSpPr>
        <p:spPr>
          <a:xfrm>
            <a:off x="6084000" y="0"/>
            <a:ext cx="2664000" cy="18448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fr-FR" b="1" strike="noStrike" dirty="0">
                <a:solidFill>
                  <a:srgbClr val="FFFFFF"/>
                </a:solidFill>
                <a:latin typeface="Arial"/>
              </a:rPr>
              <a:t>Encadrants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fr-FR" strike="noStrike" dirty="0" smtClean="0">
                <a:solidFill>
                  <a:srgbClr val="0C0C0C"/>
                </a:solidFill>
                <a:latin typeface="Arial"/>
              </a:rPr>
              <a:t>Éric Anquetil</a:t>
            </a:r>
          </a:p>
          <a:p>
            <a:pPr algn="r">
              <a:lnSpc>
                <a:spcPct val="100000"/>
              </a:lnSpc>
            </a:pPr>
            <a:r>
              <a:rPr lang="fr-FR" dirty="0" smtClean="0">
                <a:solidFill>
                  <a:srgbClr val="0C0C0C"/>
                </a:solidFill>
                <a:latin typeface="Arial"/>
              </a:rPr>
              <a:t>Ferran Argelaguet</a:t>
            </a:r>
          </a:p>
          <a:p>
            <a:pPr algn="r">
              <a:lnSpc>
                <a:spcPct val="100000"/>
              </a:lnSpc>
            </a:pPr>
            <a:r>
              <a:rPr lang="fr-FR" dirty="0" smtClean="0">
                <a:solidFill>
                  <a:srgbClr val="0C0C0C"/>
                </a:solidFill>
                <a:latin typeface="Arial"/>
              </a:rPr>
              <a:t>Arnaud Blouin</a:t>
            </a:r>
          </a:p>
          <a:p>
            <a:pPr algn="r">
              <a:lnSpc>
                <a:spcPct val="100000"/>
              </a:lnSpc>
            </a:pPr>
            <a:r>
              <a:rPr lang="fr-FR" dirty="0" smtClean="0">
                <a:solidFill>
                  <a:srgbClr val="0C0C0C"/>
                </a:solidFill>
                <a:latin typeface="Arial"/>
              </a:rPr>
              <a:t>Grégoire Richard</a:t>
            </a:r>
          </a:p>
          <a:p>
            <a:pPr algn="r">
              <a:lnSpc>
                <a:spcPct val="100000"/>
              </a:lnSpc>
            </a:pPr>
            <a:r>
              <a:rPr lang="fr-FR" dirty="0" smtClean="0">
                <a:solidFill>
                  <a:srgbClr val="0C0C0C"/>
                </a:solidFill>
                <a:latin typeface="Arial"/>
              </a:rPr>
              <a:t>Maud Marchal</a:t>
            </a:r>
            <a:endParaRPr dirty="0"/>
          </a:p>
          <a:p>
            <a:pPr algn="r">
              <a:lnSpc>
                <a:spcPct val="100000"/>
              </a:lnSpc>
            </a:pPr>
            <a:endParaRPr dirty="0"/>
          </a:p>
        </p:txBody>
      </p:sp>
      <p:sp>
        <p:nvSpPr>
          <p:cNvPr id="189" name="CustomShape 3"/>
          <p:cNvSpPr/>
          <p:nvPr/>
        </p:nvSpPr>
        <p:spPr>
          <a:xfrm>
            <a:off x="5796000" y="5229200"/>
            <a:ext cx="3024000" cy="93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fr-FR" b="1" strike="noStrike" dirty="0">
                <a:solidFill>
                  <a:srgbClr val="FF0000"/>
                </a:solidFill>
                <a:latin typeface="Arial"/>
              </a:rPr>
              <a:t>Étudiants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fr-FR" strike="noStrike" dirty="0">
                <a:solidFill>
                  <a:srgbClr val="212121"/>
                </a:solidFill>
                <a:latin typeface="Arial"/>
              </a:rPr>
              <a:t>Pierre-Marie </a:t>
            </a:r>
            <a:r>
              <a:rPr lang="fr-FR" strike="noStrike" dirty="0" err="1">
                <a:solidFill>
                  <a:srgbClr val="212121"/>
                </a:solidFill>
                <a:latin typeface="Arial"/>
              </a:rPr>
              <a:t>Airiau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fr-FR" strike="noStrike" dirty="0" smtClean="0">
                <a:solidFill>
                  <a:srgbClr val="212121"/>
                </a:solidFill>
                <a:latin typeface="Arial"/>
              </a:rPr>
              <a:t>Maud Leray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1763640" y="9252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fr-FR" sz="2800" b="1" dirty="0" smtClean="0">
                <a:solidFill>
                  <a:srgbClr val="4F4D50"/>
                </a:solidFill>
                <a:latin typeface="Arial"/>
              </a:rPr>
              <a:t>Les informations principales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340768"/>
            <a:ext cx="79208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200" dirty="0" smtClean="0"/>
              <a:t>Fonctionnement tour par tour</a:t>
            </a:r>
          </a:p>
          <a:p>
            <a:pPr marL="285750" indent="-285750">
              <a:buFontTx/>
              <a:buChar char="-"/>
            </a:pPr>
            <a:r>
              <a:rPr lang="fr-FR" sz="2200" dirty="0" smtClean="0"/>
              <a:t>2 joueurs, chacun contrôlant un peuple</a:t>
            </a:r>
          </a:p>
          <a:p>
            <a:pPr marL="285750" indent="-285750">
              <a:buFontTx/>
              <a:buChar char="-"/>
            </a:pPr>
            <a:r>
              <a:rPr lang="fr-FR" sz="2200" dirty="0"/>
              <a:t>3 peuples au choix</a:t>
            </a:r>
            <a:r>
              <a:rPr lang="fr-FR" sz="2200" dirty="0" smtClean="0"/>
              <a:t>, chacun avec ses caractéristiques</a:t>
            </a:r>
          </a:p>
          <a:p>
            <a:pPr marL="285750" indent="-285750">
              <a:buFontTx/>
              <a:buChar char="-"/>
            </a:pPr>
            <a:endParaRPr lang="fr-FR" sz="2200" dirty="0" smtClean="0"/>
          </a:p>
          <a:p>
            <a:pPr marL="285750" indent="-285750">
              <a:buFontTx/>
              <a:buChar char="-"/>
            </a:pPr>
            <a:r>
              <a:rPr lang="fr-FR" sz="2200" dirty="0" smtClean="0"/>
              <a:t>Carte du jeu composée de cases hexagonales</a:t>
            </a:r>
          </a:p>
          <a:p>
            <a:pPr marL="285750" indent="-285750">
              <a:buFontTx/>
              <a:buChar char="-"/>
            </a:pPr>
            <a:r>
              <a:rPr lang="fr-FR" sz="2200" dirty="0" smtClean="0"/>
              <a:t>4 types de cases, réparties aléatoirement</a:t>
            </a:r>
          </a:p>
          <a:p>
            <a:pPr marL="285750" indent="-285750">
              <a:buFontTx/>
              <a:buChar char="-"/>
            </a:pPr>
            <a:endParaRPr lang="fr-FR" sz="2200" dirty="0"/>
          </a:p>
          <a:p>
            <a:pPr marL="285750" indent="-285750">
              <a:buFontTx/>
              <a:buChar char="-"/>
            </a:pPr>
            <a:r>
              <a:rPr lang="fr-FR" sz="2200" dirty="0" smtClean="0"/>
              <a:t>3 tailles de carte : </a:t>
            </a:r>
          </a:p>
          <a:p>
            <a:pPr marL="742950" lvl="1" indent="-285750">
              <a:buFontTx/>
              <a:buChar char="-"/>
            </a:pPr>
            <a:r>
              <a:rPr lang="fr-FR" sz="2000" dirty="0"/>
              <a:t>p</a:t>
            </a:r>
            <a:r>
              <a:rPr lang="fr-FR" sz="2000" dirty="0" smtClean="0"/>
              <a:t>etite (6 * 6 cases)</a:t>
            </a:r>
          </a:p>
          <a:p>
            <a:pPr marL="742950" lvl="1" indent="-285750">
              <a:buFontTx/>
              <a:buChar char="-"/>
            </a:pPr>
            <a:r>
              <a:rPr lang="fr-FR" sz="2000" dirty="0"/>
              <a:t>m</a:t>
            </a:r>
            <a:r>
              <a:rPr lang="fr-FR" sz="2000" dirty="0" smtClean="0"/>
              <a:t>oyenne (10 * 10 cases)</a:t>
            </a:r>
          </a:p>
          <a:p>
            <a:pPr marL="742950" lvl="1" indent="-285750">
              <a:buFontTx/>
              <a:buChar char="-"/>
            </a:pPr>
            <a:r>
              <a:rPr lang="fr-FR" sz="2000" dirty="0"/>
              <a:t>g</a:t>
            </a:r>
            <a:r>
              <a:rPr lang="fr-FR" sz="2000" dirty="0" smtClean="0"/>
              <a:t>rande (14 * 14 cases)</a:t>
            </a:r>
          </a:p>
          <a:p>
            <a:pPr marL="285750" indent="-285750">
              <a:buFontTx/>
              <a:buChar char="-"/>
            </a:pPr>
            <a:endParaRPr lang="fr-FR" sz="2000" dirty="0" smtClean="0"/>
          </a:p>
          <a:p>
            <a:r>
              <a:rPr lang="fr-FR" sz="2200" dirty="0" smtClean="0"/>
              <a:t>- Par </a:t>
            </a:r>
            <a:r>
              <a:rPr lang="fr-FR" sz="2200" smtClean="0"/>
              <a:t>défaut, une </a:t>
            </a:r>
            <a:r>
              <a:rPr lang="fr-FR" sz="2200" dirty="0" smtClean="0"/>
              <a:t>case occupée = un point pour le joueur correspondant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763640" y="9252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fr-FR" sz="2800" b="1" dirty="0" smtClean="0">
                <a:solidFill>
                  <a:srgbClr val="4F4D50"/>
                </a:solidFill>
                <a:latin typeface="Arial"/>
              </a:rPr>
              <a:t>Les cases du plateau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30376"/>
            <a:ext cx="792088" cy="9068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1" y="2410135"/>
            <a:ext cx="792091" cy="9068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1" y="3562441"/>
            <a:ext cx="792091" cy="9068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4714748"/>
            <a:ext cx="792092" cy="9068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7704" y="1557644"/>
            <a:ext cx="6316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=&gt; Case « Désert »</a:t>
            </a:r>
            <a:endParaRPr lang="fr-FR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907579" y="4937359"/>
            <a:ext cx="6316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=&gt; Case « Montagne »</a:t>
            </a:r>
            <a:endParaRPr lang="fr-FR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907579" y="3785051"/>
            <a:ext cx="6316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=&gt; Case « Forêt » </a:t>
            </a:r>
            <a:endParaRPr lang="fr-FR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907579" y="2632745"/>
            <a:ext cx="6316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=&gt; Case « Plaine »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67702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763640" y="9252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fr-FR" sz="2800" b="1" dirty="0" smtClean="0">
                <a:solidFill>
                  <a:srgbClr val="4F4D50"/>
                </a:solidFill>
                <a:latin typeface="Arial"/>
              </a:rPr>
              <a:t>Les peuples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1096107"/>
            <a:ext cx="1540805" cy="15408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636912"/>
            <a:ext cx="1540805" cy="15408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4328395"/>
            <a:ext cx="1540805" cy="15408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27232" y="1251917"/>
            <a:ext cx="63164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fr-FR" sz="2400" dirty="0" smtClean="0"/>
              <a:t>Peuple « Nain » :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Aucun point sur les cases « Plaine »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D</a:t>
            </a:r>
            <a:r>
              <a:rPr lang="fr-FR" sz="2000" dirty="0" smtClean="0"/>
              <a:t>éplacement sur les cases « Plaine » divisé par 2</a:t>
            </a:r>
            <a:endParaRPr lang="fr-FR" sz="2400" dirty="0" smtClean="0"/>
          </a:p>
          <a:p>
            <a:pPr marL="342900" indent="-342900">
              <a:buFontTx/>
              <a:buChar char="-"/>
            </a:pPr>
            <a:r>
              <a:rPr lang="fr-FR" sz="2000" dirty="0" smtClean="0"/>
              <a:t>Possible d’aller de « Montagne » en « Montagne 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27232" y="4867964"/>
            <a:ext cx="63164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fr-FR" sz="2400" dirty="0" smtClean="0"/>
              <a:t>Peuple « </a:t>
            </a:r>
            <a:r>
              <a:rPr lang="fr-FR" sz="2400" dirty="0" err="1"/>
              <a:t>O</a:t>
            </a:r>
            <a:r>
              <a:rPr lang="fr-FR" sz="2400" dirty="0" err="1" smtClean="0"/>
              <a:t>rc</a:t>
            </a:r>
            <a:r>
              <a:rPr lang="fr-FR" sz="2400" dirty="0" smtClean="0"/>
              <a:t> »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Aucun point sur les cases « Forêt »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Déplacement sur les cases « Plaine » divisé par 2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Point de bonus lorsqu’ils tuent une autre unité</a:t>
            </a:r>
            <a:endParaRPr lang="fr-F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296380" y="3270173"/>
            <a:ext cx="6596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fr-FR" sz="2400" dirty="0" smtClean="0"/>
              <a:t>Peuple « </a:t>
            </a:r>
            <a:r>
              <a:rPr lang="fr-FR" sz="2400" dirty="0"/>
              <a:t>E</a:t>
            </a:r>
            <a:r>
              <a:rPr lang="fr-FR" sz="2400" dirty="0" smtClean="0"/>
              <a:t>lf » :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Déplacement sur les cases « Forêt » divisé par 2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Déplacement sur les cases « Désert » multiplié par 2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00901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2492896"/>
            <a:ext cx="6316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/>
              <a:t>Place à </a:t>
            </a:r>
            <a:r>
              <a:rPr lang="fr-FR" sz="5400" smtClean="0"/>
              <a:t>la </a:t>
            </a:r>
            <a:r>
              <a:rPr lang="fr-FR" sz="5400" smtClean="0"/>
              <a:t>démonstration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17060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_INSTITUTION_Paysage">
  <a:themeElements>
    <a:clrScheme name="Institution">
      <a:dk1>
        <a:srgbClr val="5F5E5E"/>
      </a:dk1>
      <a:lt1>
        <a:sysClr val="window" lastClr="FFFFFF"/>
      </a:lt1>
      <a:dk2>
        <a:srgbClr val="9F9E9E"/>
      </a:dk2>
      <a:lt2>
        <a:srgbClr val="FFFFFF"/>
      </a:lt2>
      <a:accent1>
        <a:srgbClr val="5F5E5E"/>
      </a:accent1>
      <a:accent2>
        <a:srgbClr val="FFC154"/>
      </a:accent2>
      <a:accent3>
        <a:srgbClr val="004D6F"/>
      </a:accent3>
      <a:accent4>
        <a:srgbClr val="81989C"/>
      </a:accent4>
      <a:accent5>
        <a:srgbClr val="E52713"/>
      </a:accent5>
      <a:accent6>
        <a:srgbClr val="208998"/>
      </a:accent6>
      <a:hlink>
        <a:srgbClr val="E29100"/>
      </a:hlink>
      <a:folHlink>
        <a:srgbClr val="E52713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149</Words>
  <Application>Microsoft Office PowerPoint</Application>
  <PresentationFormat>On-screen Show (4:3)</PresentationFormat>
  <Paragraphs>50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DejaVu Sans</vt:lpstr>
      <vt:lpstr>StarSymbol</vt:lpstr>
      <vt:lpstr>Symbol</vt:lpstr>
      <vt:lpstr>Times New Roman</vt:lpstr>
      <vt:lpstr>Office Theme</vt:lpstr>
      <vt:lpstr>THEME_INSTITUTION_Paysage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</dc:creator>
  <cp:lastModifiedBy>Maud Leray</cp:lastModifiedBy>
  <cp:revision>47</cp:revision>
  <dcterms:modified xsi:type="dcterms:W3CDTF">2015-01-16T00:16:40Z</dcterms:modified>
</cp:coreProperties>
</file>