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94" r:id="rId2"/>
    <p:sldId id="258" r:id="rId3"/>
    <p:sldId id="405" r:id="rId4"/>
    <p:sldId id="406" r:id="rId5"/>
    <p:sldId id="407" r:id="rId6"/>
    <p:sldId id="408" r:id="rId7"/>
    <p:sldId id="409" r:id="rId8"/>
    <p:sldId id="398" r:id="rId9"/>
    <p:sldId id="259" r:id="rId10"/>
    <p:sldId id="399" r:id="rId11"/>
    <p:sldId id="263" r:id="rId12"/>
    <p:sldId id="404" r:id="rId13"/>
    <p:sldId id="400" r:id="rId14"/>
    <p:sldId id="293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等线" panose="02010600030101010101" pitchFamily="2" charset="-122"/>
      <p:regular r:id="rId25"/>
      <p:bold r:id="rId26"/>
    </p:embeddedFont>
    <p:embeddedFont>
      <p:font typeface="等线 Light" panose="02010600030101010101" pitchFamily="2" charset="-122"/>
      <p:regular r:id="rId27"/>
    </p:embeddedFont>
    <p:embeddedFont>
      <p:font typeface="黑体" panose="02010609060101010101" pitchFamily="49" charset="-122"/>
      <p:regular r:id="rId28"/>
    </p:embeddedFont>
    <p:embeddedFont>
      <p:font typeface="楷体" panose="02010609060101010101" pitchFamily="49" charset="-122"/>
      <p:regular r:id="rId29"/>
    </p:embeddedFont>
  </p:embeddedFontLst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FE387AE-91F3-408F-995A-146895C14C2A}">
          <p14:sldIdLst>
            <p14:sldId id="294"/>
            <p14:sldId id="258"/>
            <p14:sldId id="405"/>
            <p14:sldId id="406"/>
            <p14:sldId id="407"/>
            <p14:sldId id="408"/>
            <p14:sldId id="409"/>
            <p14:sldId id="398"/>
            <p14:sldId id="259"/>
            <p14:sldId id="399"/>
            <p14:sldId id="263"/>
            <p14:sldId id="404"/>
            <p14:sldId id="400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E22"/>
    <a:srgbClr val="576271"/>
    <a:srgbClr val="095286"/>
    <a:srgbClr val="960000"/>
    <a:srgbClr val="EF3030"/>
    <a:srgbClr val="F4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32" y="354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F282C-F96F-4901-B430-85376D98F06C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2CA30-E27C-4950-A4CF-8DA67250FE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904" t="1737" r="46656" b="85071"/>
          <a:stretch>
            <a:fillRect/>
          </a:stretch>
        </p:blipFill>
        <p:spPr>
          <a:xfrm>
            <a:off x="10813875" y="81551"/>
            <a:ext cx="903266" cy="776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AB2F-4E2C-45BA-BCE1-0CC571ED26B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资源 2@4x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84860" y="838200"/>
            <a:ext cx="10622280" cy="4173855"/>
          </a:xfrm>
          <a:prstGeom prst="rect">
            <a:avLst/>
          </a:prstGeom>
          <a:effectLst>
            <a:reflection stA="50000" endA="275" endPos="39000" dir="5400000" sy="-100000" algn="bl" rotWithShape="0"/>
          </a:effectLst>
        </p:spPr>
      </p:pic>
      <p:pic>
        <p:nvPicPr>
          <p:cNvPr id="13" name="图片 12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4813300" y="6059805"/>
            <a:ext cx="1537970" cy="5791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4860" y="1154112"/>
            <a:ext cx="73869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9600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邮件系统设计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  <a:p>
            <a:endParaRPr lang="zh-CN" altLang="en-US" sz="6600" dirty="0">
              <a:solidFill>
                <a:schemeClr val="tx2">
                  <a:lumMod val="7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50925" y="2930525"/>
            <a:ext cx="4673600" cy="1181100"/>
            <a:chOff x="1528" y="4410"/>
            <a:chExt cx="7360" cy="1860"/>
          </a:xfrm>
        </p:grpSpPr>
        <p:grpSp>
          <p:nvGrpSpPr>
            <p:cNvPr id="23" name="组合 22"/>
            <p:cNvGrpSpPr/>
            <p:nvPr/>
          </p:nvGrpSpPr>
          <p:grpSpPr>
            <a:xfrm>
              <a:off x="1528" y="4410"/>
              <a:ext cx="7360" cy="1454"/>
              <a:chOff x="1356" y="4508"/>
              <a:chExt cx="7360" cy="145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706" y="4508"/>
                <a:ext cx="7010" cy="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汇报人：高茂庭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小组成员：高茂庭、杜洋、冯校康、夏金茗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2" name="PA_ImportSvg_636886152989506000"/>
              <p:cNvSpPr/>
              <p:nvPr>
                <p:custDataLst>
                  <p:tags r:id="rId2"/>
                </p:custDataLst>
              </p:nvPr>
            </p:nvSpPr>
            <p:spPr>
              <a:xfrm>
                <a:off x="1356" y="4777"/>
                <a:ext cx="350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12506328" h="12997865">
                    <a:moveTo>
                      <a:pt x="6253186" y="5637625"/>
                    </a:moveTo>
                    <a:cubicBezTo>
                      <a:pt x="7807259" y="5637625"/>
                      <a:pt x="9067078" y="4375596"/>
                      <a:pt x="9067078" y="2818792"/>
                    </a:cubicBezTo>
                    <a:cubicBezTo>
                      <a:pt x="9067078" y="1262030"/>
                      <a:pt x="7807216" y="1"/>
                      <a:pt x="6253186" y="1"/>
                    </a:cubicBezTo>
                    <a:cubicBezTo>
                      <a:pt x="4699069" y="1"/>
                      <a:pt x="3439251" y="1262030"/>
                      <a:pt x="3439251" y="2818791"/>
                    </a:cubicBezTo>
                    <a:cubicBezTo>
                      <a:pt x="3439251" y="4375596"/>
                      <a:pt x="4699069" y="5637625"/>
                      <a:pt x="6253186" y="5637625"/>
                    </a:cubicBezTo>
                    <a:close/>
                    <a:moveTo>
                      <a:pt x="6253186" y="6224879"/>
                    </a:moveTo>
                    <a:cubicBezTo>
                      <a:pt x="1339106" y="6224879"/>
                      <a:pt x="1" y="10348137"/>
                      <a:pt x="1" y="11431870"/>
                    </a:cubicBezTo>
                    <a:cubicBezTo>
                      <a:pt x="1" y="12515604"/>
                      <a:pt x="699920" y="12997865"/>
                      <a:pt x="1563308" y="12997865"/>
                    </a:cubicBezTo>
                    <a:lnTo>
                      <a:pt x="10943021" y="12997865"/>
                    </a:lnTo>
                    <a:cubicBezTo>
                      <a:pt x="11806409" y="12997865"/>
                      <a:pt x="12506328" y="12515604"/>
                      <a:pt x="12506328" y="11431870"/>
                    </a:cubicBezTo>
                    <a:cubicBezTo>
                      <a:pt x="12506328" y="10348137"/>
                      <a:pt x="11167223" y="6224879"/>
                      <a:pt x="6253186" y="6224879"/>
                    </a:cubicBezTo>
                    <a:close/>
                  </a:path>
                </a:pathLst>
              </a:custGeom>
              <a:noFill/>
              <a:ln w="28575">
                <a:solidFill>
                  <a:srgbClr val="96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3"/>
                    </a:solidFill>
                  </a14:hiddenFill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534" y="5690"/>
              <a:ext cx="6098" cy="580"/>
              <a:chOff x="1362" y="5789"/>
              <a:chExt cx="6098" cy="58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706" y="5789"/>
                <a:ext cx="575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</a:rPr>
                  <a:t>时间：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</a:rPr>
                  <a:t>  2023.11.29</a:t>
                </a:r>
              </a:p>
            </p:txBody>
          </p:sp>
          <p:sp>
            <p:nvSpPr>
              <p:cNvPr id="22" name="Shape 2608"/>
              <p:cNvSpPr/>
              <p:nvPr/>
            </p:nvSpPr>
            <p:spPr>
              <a:xfrm>
                <a:off x="1362" y="5936"/>
                <a:ext cx="350" cy="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4" y="3600"/>
                    </a:moveTo>
                    <a:cubicBezTo>
                      <a:pt x="1422" y="3600"/>
                      <a:pt x="982" y="3063"/>
                      <a:pt x="982" y="2400"/>
                    </a:cubicBezTo>
                    <a:cubicBezTo>
                      <a:pt x="982" y="1738"/>
                      <a:pt x="1422" y="1200"/>
                      <a:pt x="1964" y="1200"/>
                    </a:cubicBezTo>
                    <a:cubicBezTo>
                      <a:pt x="2506" y="1200"/>
                      <a:pt x="2945" y="1738"/>
                      <a:pt x="2945" y="2400"/>
                    </a:cubicBezTo>
                    <a:cubicBezTo>
                      <a:pt x="2945" y="3063"/>
                      <a:pt x="2506" y="3600"/>
                      <a:pt x="1964" y="3600"/>
                    </a:cubicBezTo>
                    <a:moveTo>
                      <a:pt x="1964" y="0"/>
                    </a:moveTo>
                    <a:cubicBezTo>
                      <a:pt x="879" y="0"/>
                      <a:pt x="0" y="1075"/>
                      <a:pt x="0" y="2400"/>
                    </a:cubicBezTo>
                    <a:cubicBezTo>
                      <a:pt x="0" y="3726"/>
                      <a:pt x="879" y="4800"/>
                      <a:pt x="1964" y="4800"/>
                    </a:cubicBezTo>
                    <a:cubicBezTo>
                      <a:pt x="3048" y="4800"/>
                      <a:pt x="3927" y="3726"/>
                      <a:pt x="3927" y="2400"/>
                    </a:cubicBezTo>
                    <a:cubicBezTo>
                      <a:pt x="3927" y="1075"/>
                      <a:pt x="3048" y="0"/>
                      <a:pt x="1964" y="0"/>
                    </a:cubicBezTo>
                    <a:moveTo>
                      <a:pt x="1964" y="12000"/>
                    </a:moveTo>
                    <a:cubicBezTo>
                      <a:pt x="1422" y="12000"/>
                      <a:pt x="982" y="11463"/>
                      <a:pt x="982" y="10800"/>
                    </a:cubicBezTo>
                    <a:cubicBezTo>
                      <a:pt x="982" y="10138"/>
                      <a:pt x="1422" y="9600"/>
                      <a:pt x="1964" y="9600"/>
                    </a:cubicBezTo>
                    <a:cubicBezTo>
                      <a:pt x="2506" y="9600"/>
                      <a:pt x="2945" y="10138"/>
                      <a:pt x="2945" y="10800"/>
                    </a:cubicBezTo>
                    <a:cubicBezTo>
                      <a:pt x="2945" y="11463"/>
                      <a:pt x="2506" y="12000"/>
                      <a:pt x="1964" y="12000"/>
                    </a:cubicBezTo>
                    <a:moveTo>
                      <a:pt x="1964" y="8401"/>
                    </a:moveTo>
                    <a:cubicBezTo>
                      <a:pt x="879" y="8401"/>
                      <a:pt x="0" y="9475"/>
                      <a:pt x="0" y="10800"/>
                    </a:cubicBezTo>
                    <a:cubicBezTo>
                      <a:pt x="0" y="12126"/>
                      <a:pt x="879" y="13200"/>
                      <a:pt x="1964" y="13200"/>
                    </a:cubicBezTo>
                    <a:cubicBezTo>
                      <a:pt x="3048" y="13200"/>
                      <a:pt x="3927" y="12126"/>
                      <a:pt x="3927" y="10800"/>
                    </a:cubicBezTo>
                    <a:cubicBezTo>
                      <a:pt x="3927" y="9475"/>
                      <a:pt x="3048" y="8401"/>
                      <a:pt x="1964" y="8401"/>
                    </a:cubicBezTo>
                    <a:moveTo>
                      <a:pt x="19636" y="12000"/>
                    </a:moveTo>
                    <a:lnTo>
                      <a:pt x="7855" y="12000"/>
                    </a:lnTo>
                    <a:cubicBezTo>
                      <a:pt x="7313" y="12000"/>
                      <a:pt x="6873" y="11463"/>
                      <a:pt x="6873" y="10801"/>
                    </a:cubicBezTo>
                    <a:cubicBezTo>
                      <a:pt x="6873" y="10138"/>
                      <a:pt x="7313" y="9600"/>
                      <a:pt x="7855" y="9600"/>
                    </a:cubicBezTo>
                    <a:lnTo>
                      <a:pt x="19636" y="9600"/>
                    </a:lnTo>
                    <a:cubicBezTo>
                      <a:pt x="20178" y="9600"/>
                      <a:pt x="20618" y="10138"/>
                      <a:pt x="20618" y="10801"/>
                    </a:cubicBezTo>
                    <a:cubicBezTo>
                      <a:pt x="20618" y="11463"/>
                      <a:pt x="20178" y="12000"/>
                      <a:pt x="19636" y="12000"/>
                    </a:cubicBezTo>
                    <a:moveTo>
                      <a:pt x="19636" y="8401"/>
                    </a:moveTo>
                    <a:lnTo>
                      <a:pt x="7855" y="8401"/>
                    </a:lnTo>
                    <a:cubicBezTo>
                      <a:pt x="6770" y="8401"/>
                      <a:pt x="5891" y="9475"/>
                      <a:pt x="5891" y="10801"/>
                    </a:cubicBezTo>
                    <a:cubicBezTo>
                      <a:pt x="5891" y="12126"/>
                      <a:pt x="6770" y="13200"/>
                      <a:pt x="7855" y="13200"/>
                    </a:cubicBezTo>
                    <a:lnTo>
                      <a:pt x="19636" y="13200"/>
                    </a:lnTo>
                    <a:cubicBezTo>
                      <a:pt x="20721" y="13200"/>
                      <a:pt x="21600" y="12126"/>
                      <a:pt x="21600" y="10801"/>
                    </a:cubicBezTo>
                    <a:cubicBezTo>
                      <a:pt x="21600" y="9475"/>
                      <a:pt x="20721" y="8401"/>
                      <a:pt x="19636" y="8401"/>
                    </a:cubicBezTo>
                    <a:moveTo>
                      <a:pt x="19636" y="20400"/>
                    </a:moveTo>
                    <a:lnTo>
                      <a:pt x="7855" y="20400"/>
                    </a:lnTo>
                    <a:cubicBezTo>
                      <a:pt x="7313" y="20400"/>
                      <a:pt x="6873" y="19862"/>
                      <a:pt x="6873" y="19200"/>
                    </a:cubicBezTo>
                    <a:cubicBezTo>
                      <a:pt x="6873" y="18538"/>
                      <a:pt x="7313" y="18000"/>
                      <a:pt x="7855" y="18000"/>
                    </a:cubicBezTo>
                    <a:lnTo>
                      <a:pt x="19636" y="18000"/>
                    </a:lnTo>
                    <a:cubicBezTo>
                      <a:pt x="20178" y="18000"/>
                      <a:pt x="20618" y="18538"/>
                      <a:pt x="20618" y="19200"/>
                    </a:cubicBezTo>
                    <a:cubicBezTo>
                      <a:pt x="20618" y="19862"/>
                      <a:pt x="20178" y="20400"/>
                      <a:pt x="19636" y="20400"/>
                    </a:cubicBezTo>
                    <a:moveTo>
                      <a:pt x="19636" y="16800"/>
                    </a:moveTo>
                    <a:lnTo>
                      <a:pt x="7855" y="16800"/>
                    </a:lnTo>
                    <a:cubicBezTo>
                      <a:pt x="6770" y="16800"/>
                      <a:pt x="5891" y="17875"/>
                      <a:pt x="5891" y="19200"/>
                    </a:cubicBezTo>
                    <a:cubicBezTo>
                      <a:pt x="5891" y="20526"/>
                      <a:pt x="6770" y="21600"/>
                      <a:pt x="7855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526"/>
                      <a:pt x="21600" y="19200"/>
                    </a:cubicBezTo>
                    <a:cubicBezTo>
                      <a:pt x="21600" y="17875"/>
                      <a:pt x="20721" y="16800"/>
                      <a:pt x="19636" y="16800"/>
                    </a:cubicBezTo>
                    <a:moveTo>
                      <a:pt x="7855" y="1201"/>
                    </a:moveTo>
                    <a:lnTo>
                      <a:pt x="19636" y="1201"/>
                    </a:lnTo>
                    <a:cubicBezTo>
                      <a:pt x="20178" y="1201"/>
                      <a:pt x="20618" y="1738"/>
                      <a:pt x="20618" y="2400"/>
                    </a:cubicBezTo>
                    <a:cubicBezTo>
                      <a:pt x="20618" y="3063"/>
                      <a:pt x="20178" y="3600"/>
                      <a:pt x="19636" y="3600"/>
                    </a:cubicBezTo>
                    <a:lnTo>
                      <a:pt x="7855" y="3600"/>
                    </a:lnTo>
                    <a:cubicBezTo>
                      <a:pt x="7313" y="3600"/>
                      <a:pt x="6873" y="3063"/>
                      <a:pt x="6873" y="2400"/>
                    </a:cubicBezTo>
                    <a:cubicBezTo>
                      <a:pt x="6873" y="1738"/>
                      <a:pt x="7313" y="1201"/>
                      <a:pt x="7855" y="1201"/>
                    </a:cubicBezTo>
                    <a:moveTo>
                      <a:pt x="7855" y="4800"/>
                    </a:moveTo>
                    <a:lnTo>
                      <a:pt x="19636" y="4800"/>
                    </a:lnTo>
                    <a:cubicBezTo>
                      <a:pt x="20721" y="4800"/>
                      <a:pt x="21600" y="3726"/>
                      <a:pt x="21600" y="2400"/>
                    </a:cubicBezTo>
                    <a:cubicBezTo>
                      <a:pt x="21600" y="1075"/>
                      <a:pt x="20721" y="1"/>
                      <a:pt x="19636" y="1"/>
                    </a:cubicBezTo>
                    <a:lnTo>
                      <a:pt x="7855" y="1"/>
                    </a:lnTo>
                    <a:cubicBezTo>
                      <a:pt x="6770" y="1"/>
                      <a:pt x="5891" y="1075"/>
                      <a:pt x="5891" y="2400"/>
                    </a:cubicBezTo>
                    <a:cubicBezTo>
                      <a:pt x="5891" y="3726"/>
                      <a:pt x="6770" y="4800"/>
                      <a:pt x="7855" y="4800"/>
                    </a:cubicBezTo>
                    <a:moveTo>
                      <a:pt x="1964" y="20400"/>
                    </a:moveTo>
                    <a:cubicBezTo>
                      <a:pt x="1422" y="20400"/>
                      <a:pt x="982" y="19862"/>
                      <a:pt x="982" y="19200"/>
                    </a:cubicBezTo>
                    <a:cubicBezTo>
                      <a:pt x="982" y="18538"/>
                      <a:pt x="1422" y="18000"/>
                      <a:pt x="1964" y="18000"/>
                    </a:cubicBezTo>
                    <a:cubicBezTo>
                      <a:pt x="2506" y="18000"/>
                      <a:pt x="2945" y="18538"/>
                      <a:pt x="2945" y="19200"/>
                    </a:cubicBezTo>
                    <a:cubicBezTo>
                      <a:pt x="2945" y="19862"/>
                      <a:pt x="2506" y="20400"/>
                      <a:pt x="1964" y="20400"/>
                    </a:cubicBezTo>
                    <a:moveTo>
                      <a:pt x="1964" y="16800"/>
                    </a:moveTo>
                    <a:cubicBezTo>
                      <a:pt x="879" y="16800"/>
                      <a:pt x="0" y="17875"/>
                      <a:pt x="0" y="19200"/>
                    </a:cubicBezTo>
                    <a:cubicBezTo>
                      <a:pt x="0" y="20526"/>
                      <a:pt x="879" y="21600"/>
                      <a:pt x="1964" y="21600"/>
                    </a:cubicBezTo>
                    <a:cubicBezTo>
                      <a:pt x="3048" y="21600"/>
                      <a:pt x="3927" y="20526"/>
                      <a:pt x="3927" y="19200"/>
                    </a:cubicBezTo>
                    <a:cubicBezTo>
                      <a:pt x="3927" y="17875"/>
                      <a:pt x="3048" y="16800"/>
                      <a:pt x="1964" y="16800"/>
                    </a:cubicBezTo>
                  </a:path>
                </a:pathLst>
              </a:cu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lIns="19045" tIns="19045" rIns="19045" bIns="19045" anchor="ctr"/>
              <a:lstStyle/>
              <a:p>
                <a:pPr defTabSz="22860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entury Gothic" panose="020B0502020202020204" pitchFamily="34" charset="0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899160" y="2215515"/>
            <a:ext cx="543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庞门正道标题体3.0" panose="02010600030101010101" charset="-122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庞门正道标题体3.0" panose="02010600030101010101" charset="-122"/>
              </a:rPr>
              <a:t>第二次小班讨论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  <a:cs typeface="庞门正道标题体3.0" panose="02010600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spc="600" dirty="0">
                  <a:solidFill>
                    <a:srgbClr val="9C1E22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第三部分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4800" b="1" spc="300" dirty="0">
                  <a:solidFill>
                    <a:srgbClr val="57627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SMTP</a:t>
              </a:r>
              <a:r>
                <a:rPr lang="zh-CN" altLang="en-US" sz="4800" b="1" spc="300" dirty="0">
                  <a:solidFill>
                    <a:srgbClr val="57627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和</a:t>
              </a:r>
              <a:r>
                <a:rPr lang="en-US" altLang="zh-CN" sz="4800" b="1" spc="300" dirty="0">
                  <a:solidFill>
                    <a:srgbClr val="57627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POP3</a:t>
              </a:r>
              <a:endParaRPr lang="zh-CN" altLang="en-US" sz="4800" b="1" spc="300" dirty="0">
                <a:solidFill>
                  <a:srgbClr val="57627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-750781" y="105266"/>
            <a:ext cx="2988953" cy="534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SMTP</a:t>
            </a:r>
            <a:endParaRPr lang="zh-CN" altLang="en-US" sz="2800" b="1" spc="300" dirty="0">
              <a:solidFill>
                <a:srgbClr val="9C1E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4">
            <a:alphaModFix amt="60000"/>
          </a:blip>
          <a:srcRect t="-7674" r="52556"/>
          <a:stretch>
            <a:fillRect/>
          </a:stretch>
        </p:blipFill>
        <p:spPr>
          <a:xfrm>
            <a:off x="10157460" y="6149340"/>
            <a:ext cx="1537970" cy="5791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A97A73-CE6D-5F81-DFCA-4449BD452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34"/>
            <a:ext cx="9886950" cy="59817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D75F316-E139-2260-AC3B-2044747B5992}"/>
              </a:ext>
            </a:extLst>
          </p:cNvPr>
          <p:cNvSpPr txBox="1"/>
          <p:nvPr/>
        </p:nvSpPr>
        <p:spPr>
          <a:xfrm>
            <a:off x="9990307" y="391972"/>
            <a:ext cx="2044592" cy="565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EHLO 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传递用户名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AUTH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选择认证方式，这里采用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login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mail from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、</a:t>
            </a:r>
            <a:r>
              <a:rPr lang="en-US" altLang="zh-CN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rcpt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 to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进行发送方和接收方的确认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data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传递邮件内容，以</a:t>
            </a:r>
            <a:r>
              <a:rPr lang="en-US" altLang="zh-CN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.</a:t>
            </a: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作为结尾表示邮件结束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2D7C04-35FA-AF33-2B43-A3386A770687}"/>
              </a:ext>
            </a:extLst>
          </p:cNvPr>
          <p:cNvSpPr txBox="1"/>
          <p:nvPr/>
        </p:nvSpPr>
        <p:spPr>
          <a:xfrm>
            <a:off x="2563239" y="214936"/>
            <a:ext cx="686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通过</a:t>
            </a:r>
            <a:r>
              <a:rPr lang="en-US" altLang="zh-CN" sz="18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CommandInterpreter</a:t>
            </a:r>
            <a:r>
              <a:rPr lang="zh-CN" altLang="en-US" sz="1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接口去实现对于命令的解释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5586730" y="2602865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598160" y="4553585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7524752" y="249950"/>
            <a:ext cx="2988953" cy="534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POP3</a:t>
            </a:r>
            <a:endParaRPr lang="zh-CN" altLang="en-US" sz="2800" b="1" spc="300" dirty="0">
              <a:solidFill>
                <a:srgbClr val="9C1E2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4">
            <a:alphaModFix amt="60000"/>
          </a:blip>
          <a:srcRect t="-7674" r="52556"/>
          <a:stretch>
            <a:fillRect/>
          </a:stretch>
        </p:blipFill>
        <p:spPr>
          <a:xfrm>
            <a:off x="10157460" y="6149340"/>
            <a:ext cx="1537970" cy="57912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47EB054-D7CD-000E-24FC-803F444AB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87435"/>
              </p:ext>
            </p:extLst>
          </p:nvPr>
        </p:nvGraphicFramePr>
        <p:xfrm>
          <a:off x="0" y="0"/>
          <a:ext cx="7524752" cy="6857998"/>
        </p:xfrm>
        <a:graphic>
          <a:graphicData uri="http://schemas.openxmlformats.org/drawingml/2006/table">
            <a:tbl>
              <a:tblPr firstRow="1" firstCol="1" bandRow="1"/>
              <a:tblGrid>
                <a:gridCol w="1881188">
                  <a:extLst>
                    <a:ext uri="{9D8B030D-6E8A-4147-A177-3AD203B41FA5}">
                      <a16:colId xmlns:a16="http://schemas.microsoft.com/office/drawing/2014/main" val="1706926805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2143682682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1453483256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982171181"/>
                    </a:ext>
                  </a:extLst>
                </a:gridCol>
              </a:tblGrid>
              <a:tr h="350556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b="1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命令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b="1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参数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b="1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状态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b="1" kern="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754078"/>
                  </a:ext>
                </a:extLst>
              </a:tr>
              <a:tr h="615503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确认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此命令与下面的</a:t>
                      </a: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pass</a:t>
                      </a: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命令若成功，将导致状态转换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424540"/>
                  </a:ext>
                </a:extLst>
              </a:tr>
              <a:tr h="351803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PASS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password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确认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b="1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11811"/>
                  </a:ext>
                </a:extLst>
              </a:tr>
              <a:tr h="351803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APOP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 , Digest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确认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Digest</a:t>
                      </a: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是</a:t>
                      </a: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MD5</a:t>
                      </a: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消息摘要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21288"/>
                  </a:ext>
                </a:extLst>
              </a:tr>
              <a:tr h="351803">
                <a:tc gridSpan="4"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b="1" kern="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09019"/>
                  </a:ext>
                </a:extLst>
              </a:tr>
              <a:tr h="615503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处理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请求服务器发回关于邮箱的统计资料，如邮件总数和总字节数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14829"/>
                  </a:ext>
                </a:extLst>
              </a:tr>
              <a:tr h="615503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UIDL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Msg # ]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处理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返回邮件的唯一标识符，</a:t>
                      </a: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POP3</a:t>
                      </a: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会话的每个标识符都将是唯一的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514095"/>
                  </a:ext>
                </a:extLst>
              </a:tr>
              <a:tr h="351803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Msg # ]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处理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返回邮件数量和每个邮件的大小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98718"/>
                  </a:ext>
                </a:extLst>
              </a:tr>
              <a:tr h="351803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RETR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Msg # ]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处理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返回由参数标识的邮件的全部文本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50283"/>
                  </a:ext>
                </a:extLst>
              </a:tr>
              <a:tr h="615503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Msg # ]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处理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服务器将由参数标识的邮件标记为删除，由</a:t>
                      </a: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quit</a:t>
                      </a: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命令执行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424058"/>
                  </a:ext>
                </a:extLst>
              </a:tr>
              <a:tr h="615503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RSET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处理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服务器将重置所有标记为删除的邮件，用于撤消</a:t>
                      </a: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</a:t>
                      </a: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命令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65153"/>
                  </a:ext>
                </a:extLst>
              </a:tr>
              <a:tr h="615503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TOP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Msg # ]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处理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服务器将返回由参数标识的邮件前</a:t>
                      </a: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行内容，</a:t>
                      </a: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必须是正整数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967533"/>
                  </a:ext>
                </a:extLst>
              </a:tr>
              <a:tr h="351803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NOOP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处理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服务器返回一个肯定的响应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043145"/>
                  </a:ext>
                </a:extLst>
              </a:tr>
              <a:tr h="351803">
                <a:tc gridSpan="4"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44533"/>
                  </a:ext>
                </a:extLst>
              </a:tr>
              <a:tr h="351803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QUIT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700" kern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更新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700" kern="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83" marR="50883" marT="50883" marB="50883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888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A8F1104-2B44-2E95-DDDA-7A78D9AB2DEE}"/>
              </a:ext>
            </a:extLst>
          </p:cNvPr>
          <p:cNvSpPr txBox="1"/>
          <p:nvPr/>
        </p:nvSpPr>
        <p:spPr>
          <a:xfrm>
            <a:off x="7898860" y="1270175"/>
            <a:ext cx="3989151" cy="5329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在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POP3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的实现当中，通过</a:t>
            </a:r>
            <a:r>
              <a:rPr lang="en-US" altLang="zh-CN" sz="2000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CommandInterpreter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接口去实现对于命令的解释。</a:t>
            </a:r>
            <a:endParaRPr lang="en-US" altLang="zh-CN" sz="2000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POP3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会话进入“确认”状态。此时，客户必须向服务器证明它的身份。</a:t>
            </a:r>
            <a:endParaRPr lang="en-US" altLang="zh-CN" sz="2000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在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PASS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做出回应之后进入处理状态</a:t>
            </a:r>
            <a:endParaRPr lang="en-US" altLang="zh-CN" sz="2000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发送</a:t>
            </a:r>
            <a:r>
              <a:rPr lang="en-US" altLang="zh-CN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QUIT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进入更新状态，服务器删除所有标记为删除的信件</a:t>
            </a:r>
            <a:endParaRPr lang="en-US" altLang="zh-CN" sz="2000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003560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spc="600" dirty="0">
                  <a:solidFill>
                    <a:srgbClr val="9C1E22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第四部分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800" b="1" spc="300" dirty="0">
                  <a:solidFill>
                    <a:srgbClr val="57627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代码实现</a:t>
              </a: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85" y="1607185"/>
            <a:ext cx="11905615" cy="525081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906395" y="2068830"/>
            <a:ext cx="6379210" cy="1529080"/>
            <a:chOff x="4727" y="2833"/>
            <a:chExt cx="10046" cy="2408"/>
          </a:xfrm>
        </p:grpSpPr>
        <p:pic>
          <p:nvPicPr>
            <p:cNvPr id="21" name="图片 20" descr="红楼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4727" y="2833"/>
              <a:ext cx="2740" cy="240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955" y="2833"/>
              <a:ext cx="547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>
                  <a:solidFill>
                    <a:srgbClr val="960000"/>
                  </a:solidFill>
                  <a:latin typeface="思源黑体 CN Heavy" panose="020B0A00000000000000" charset="-122"/>
                  <a:ea typeface="思源黑体 CN Heavy" panose="020B0A00000000000000" charset="-122"/>
                </a:rPr>
                <a:t>谢谢观看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009" y="4008"/>
              <a:ext cx="5182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955" y="4215"/>
              <a:ext cx="681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960000"/>
                  </a:solidFill>
                </a:rPr>
                <a:t>thank you for watching</a:t>
              </a: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7"/>
          <a:srcRect t="-7674" r="52556"/>
          <a:stretch>
            <a:fillRect/>
          </a:stretch>
        </p:blipFill>
        <p:spPr>
          <a:xfrm>
            <a:off x="10325100" y="266700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spc="600" dirty="0">
                  <a:solidFill>
                    <a:srgbClr val="9C1E22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第一部分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800" b="1" spc="300" dirty="0">
                  <a:solidFill>
                    <a:srgbClr val="57627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功能演示</a:t>
              </a: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-741054" y="362991"/>
            <a:ext cx="2988953" cy="534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功能演示</a:t>
            </a:r>
          </a:p>
        </p:txBody>
      </p:sp>
      <p:pic>
        <p:nvPicPr>
          <p:cNvPr id="3" name="图片 2" descr="资源 1@4x"/>
          <p:cNvPicPr>
            <a:picLocks noChangeAspect="1"/>
          </p:cNvPicPr>
          <p:nvPr/>
        </p:nvPicPr>
        <p:blipFill>
          <a:blip r:embed="rId4">
            <a:alphaModFix amt="60000"/>
          </a:blip>
          <a:srcRect t="-7674" r="52556"/>
          <a:stretch>
            <a:fillRect/>
          </a:stretch>
        </p:blipFill>
        <p:spPr>
          <a:xfrm>
            <a:off x="403860" y="5998845"/>
            <a:ext cx="1537970" cy="5791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424EB6-E1DF-6C23-CFAB-DCAB593B2448}"/>
              </a:ext>
            </a:extLst>
          </p:cNvPr>
          <p:cNvSpPr txBox="1"/>
          <p:nvPr/>
        </p:nvSpPr>
        <p:spPr>
          <a:xfrm>
            <a:off x="2522707" y="383629"/>
            <a:ext cx="2044592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注册登录功能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pic>
        <p:nvPicPr>
          <p:cNvPr id="5" name="图片 4" descr="註冊新油箱">
            <a:extLst>
              <a:ext uri="{FF2B5EF4-FFF2-40B4-BE49-F238E27FC236}">
                <a16:creationId xmlns:a16="http://schemas.microsoft.com/office/drawing/2014/main" id="{C6D88B18-CDC6-A6C9-2AC1-8053CD8CF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10" y="1458595"/>
            <a:ext cx="2220595" cy="4540250"/>
          </a:xfrm>
          <a:prstGeom prst="rect">
            <a:avLst/>
          </a:prstGeom>
        </p:spPr>
      </p:pic>
      <p:pic>
        <p:nvPicPr>
          <p:cNvPr id="8" name="图片 7" descr="首頁">
            <a:extLst>
              <a:ext uri="{FF2B5EF4-FFF2-40B4-BE49-F238E27FC236}">
                <a16:creationId xmlns:a16="http://schemas.microsoft.com/office/drawing/2014/main" id="{FA94A9C6-CBF7-DBBD-9A51-47FC71FE217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89" b="42134"/>
          <a:stretch>
            <a:fillRect/>
          </a:stretch>
        </p:blipFill>
        <p:spPr>
          <a:xfrm>
            <a:off x="7236645" y="1871980"/>
            <a:ext cx="2511425" cy="31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552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-741054" y="362991"/>
            <a:ext cx="2988953" cy="534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功能演示</a:t>
            </a:r>
          </a:p>
        </p:txBody>
      </p:sp>
      <p:pic>
        <p:nvPicPr>
          <p:cNvPr id="3" name="图片 2" descr="资源 1@4x"/>
          <p:cNvPicPr>
            <a:picLocks noChangeAspect="1"/>
          </p:cNvPicPr>
          <p:nvPr/>
        </p:nvPicPr>
        <p:blipFill>
          <a:blip r:embed="rId4">
            <a:alphaModFix amt="60000"/>
          </a:blip>
          <a:srcRect t="-7674" r="52556"/>
          <a:stretch>
            <a:fillRect/>
          </a:stretch>
        </p:blipFill>
        <p:spPr>
          <a:xfrm>
            <a:off x="403860" y="5998845"/>
            <a:ext cx="1537970" cy="5791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424EB6-E1DF-6C23-CFAB-DCAB593B2448}"/>
              </a:ext>
            </a:extLst>
          </p:cNvPr>
          <p:cNvSpPr txBox="1"/>
          <p:nvPr/>
        </p:nvSpPr>
        <p:spPr>
          <a:xfrm>
            <a:off x="2522707" y="383629"/>
            <a:ext cx="2044592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项目首页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6F45AC-229E-4E9F-713B-C854F212AF3C}"/>
              </a:ext>
            </a:extLst>
          </p:cNvPr>
          <p:cNvSpPr txBox="1"/>
          <p:nvPr/>
        </p:nvSpPr>
        <p:spPr>
          <a:xfrm>
            <a:off x="551032" y="3126829"/>
            <a:ext cx="2044592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普通用户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E37E1-B656-0132-34DE-4D4D38E878F4}"/>
              </a:ext>
            </a:extLst>
          </p:cNvPr>
          <p:cNvSpPr txBox="1"/>
          <p:nvPr/>
        </p:nvSpPr>
        <p:spPr>
          <a:xfrm>
            <a:off x="5697220" y="2243670"/>
            <a:ext cx="1390798" cy="176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管理员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增加了用户管理模块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pic>
        <p:nvPicPr>
          <p:cNvPr id="2" name="图片 1" descr="logined">
            <a:extLst>
              <a:ext uri="{FF2B5EF4-FFF2-40B4-BE49-F238E27FC236}">
                <a16:creationId xmlns:a16="http://schemas.microsoft.com/office/drawing/2014/main" id="{403647EF-25AE-508E-4E99-565C077E9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661" y="1043753"/>
            <a:ext cx="2416294" cy="5051907"/>
          </a:xfrm>
          <a:prstGeom prst="rect">
            <a:avLst/>
          </a:prstGeom>
        </p:spPr>
      </p:pic>
      <p:pic>
        <p:nvPicPr>
          <p:cNvPr id="6" name="图片 5" descr="管理員首頁">
            <a:extLst>
              <a:ext uri="{FF2B5EF4-FFF2-40B4-BE49-F238E27FC236}">
                <a16:creationId xmlns:a16="http://schemas.microsoft.com/office/drawing/2014/main" id="{C25EC3EA-FA81-7053-B0E6-FE8DF8420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000" y="1306634"/>
            <a:ext cx="2487633" cy="50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984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-741054" y="362991"/>
            <a:ext cx="2988953" cy="534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功能演示</a:t>
            </a:r>
          </a:p>
        </p:txBody>
      </p:sp>
      <p:pic>
        <p:nvPicPr>
          <p:cNvPr id="3" name="图片 2" descr="资源 1@4x"/>
          <p:cNvPicPr>
            <a:picLocks noChangeAspect="1"/>
          </p:cNvPicPr>
          <p:nvPr/>
        </p:nvPicPr>
        <p:blipFill>
          <a:blip r:embed="rId4">
            <a:alphaModFix amt="60000"/>
          </a:blip>
          <a:srcRect t="-7674" r="52556"/>
          <a:stretch>
            <a:fillRect/>
          </a:stretch>
        </p:blipFill>
        <p:spPr>
          <a:xfrm>
            <a:off x="403860" y="5998845"/>
            <a:ext cx="1537970" cy="5791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424EB6-E1DF-6C23-CFAB-DCAB593B2448}"/>
              </a:ext>
            </a:extLst>
          </p:cNvPr>
          <p:cNvSpPr txBox="1"/>
          <p:nvPr/>
        </p:nvSpPr>
        <p:spPr>
          <a:xfrm>
            <a:off x="2522707" y="383629"/>
            <a:ext cx="2044592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发送邮件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pic>
        <p:nvPicPr>
          <p:cNvPr id="2" name="图片 1" descr="writeEmail">
            <a:extLst>
              <a:ext uri="{FF2B5EF4-FFF2-40B4-BE49-F238E27FC236}">
                <a16:creationId xmlns:a16="http://schemas.microsoft.com/office/drawing/2014/main" id="{775157A7-F12B-1589-8A8D-F90252265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867" y="1416719"/>
            <a:ext cx="2250407" cy="47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693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-741054" y="362991"/>
            <a:ext cx="2988953" cy="534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功能演示</a:t>
            </a:r>
          </a:p>
        </p:txBody>
      </p:sp>
      <p:pic>
        <p:nvPicPr>
          <p:cNvPr id="3" name="图片 2" descr="资源 1@4x"/>
          <p:cNvPicPr>
            <a:picLocks noChangeAspect="1"/>
          </p:cNvPicPr>
          <p:nvPr/>
        </p:nvPicPr>
        <p:blipFill>
          <a:blip r:embed="rId4">
            <a:alphaModFix amt="60000"/>
          </a:blip>
          <a:srcRect t="-7674" r="52556"/>
          <a:stretch>
            <a:fillRect/>
          </a:stretch>
        </p:blipFill>
        <p:spPr>
          <a:xfrm>
            <a:off x="403860" y="5998845"/>
            <a:ext cx="1537970" cy="5791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424EB6-E1DF-6C23-CFAB-DCAB593B2448}"/>
              </a:ext>
            </a:extLst>
          </p:cNvPr>
          <p:cNvSpPr txBox="1"/>
          <p:nvPr/>
        </p:nvSpPr>
        <p:spPr>
          <a:xfrm>
            <a:off x="2522707" y="383629"/>
            <a:ext cx="3354218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查看邮件与草稿箱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pic>
        <p:nvPicPr>
          <p:cNvPr id="6" name="图片 5" descr="收件鄉列表">
            <a:extLst>
              <a:ext uri="{FF2B5EF4-FFF2-40B4-BE49-F238E27FC236}">
                <a16:creationId xmlns:a16="http://schemas.microsoft.com/office/drawing/2014/main" id="{F38F6998-A58E-E822-C931-35207CA55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264" y="1298477"/>
            <a:ext cx="2254457" cy="4768685"/>
          </a:xfrm>
          <a:prstGeom prst="rect">
            <a:avLst/>
          </a:prstGeom>
        </p:spPr>
      </p:pic>
      <p:pic>
        <p:nvPicPr>
          <p:cNvPr id="8" name="图片 7" descr="草稿鄉列表">
            <a:extLst>
              <a:ext uri="{FF2B5EF4-FFF2-40B4-BE49-F238E27FC236}">
                <a16:creationId xmlns:a16="http://schemas.microsoft.com/office/drawing/2014/main" id="{8EC30DE1-BE82-3F78-9231-F5EEE7047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680" y="1298477"/>
            <a:ext cx="2334131" cy="47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464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-741054" y="362991"/>
            <a:ext cx="2988953" cy="534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功能演示</a:t>
            </a:r>
          </a:p>
        </p:txBody>
      </p:sp>
      <p:pic>
        <p:nvPicPr>
          <p:cNvPr id="3" name="图片 2" descr="资源 1@4x"/>
          <p:cNvPicPr>
            <a:picLocks noChangeAspect="1"/>
          </p:cNvPicPr>
          <p:nvPr/>
        </p:nvPicPr>
        <p:blipFill>
          <a:blip r:embed="rId4">
            <a:alphaModFix amt="60000"/>
          </a:blip>
          <a:srcRect t="-7674" r="52556"/>
          <a:stretch>
            <a:fillRect/>
          </a:stretch>
        </p:blipFill>
        <p:spPr>
          <a:xfrm>
            <a:off x="403860" y="5998845"/>
            <a:ext cx="1537970" cy="5791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424EB6-E1DF-6C23-CFAB-DCAB593B2448}"/>
              </a:ext>
            </a:extLst>
          </p:cNvPr>
          <p:cNvSpPr txBox="1"/>
          <p:nvPr/>
        </p:nvSpPr>
        <p:spPr>
          <a:xfrm>
            <a:off x="2522707" y="383629"/>
            <a:ext cx="3354218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管理员用户管理</a:t>
            </a:r>
            <a:endParaRPr lang="en-US" altLang="zh-CN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pic>
        <p:nvPicPr>
          <p:cNvPr id="2" name="图片 1" descr="管理員用戶管理">
            <a:extLst>
              <a:ext uri="{FF2B5EF4-FFF2-40B4-BE49-F238E27FC236}">
                <a16:creationId xmlns:a16="http://schemas.microsoft.com/office/drawing/2014/main" id="{684DF85C-EB2A-05E6-E58C-BC254CDF3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501" y="963295"/>
            <a:ext cx="2358543" cy="4791119"/>
          </a:xfrm>
          <a:prstGeom prst="rect">
            <a:avLst/>
          </a:prstGeom>
        </p:spPr>
      </p:pic>
      <p:pic>
        <p:nvPicPr>
          <p:cNvPr id="5" name="图片 4" descr="管理員強制更改用戶設定">
            <a:extLst>
              <a:ext uri="{FF2B5EF4-FFF2-40B4-BE49-F238E27FC236}">
                <a16:creationId xmlns:a16="http://schemas.microsoft.com/office/drawing/2014/main" id="{7D3123EB-0222-7391-4F85-793A52A68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966" y="963295"/>
            <a:ext cx="2358543" cy="4840212"/>
          </a:xfrm>
          <a:prstGeom prst="rect">
            <a:avLst/>
          </a:prstGeom>
        </p:spPr>
      </p:pic>
      <p:pic>
        <p:nvPicPr>
          <p:cNvPr id="6" name="图片 5" descr="設置更改">
            <a:extLst>
              <a:ext uri="{FF2B5EF4-FFF2-40B4-BE49-F238E27FC236}">
                <a16:creationId xmlns:a16="http://schemas.microsoft.com/office/drawing/2014/main" id="{6FEBDBC1-387D-9812-7884-AF6AC4BB3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432" y="963295"/>
            <a:ext cx="2374426" cy="47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551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spc="600" dirty="0">
                  <a:solidFill>
                    <a:srgbClr val="9C1E22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第二部分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800" b="1" spc="300" dirty="0">
                  <a:solidFill>
                    <a:srgbClr val="57627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设计思路</a:t>
              </a: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-741054" y="362991"/>
            <a:ext cx="2988953" cy="534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设计思路</a:t>
            </a:r>
          </a:p>
        </p:txBody>
      </p:sp>
      <p:pic>
        <p:nvPicPr>
          <p:cNvPr id="3" name="图片 2" descr="资源 1@4x"/>
          <p:cNvPicPr>
            <a:picLocks noChangeAspect="1"/>
          </p:cNvPicPr>
          <p:nvPr/>
        </p:nvPicPr>
        <p:blipFill>
          <a:blip r:embed="rId4">
            <a:alphaModFix amt="60000"/>
          </a:blip>
          <a:srcRect t="-7674" r="52556"/>
          <a:stretch>
            <a:fillRect/>
          </a:stretch>
        </p:blipFill>
        <p:spPr>
          <a:xfrm>
            <a:off x="403860" y="5998845"/>
            <a:ext cx="1537970" cy="579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600068-F5A7-CE84-4070-6BA7E04685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4"/>
          <a:stretch/>
        </p:blipFill>
        <p:spPr>
          <a:xfrm>
            <a:off x="3503865" y="0"/>
            <a:ext cx="8688135" cy="6840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ViNmMzNjU5ZWQyN2UxZDdlYzJiODY0ZTE3MzY1ZTIifQ=="/>
  <p:tag name="KSO_WPP_MARK_KEY" val="685cb894-f0a1-4b7b-8377-400752dbab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4"/>
  <p:tag name="KSO_WM_UNIT_ID" val="diagram20200538_1*i*4"/>
  <p:tag name="KSO_WM_TEMPLATE_CATEGORY" val="diagram"/>
  <p:tag name="KSO_WM_TEMPLATE_INDEX" val="20200538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714,&quot;width&quot;:7159}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E0000"/>
      </a:accent1>
      <a:accent2>
        <a:srgbClr val="B60000"/>
      </a:accent2>
      <a:accent3>
        <a:srgbClr val="960000"/>
      </a:accent3>
      <a:accent4>
        <a:srgbClr val="FF0000"/>
      </a:accent4>
      <a:accent5>
        <a:srgbClr val="D10000"/>
      </a:accent5>
      <a:accent6>
        <a:srgbClr val="810000"/>
      </a:accent6>
      <a:hlink>
        <a:srgbClr val="4472C4"/>
      </a:hlink>
      <a:folHlink>
        <a:srgbClr val="BFBFBF"/>
      </a:folHlink>
    </a:clrScheme>
    <a:fontScheme name="自定义 1">
      <a:majorFont>
        <a:latin typeface="等线 Light"/>
        <a:ea typeface="方正清刻本悦宋简体"/>
        <a:cs typeface=""/>
      </a:majorFont>
      <a:minorFont>
        <a:latin typeface="等线"/>
        <a:ea typeface="方正清刻本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371</Words>
  <Application>Microsoft Office PowerPoint</Application>
  <PresentationFormat>宽屏</PresentationFormat>
  <Paragraphs>94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思源黑体 CN Heavy</vt:lpstr>
      <vt:lpstr>等线</vt:lpstr>
      <vt:lpstr>楷体</vt:lpstr>
      <vt:lpstr>Century Gothic</vt:lpstr>
      <vt:lpstr>黑体</vt:lpstr>
      <vt:lpstr>等线 Light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校康 冯</cp:lastModifiedBy>
  <cp:revision>49</cp:revision>
  <dcterms:created xsi:type="dcterms:W3CDTF">2018-05-25T02:04:00Z</dcterms:created>
  <dcterms:modified xsi:type="dcterms:W3CDTF">2023-12-10T14:35:18Z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296A7E0D281944BCBE19B7C425A6E94C</vt:lpwstr>
  </property>
  <property fmtid="{D5CDD505-2E9C-101B-9397-08002B2CF9AE}" pid="3" name="KSOProductBuildVer">
    <vt:lpwstr>2052-11.1.0.12313</vt:lpwstr>
  </property>
</Properties>
</file>