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1" r:id="rId4"/>
    <p:sldId id="275" r:id="rId5"/>
    <p:sldId id="290" r:id="rId6"/>
    <p:sldId id="289" r:id="rId7"/>
    <p:sldId id="291" r:id="rId8"/>
    <p:sldId id="288" r:id="rId9"/>
    <p:sldId id="292" r:id="rId10"/>
    <p:sldId id="293" r:id="rId11"/>
    <p:sldId id="294" r:id="rId12"/>
    <p:sldId id="276" r:id="rId13"/>
    <p:sldId id="295" r:id="rId14"/>
    <p:sldId id="296" r:id="rId15"/>
    <p:sldId id="278" r:id="rId16"/>
    <p:sldId id="297" r:id="rId17"/>
    <p:sldId id="298" r:id="rId18"/>
    <p:sldId id="273" r:id="rId19"/>
    <p:sldId id="274"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5B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6840"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DAF1A87-036F-472E-8187-E5F7F42E85C1}"/>
    <pc:docChg chg="modSld">
      <pc:chgData name="" userId="" providerId="" clId="Web-{4DAF1A87-036F-472E-8187-E5F7F42E85C1}" dt="2018-06-23T09:54:24.331" v="37"/>
      <pc:docMkLst>
        <pc:docMk/>
      </pc:docMkLst>
      <pc:sldChg chg="modSp">
        <pc:chgData name="" userId="" providerId="" clId="Web-{4DAF1A87-036F-472E-8187-E5F7F42E85C1}" dt="2018-06-23T09:54:24.331" v="37"/>
        <pc:sldMkLst>
          <pc:docMk/>
          <pc:sldMk cId="3869980861" sldId="269"/>
        </pc:sldMkLst>
        <pc:graphicFrameChg chg="mod modGraphic">
          <ac:chgData name="" userId="" providerId="" clId="Web-{4DAF1A87-036F-472E-8187-E5F7F42E85C1}" dt="2018-06-23T09:54:24.331" v="37"/>
          <ac:graphicFrameMkLst>
            <pc:docMk/>
            <pc:sldMk cId="3869980861" sldId="269"/>
            <ac:graphicFrameMk id="3" creationId="{00000000-0000-0000-0000-000000000000}"/>
          </ac:graphicFrameMkLst>
        </pc:graphicFrameChg>
      </pc:sldChg>
    </pc:docChg>
  </pc:docChgLst>
  <pc:docChgLst>
    <pc:chgData clId="Web-{B403D56D-B2ED-4EC4-94EE-FBF386C8E7D0}"/>
    <pc:docChg chg="modSld">
      <pc:chgData name="" userId="" providerId="" clId="Web-{B403D56D-B2ED-4EC4-94EE-FBF386C8E7D0}" dt="2018-06-24T17:22:22.507" v="101"/>
      <pc:docMkLst>
        <pc:docMk/>
      </pc:docMkLst>
      <pc:sldChg chg="modSp">
        <pc:chgData name="" userId="" providerId="" clId="Web-{B403D56D-B2ED-4EC4-94EE-FBF386C8E7D0}" dt="2018-06-24T17:22:22.507" v="101"/>
        <pc:sldMkLst>
          <pc:docMk/>
          <pc:sldMk cId="3869980861" sldId="269"/>
        </pc:sldMkLst>
        <pc:graphicFrameChg chg="mod modGraphic">
          <ac:chgData name="" userId="" providerId="" clId="Web-{B403D56D-B2ED-4EC4-94EE-FBF386C8E7D0}" dt="2018-06-24T17:22:22.507" v="101"/>
          <ac:graphicFrameMkLst>
            <pc:docMk/>
            <pc:sldMk cId="3869980861" sldId="269"/>
            <ac:graphicFrameMk id="3"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CAE34-FE5F-4419-A688-435709029893}" type="datetimeFigureOut">
              <a:rPr lang="en-US" smtClean="0"/>
              <a:t>7/18/2018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D1851-3371-4CE7-A3AB-1FEF78ACE851}" type="slidenum">
              <a:rPr lang="en-US" smtClean="0"/>
              <a:t>‹#›</a:t>
            </a:fld>
            <a:endParaRPr lang="en-US"/>
          </a:p>
        </p:txBody>
      </p:sp>
    </p:spTree>
    <p:extLst>
      <p:ext uri="{BB962C8B-B14F-4D97-AF65-F5344CB8AC3E}">
        <p14:creationId xmlns:p14="http://schemas.microsoft.com/office/powerpoint/2010/main" val="748957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1"/>
            <a:ext cx="12192000" cy="191069"/>
          </a:xfrm>
          <a:prstGeom prst="rect">
            <a:avLst/>
          </a:prstGeom>
          <a:solidFill>
            <a:srgbClr val="DD5B2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6666931"/>
            <a:ext cx="12192000" cy="191069"/>
          </a:xfrm>
          <a:prstGeom prst="rect">
            <a:avLst/>
          </a:prstGeom>
          <a:solidFill>
            <a:srgbClr val="DD5B2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latin typeface="Trebuchet MS" panose="020B0603020202020204" pitchFamily="34" charset="0"/>
              <a:ea typeface="Tahoma" panose="020B0604030504040204" pitchFamily="34" charset="0"/>
              <a:cs typeface="Tahoma" panose="020B0604030504040204" pitchFamily="34" charset="0"/>
            </a:endParaRPr>
          </a:p>
        </p:txBody>
      </p:sp>
      <p:cxnSp>
        <p:nvCxnSpPr>
          <p:cNvPr id="11" name="Straight Connector 10"/>
          <p:cNvCxnSpPr/>
          <p:nvPr userDrawn="1"/>
        </p:nvCxnSpPr>
        <p:spPr>
          <a:xfrm>
            <a:off x="996287" y="2333767"/>
            <a:ext cx="0" cy="2033517"/>
          </a:xfrm>
          <a:prstGeom prst="line">
            <a:avLst/>
          </a:prstGeom>
          <a:ln w="38100">
            <a:solidFill>
              <a:srgbClr val="DD5B2C"/>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0" hasCustomPrompt="1"/>
          </p:nvPr>
        </p:nvSpPr>
        <p:spPr>
          <a:xfrm>
            <a:off x="1133430" y="2333625"/>
            <a:ext cx="10153269" cy="2033588"/>
          </a:xfrm>
          <a:prstGeom prst="rect">
            <a:avLst/>
          </a:prstGeom>
        </p:spPr>
        <p:txBody>
          <a:bodyPr anchor="ctr"/>
          <a:lstStyle>
            <a:lvl1pPr marL="0" indent="0">
              <a:buNone/>
              <a:defRPr/>
            </a:lvl1pPr>
          </a:lstStyle>
          <a:p>
            <a:pPr lvl="0"/>
            <a:r>
              <a:rPr lang="en-US" dirty="0"/>
              <a:t>Title of Presentation Goes Here</a:t>
            </a:r>
          </a:p>
        </p:txBody>
      </p:sp>
      <p:cxnSp>
        <p:nvCxnSpPr>
          <p:cNvPr id="15" name="Straight Connector 14"/>
          <p:cNvCxnSpPr/>
          <p:nvPr userDrawn="1"/>
        </p:nvCxnSpPr>
        <p:spPr>
          <a:xfrm>
            <a:off x="11439099" y="2333625"/>
            <a:ext cx="0" cy="2033517"/>
          </a:xfrm>
          <a:prstGeom prst="line">
            <a:avLst/>
          </a:prstGeom>
          <a:ln w="38100">
            <a:solidFill>
              <a:srgbClr val="DD5B2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295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0BA0D60-E415-4FBD-8112-6D151425893A}" type="datetimeFigureOut">
              <a:rPr lang="en-US" smtClean="0"/>
              <a:t>7/18/2018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5439459-ABBE-40EB-A3BC-066FAA68B518}" type="slidenum">
              <a:rPr lang="en-US" smtClean="0"/>
              <a:t>‹#›</a:t>
            </a:fld>
            <a:endParaRPr lang="en-US"/>
          </a:p>
        </p:txBody>
      </p:sp>
    </p:spTree>
    <p:extLst>
      <p:ext uri="{BB962C8B-B14F-4D97-AF65-F5344CB8AC3E}">
        <p14:creationId xmlns:p14="http://schemas.microsoft.com/office/powerpoint/2010/main" val="98396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0BA0D60-E415-4FBD-8112-6D151425893A}" type="datetimeFigureOut">
              <a:rPr lang="en-US" smtClean="0"/>
              <a:t>7/18/2018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5439459-ABBE-40EB-A3BC-066FAA68B518}" type="slidenum">
              <a:rPr lang="en-US" smtClean="0"/>
              <a:t>‹#›</a:t>
            </a:fld>
            <a:endParaRPr lang="en-US"/>
          </a:p>
        </p:txBody>
      </p:sp>
    </p:spTree>
    <p:extLst>
      <p:ext uri="{BB962C8B-B14F-4D97-AF65-F5344CB8AC3E}">
        <p14:creationId xmlns:p14="http://schemas.microsoft.com/office/powerpoint/2010/main" val="3211902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0BA0D60-E415-4FBD-8112-6D151425893A}" type="datetimeFigureOut">
              <a:rPr lang="en-US" smtClean="0"/>
              <a:t>7/18/2018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5439459-ABBE-40EB-A3BC-066FAA68B518}" type="slidenum">
              <a:rPr lang="en-US" smtClean="0"/>
              <a:t>‹#›</a:t>
            </a:fld>
            <a:endParaRPr lang="en-US"/>
          </a:p>
        </p:txBody>
      </p:sp>
    </p:spTree>
    <p:extLst>
      <p:ext uri="{BB962C8B-B14F-4D97-AF65-F5344CB8AC3E}">
        <p14:creationId xmlns:p14="http://schemas.microsoft.com/office/powerpoint/2010/main" val="62246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859809"/>
          </a:xfrm>
          <a:prstGeom prst="rect">
            <a:avLst/>
          </a:prstGeom>
        </p:spPr>
        <p:txBody>
          <a:bodyPr anchor="ctr"/>
          <a:lstStyle>
            <a:lvl1pPr>
              <a:defRPr sz="2800">
                <a:latin typeface="+mn-lt"/>
              </a:defRPr>
            </a:lvl1pPr>
          </a:lstStyle>
          <a:p>
            <a:r>
              <a:rPr lang="en-US" dirty="0"/>
              <a:t> Click to edit Master title style</a:t>
            </a:r>
          </a:p>
        </p:txBody>
      </p:sp>
      <p:sp>
        <p:nvSpPr>
          <p:cNvPr id="3" name="Content Placeholder 2"/>
          <p:cNvSpPr>
            <a:spLocks noGrp="1"/>
          </p:cNvSpPr>
          <p:nvPr>
            <p:ph idx="1"/>
          </p:nvPr>
        </p:nvSpPr>
        <p:spPr>
          <a:xfrm>
            <a:off x="245660" y="998607"/>
            <a:ext cx="11696131" cy="5443136"/>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0" y="6666931"/>
            <a:ext cx="12192000" cy="191069"/>
          </a:xfrm>
          <a:prstGeom prst="rect">
            <a:avLst/>
          </a:prstGeom>
          <a:solidFill>
            <a:srgbClr val="DD5B2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latin typeface="Trebuchet MS" panose="020B0603020202020204" pitchFamily="34" charset="0"/>
              <a:ea typeface="Tahoma" panose="020B0604030504040204" pitchFamily="34" charset="0"/>
              <a:cs typeface="Tahoma" panose="020B0604030504040204" pitchFamily="34" charset="0"/>
            </a:endParaRPr>
          </a:p>
        </p:txBody>
      </p:sp>
      <p:cxnSp>
        <p:nvCxnSpPr>
          <p:cNvPr id="12" name="Straight Connector 11"/>
          <p:cNvCxnSpPr/>
          <p:nvPr userDrawn="1"/>
        </p:nvCxnSpPr>
        <p:spPr>
          <a:xfrm>
            <a:off x="245660" y="734096"/>
            <a:ext cx="11696131" cy="0"/>
          </a:xfrm>
          <a:prstGeom prst="line">
            <a:avLst/>
          </a:prstGeom>
          <a:ln w="28575">
            <a:solidFill>
              <a:srgbClr val="DD5B2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73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859809"/>
          </a:xfrm>
          <a:prstGeom prst="rect">
            <a:avLst/>
          </a:prstGeom>
        </p:spPr>
        <p:txBody>
          <a:bodyPr anchor="ctr"/>
          <a:lstStyle>
            <a:lvl1pPr>
              <a:defRPr sz="2800">
                <a:latin typeface="+mn-lt"/>
              </a:defRPr>
            </a:lvl1pPr>
          </a:lstStyle>
          <a:p>
            <a:r>
              <a:rPr lang="en-US" dirty="0"/>
              <a:t> Click to edit Master title style</a:t>
            </a:r>
          </a:p>
        </p:txBody>
      </p:sp>
      <p:sp>
        <p:nvSpPr>
          <p:cNvPr id="11" name="Rectangle 10"/>
          <p:cNvSpPr/>
          <p:nvPr userDrawn="1"/>
        </p:nvSpPr>
        <p:spPr>
          <a:xfrm>
            <a:off x="0" y="6666931"/>
            <a:ext cx="12192000" cy="191069"/>
          </a:xfrm>
          <a:prstGeom prst="rect">
            <a:avLst/>
          </a:prstGeom>
          <a:solidFill>
            <a:srgbClr val="DD5B2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latin typeface="Trebuchet MS" panose="020B0603020202020204" pitchFamily="34" charset="0"/>
              <a:ea typeface="Tahoma" panose="020B0604030504040204" pitchFamily="34" charset="0"/>
              <a:cs typeface="Tahoma" panose="020B0604030504040204" pitchFamily="34" charset="0"/>
            </a:endParaRPr>
          </a:p>
        </p:txBody>
      </p:sp>
      <p:cxnSp>
        <p:nvCxnSpPr>
          <p:cNvPr id="7" name="Straight Connector 6"/>
          <p:cNvCxnSpPr/>
          <p:nvPr userDrawn="1"/>
        </p:nvCxnSpPr>
        <p:spPr>
          <a:xfrm flipV="1">
            <a:off x="245660" y="721217"/>
            <a:ext cx="11847602" cy="12879"/>
          </a:xfrm>
          <a:prstGeom prst="line">
            <a:avLst/>
          </a:prstGeom>
          <a:ln w="28575">
            <a:solidFill>
              <a:srgbClr val="DD5B2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28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0BA0D60-E415-4FBD-8112-6D151425893A}" type="datetimeFigureOut">
              <a:rPr lang="en-US" smtClean="0"/>
              <a:t>7/18/2018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5439459-ABBE-40EB-A3BC-066FAA68B518}" type="slidenum">
              <a:rPr lang="en-US" smtClean="0"/>
              <a:t>‹#›</a:t>
            </a:fld>
            <a:endParaRPr lang="en-US"/>
          </a:p>
        </p:txBody>
      </p:sp>
    </p:spTree>
    <p:extLst>
      <p:ext uri="{BB962C8B-B14F-4D97-AF65-F5344CB8AC3E}">
        <p14:creationId xmlns:p14="http://schemas.microsoft.com/office/powerpoint/2010/main" val="257083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0BA0D60-E415-4FBD-8112-6D151425893A}" type="datetimeFigureOut">
              <a:rPr lang="en-US" smtClean="0"/>
              <a:t>7/18/2018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5439459-ABBE-40EB-A3BC-066FAA68B518}" type="slidenum">
              <a:rPr lang="en-US" smtClean="0"/>
              <a:t>‹#›</a:t>
            </a:fld>
            <a:endParaRPr lang="en-US"/>
          </a:p>
        </p:txBody>
      </p:sp>
    </p:spTree>
    <p:extLst>
      <p:ext uri="{BB962C8B-B14F-4D97-AF65-F5344CB8AC3E}">
        <p14:creationId xmlns:p14="http://schemas.microsoft.com/office/powerpoint/2010/main" val="326697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40BA0D60-E415-4FBD-8112-6D151425893A}" type="datetimeFigureOut">
              <a:rPr lang="en-US" smtClean="0"/>
              <a:t>7/18/2018</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5439459-ABBE-40EB-A3BC-066FAA68B518}" type="slidenum">
              <a:rPr lang="en-US" smtClean="0"/>
              <a:t>‹#›</a:t>
            </a:fld>
            <a:endParaRPr lang="en-US"/>
          </a:p>
        </p:txBody>
      </p:sp>
    </p:spTree>
    <p:extLst>
      <p:ext uri="{BB962C8B-B14F-4D97-AF65-F5344CB8AC3E}">
        <p14:creationId xmlns:p14="http://schemas.microsoft.com/office/powerpoint/2010/main" val="1958439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40BA0D60-E415-4FBD-8112-6D151425893A}" type="datetimeFigureOut">
              <a:rPr lang="en-US" smtClean="0"/>
              <a:t>7/18/2018</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5439459-ABBE-40EB-A3BC-066FAA68B518}" type="slidenum">
              <a:rPr lang="en-US" smtClean="0"/>
              <a:t>‹#›</a:t>
            </a:fld>
            <a:endParaRPr lang="en-US"/>
          </a:p>
        </p:txBody>
      </p:sp>
    </p:spTree>
    <p:extLst>
      <p:ext uri="{BB962C8B-B14F-4D97-AF65-F5344CB8AC3E}">
        <p14:creationId xmlns:p14="http://schemas.microsoft.com/office/powerpoint/2010/main" val="11490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40BA0D60-E415-4FBD-8112-6D151425893A}" type="datetimeFigureOut">
              <a:rPr lang="en-US" smtClean="0"/>
              <a:t>7/18/2018</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5439459-ABBE-40EB-A3BC-066FAA68B518}" type="slidenum">
              <a:rPr lang="en-US" smtClean="0"/>
              <a:t>‹#›</a:t>
            </a:fld>
            <a:endParaRPr lang="en-US"/>
          </a:p>
        </p:txBody>
      </p:sp>
    </p:spTree>
    <p:extLst>
      <p:ext uri="{BB962C8B-B14F-4D97-AF65-F5344CB8AC3E}">
        <p14:creationId xmlns:p14="http://schemas.microsoft.com/office/powerpoint/2010/main" val="139135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0BA0D60-E415-4FBD-8112-6D151425893A}" type="datetimeFigureOut">
              <a:rPr lang="en-US" smtClean="0"/>
              <a:t>7/18/2018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5439459-ABBE-40EB-A3BC-066FAA68B518}" type="slidenum">
              <a:rPr lang="en-US" smtClean="0"/>
              <a:t>‹#›</a:t>
            </a:fld>
            <a:endParaRPr lang="en-US"/>
          </a:p>
        </p:txBody>
      </p:sp>
    </p:spTree>
    <p:extLst>
      <p:ext uri="{BB962C8B-B14F-4D97-AF65-F5344CB8AC3E}">
        <p14:creationId xmlns:p14="http://schemas.microsoft.com/office/powerpoint/2010/main" val="247357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528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cotch.io/bar-talk/s-o-l-i-d-the-first-five-principles-of-object-oriented-design#toc-open-closed-principle" TargetMode="External"/><Relationship Id="rId2" Type="http://schemas.openxmlformats.org/officeDocument/2006/relationships/hyperlink" Target="https://www.codeproject.com/Articles/703634/SOLID-architecture-principles-using-simple-Csharp" TargetMode="External"/><Relationship Id="rId1" Type="http://schemas.openxmlformats.org/officeDocument/2006/relationships/slideLayout" Target="../slideLayouts/slideLayout2.xml"/><Relationship Id="rId4" Type="http://schemas.openxmlformats.org/officeDocument/2006/relationships/hyperlink" Target="https://www.codeproject.com/Tips/1033646/SOLID-Principle-with-Csharp-Exam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IR </a:t>
            </a:r>
            <a:r>
              <a:rPr lang="en-US" dirty="0" smtClean="0"/>
              <a:t>– Training – DAY </a:t>
            </a:r>
            <a:r>
              <a:rPr lang="en-US" dirty="0" smtClean="0"/>
              <a:t>02</a:t>
            </a:r>
            <a:endParaRPr lang="en-US" dirty="0" smtClean="0"/>
          </a:p>
          <a:p>
            <a:r>
              <a:rPr lang="en-US" dirty="0"/>
              <a:t>SOLID Design Development Principles</a:t>
            </a:r>
            <a:endParaRPr lang="en-US" dirty="0"/>
          </a:p>
        </p:txBody>
      </p:sp>
    </p:spTree>
    <p:extLst>
      <p:ext uri="{BB962C8B-B14F-4D97-AF65-F5344CB8AC3E}">
        <p14:creationId xmlns:p14="http://schemas.microsoft.com/office/powerpoint/2010/main" val="38882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IR Training – </a:t>
            </a:r>
            <a:r>
              <a:rPr lang="en-US" dirty="0" smtClean="0"/>
              <a:t>Day 02 </a:t>
            </a:r>
            <a:r>
              <a:rPr lang="en-US" dirty="0"/>
              <a:t>- </a:t>
            </a:r>
            <a:r>
              <a:rPr lang="en-US" dirty="0" err="1"/>
              <a:t>Liskov</a:t>
            </a:r>
            <a:r>
              <a:rPr lang="en-US" dirty="0"/>
              <a:t> substitution principle</a:t>
            </a:r>
            <a:endParaRPr lang="en-US" sz="2800" dirty="0">
              <a:latin typeface="+mn-lt"/>
              <a:ea typeface="+mn-ea"/>
              <a:cs typeface="+mn-cs"/>
            </a:endParaRPr>
          </a:p>
        </p:txBody>
      </p:sp>
      <p:sp>
        <p:nvSpPr>
          <p:cNvPr id="4" name="Rectangle 3"/>
          <p:cNvSpPr/>
          <p:nvPr/>
        </p:nvSpPr>
        <p:spPr>
          <a:xfrm>
            <a:off x="226422" y="859809"/>
            <a:ext cx="7948750" cy="830997"/>
          </a:xfrm>
          <a:prstGeom prst="rect">
            <a:avLst/>
          </a:prstGeom>
        </p:spPr>
        <p:txBody>
          <a:bodyPr wrap="square">
            <a:spAutoFit/>
          </a:bodyPr>
          <a:lstStyle/>
          <a:p>
            <a:r>
              <a:rPr lang="en-US" sz="1600" dirty="0" smtClean="0"/>
              <a:t>So </a:t>
            </a:r>
            <a:r>
              <a:rPr lang="en-US" sz="1600" dirty="0"/>
              <a:t>LISKOV principle says the parent should easily replace the child object. So to implement LISKOV we need to create two interfaces one is for discount and other for database as shown below</a:t>
            </a:r>
            <a:r>
              <a:rPr lang="en-US" sz="1600" dirty="0" smtClean="0"/>
              <a:t>.</a:t>
            </a:r>
            <a:endParaRPr lang="en-US" sz="1600" dirty="0"/>
          </a:p>
        </p:txBody>
      </p:sp>
      <p:sp>
        <p:nvSpPr>
          <p:cNvPr id="10" name="Rectangle 9"/>
          <p:cNvSpPr/>
          <p:nvPr/>
        </p:nvSpPr>
        <p:spPr>
          <a:xfrm>
            <a:off x="226422" y="2500176"/>
            <a:ext cx="7948750" cy="584775"/>
          </a:xfrm>
          <a:prstGeom prst="rect">
            <a:avLst/>
          </a:prstGeom>
        </p:spPr>
        <p:txBody>
          <a:bodyPr wrap="square">
            <a:spAutoFit/>
          </a:bodyPr>
          <a:lstStyle/>
          <a:p>
            <a:r>
              <a:rPr lang="en-US" sz="1600" dirty="0"/>
              <a:t>Now the “Enquiry” class will only implement “</a:t>
            </a:r>
            <a:r>
              <a:rPr lang="en-US" sz="1600" dirty="0" err="1"/>
              <a:t>IDiscount</a:t>
            </a:r>
            <a:r>
              <a:rPr lang="en-US" sz="1600" dirty="0"/>
              <a:t>” as he not interested in the “Add” method</a:t>
            </a:r>
            <a:r>
              <a:rPr lang="en-US" sz="1600" dirty="0" smtClean="0"/>
              <a:t>.</a:t>
            </a:r>
            <a:endParaRPr lang="en-US" sz="1600" dirty="0"/>
          </a:p>
        </p:txBody>
      </p:sp>
      <p:pic>
        <p:nvPicPr>
          <p:cNvPr id="5" name="Picture 4"/>
          <p:cNvPicPr>
            <a:picLocks noChangeAspect="1"/>
          </p:cNvPicPr>
          <p:nvPr/>
        </p:nvPicPr>
        <p:blipFill>
          <a:blip r:embed="rId2"/>
          <a:stretch>
            <a:fillRect/>
          </a:stretch>
        </p:blipFill>
        <p:spPr>
          <a:xfrm>
            <a:off x="8175172" y="871210"/>
            <a:ext cx="3924300" cy="1466850"/>
          </a:xfrm>
          <a:prstGeom prst="rect">
            <a:avLst/>
          </a:prstGeom>
        </p:spPr>
      </p:pic>
      <p:pic>
        <p:nvPicPr>
          <p:cNvPr id="6" name="Picture 5"/>
          <p:cNvPicPr>
            <a:picLocks noChangeAspect="1"/>
          </p:cNvPicPr>
          <p:nvPr/>
        </p:nvPicPr>
        <p:blipFill>
          <a:blip r:embed="rId3"/>
          <a:stretch>
            <a:fillRect/>
          </a:stretch>
        </p:blipFill>
        <p:spPr>
          <a:xfrm>
            <a:off x="8175172" y="2463232"/>
            <a:ext cx="3924300" cy="1047750"/>
          </a:xfrm>
          <a:prstGeom prst="rect">
            <a:avLst/>
          </a:prstGeom>
        </p:spPr>
      </p:pic>
      <p:sp>
        <p:nvSpPr>
          <p:cNvPr id="7" name="Rectangle 6"/>
          <p:cNvSpPr/>
          <p:nvPr/>
        </p:nvSpPr>
        <p:spPr>
          <a:xfrm>
            <a:off x="226421" y="3885349"/>
            <a:ext cx="8199121" cy="584775"/>
          </a:xfrm>
          <a:prstGeom prst="rect">
            <a:avLst/>
          </a:prstGeom>
        </p:spPr>
        <p:txBody>
          <a:bodyPr wrap="square">
            <a:spAutoFit/>
          </a:bodyPr>
          <a:lstStyle/>
          <a:p>
            <a:r>
              <a:rPr lang="en-US" sz="1600" dirty="0"/>
              <a:t>While the “Customer” class will implement both “</a:t>
            </a:r>
            <a:r>
              <a:rPr lang="en-US" sz="1600" dirty="0" err="1"/>
              <a:t>IDiscount</a:t>
            </a:r>
            <a:r>
              <a:rPr lang="en-US" sz="1600" dirty="0"/>
              <a:t>” as well as “</a:t>
            </a:r>
            <a:r>
              <a:rPr lang="en-US" sz="1600" dirty="0" err="1"/>
              <a:t>IDatabase</a:t>
            </a:r>
            <a:r>
              <a:rPr lang="en-US" sz="1600" dirty="0"/>
              <a:t>” as it also wants to persist the customer to the database</a:t>
            </a:r>
            <a:r>
              <a:rPr lang="en-US" sz="1600" dirty="0" smtClean="0"/>
              <a:t>.</a:t>
            </a:r>
            <a:endParaRPr lang="en-US" dirty="0"/>
          </a:p>
        </p:txBody>
      </p:sp>
      <p:pic>
        <p:nvPicPr>
          <p:cNvPr id="9" name="Picture 8"/>
          <p:cNvPicPr>
            <a:picLocks noChangeAspect="1"/>
          </p:cNvPicPr>
          <p:nvPr/>
        </p:nvPicPr>
        <p:blipFill>
          <a:blip r:embed="rId4"/>
          <a:stretch>
            <a:fillRect/>
          </a:stretch>
        </p:blipFill>
        <p:spPr>
          <a:xfrm>
            <a:off x="8175172" y="3710042"/>
            <a:ext cx="3924300" cy="2912827"/>
          </a:xfrm>
          <a:prstGeom prst="rect">
            <a:avLst/>
          </a:prstGeom>
        </p:spPr>
      </p:pic>
    </p:spTree>
    <p:extLst>
      <p:ext uri="{BB962C8B-B14F-4D97-AF65-F5344CB8AC3E}">
        <p14:creationId xmlns:p14="http://schemas.microsoft.com/office/powerpoint/2010/main" val="1797065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IR Training – </a:t>
            </a:r>
            <a:r>
              <a:rPr lang="en-US" dirty="0" smtClean="0"/>
              <a:t>Day 02 </a:t>
            </a:r>
            <a:r>
              <a:rPr lang="en-US" dirty="0"/>
              <a:t>- </a:t>
            </a:r>
            <a:r>
              <a:rPr lang="en-US" dirty="0" err="1"/>
              <a:t>Liskov</a:t>
            </a:r>
            <a:r>
              <a:rPr lang="en-US" dirty="0"/>
              <a:t> substitution principle</a:t>
            </a:r>
            <a:endParaRPr lang="en-US" sz="2800" dirty="0">
              <a:latin typeface="+mn-lt"/>
              <a:ea typeface="+mn-ea"/>
              <a:cs typeface="+mn-cs"/>
            </a:endParaRPr>
          </a:p>
        </p:txBody>
      </p:sp>
      <p:sp>
        <p:nvSpPr>
          <p:cNvPr id="4" name="Rectangle 3"/>
          <p:cNvSpPr/>
          <p:nvPr/>
        </p:nvSpPr>
        <p:spPr>
          <a:xfrm>
            <a:off x="226421" y="859809"/>
            <a:ext cx="11621589" cy="584775"/>
          </a:xfrm>
          <a:prstGeom prst="rect">
            <a:avLst/>
          </a:prstGeom>
        </p:spPr>
        <p:txBody>
          <a:bodyPr wrap="square">
            <a:spAutoFit/>
          </a:bodyPr>
          <a:lstStyle/>
          <a:p>
            <a:r>
              <a:rPr lang="en-US" sz="1600" dirty="0"/>
              <a:t>Now there is no confusion, we can create a list of “</a:t>
            </a:r>
            <a:r>
              <a:rPr lang="en-US" sz="1600" dirty="0" err="1"/>
              <a:t>Idatabase</a:t>
            </a:r>
            <a:r>
              <a:rPr lang="en-US" sz="1600" dirty="0"/>
              <a:t>” interface and add the relevant classes to it. In case we make a mistake of adding “Enquiry” class to the list compiler would complain as shown in the below code snippet</a:t>
            </a:r>
            <a:r>
              <a:rPr lang="en-US" sz="1600" dirty="0" smtClean="0"/>
              <a:t>.</a:t>
            </a:r>
            <a:endParaRPr lang="en-US" sz="1600" dirty="0"/>
          </a:p>
        </p:txBody>
      </p:sp>
      <p:pic>
        <p:nvPicPr>
          <p:cNvPr id="3" name="Picture 2"/>
          <p:cNvPicPr>
            <a:picLocks noChangeAspect="1"/>
          </p:cNvPicPr>
          <p:nvPr/>
        </p:nvPicPr>
        <p:blipFill>
          <a:blip r:embed="rId2"/>
          <a:stretch>
            <a:fillRect/>
          </a:stretch>
        </p:blipFill>
        <p:spPr>
          <a:xfrm>
            <a:off x="226421" y="1719618"/>
            <a:ext cx="5419725" cy="2257425"/>
          </a:xfrm>
          <a:prstGeom prst="rect">
            <a:avLst/>
          </a:prstGeom>
        </p:spPr>
      </p:pic>
    </p:spTree>
    <p:extLst>
      <p:ext uri="{BB962C8B-B14F-4D97-AF65-F5344CB8AC3E}">
        <p14:creationId xmlns:p14="http://schemas.microsoft.com/office/powerpoint/2010/main" val="1713719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IR Training – </a:t>
            </a:r>
            <a:r>
              <a:rPr lang="en-US" dirty="0" smtClean="0"/>
              <a:t>Day 02 </a:t>
            </a:r>
            <a:r>
              <a:rPr lang="en-US" dirty="0"/>
              <a:t>- </a:t>
            </a:r>
            <a:r>
              <a:rPr lang="en-US" dirty="0"/>
              <a:t>Interface segregation principle</a:t>
            </a:r>
            <a:endParaRPr lang="en-US" sz="2800" dirty="0">
              <a:latin typeface="+mn-lt"/>
              <a:ea typeface="+mn-ea"/>
              <a:cs typeface="+mn-cs"/>
            </a:endParaRPr>
          </a:p>
        </p:txBody>
      </p:sp>
      <p:sp>
        <p:nvSpPr>
          <p:cNvPr id="3" name="Rectangle 2"/>
          <p:cNvSpPr/>
          <p:nvPr/>
        </p:nvSpPr>
        <p:spPr>
          <a:xfrm>
            <a:off x="143691" y="859809"/>
            <a:ext cx="8702585" cy="1323439"/>
          </a:xfrm>
          <a:prstGeom prst="rect">
            <a:avLst/>
          </a:prstGeom>
        </p:spPr>
        <p:txBody>
          <a:bodyPr wrap="square">
            <a:spAutoFit/>
          </a:bodyPr>
          <a:lstStyle/>
          <a:p>
            <a:r>
              <a:rPr lang="en-US" sz="1600" dirty="0"/>
              <a:t>A client should never be forced to implement an interface that it doesn't use or clients shouldn't be forced to depend on methods they do not use</a:t>
            </a:r>
            <a:r>
              <a:rPr lang="en-US" sz="1600" dirty="0" smtClean="0"/>
              <a:t>.</a:t>
            </a:r>
          </a:p>
          <a:p>
            <a:endParaRPr lang="en-US" sz="1600" dirty="0"/>
          </a:p>
          <a:p>
            <a:r>
              <a:rPr lang="en-US" sz="1600" dirty="0"/>
              <a:t>Now assume that our customer class has become a SUPER HIT component and it’s consumed across 1000 clients and they are very happy using the customer class</a:t>
            </a:r>
            <a:r>
              <a:rPr lang="en-US" sz="1600" dirty="0" smtClean="0"/>
              <a:t>.</a:t>
            </a:r>
            <a:endParaRPr lang="en-US" sz="1600" dirty="0"/>
          </a:p>
        </p:txBody>
      </p:sp>
      <p:pic>
        <p:nvPicPr>
          <p:cNvPr id="5" name="Picture 4"/>
          <p:cNvPicPr>
            <a:picLocks noChangeAspect="1"/>
          </p:cNvPicPr>
          <p:nvPr/>
        </p:nvPicPr>
        <p:blipFill>
          <a:blip r:embed="rId2"/>
          <a:stretch>
            <a:fillRect/>
          </a:stretch>
        </p:blipFill>
        <p:spPr>
          <a:xfrm>
            <a:off x="9157063" y="859809"/>
            <a:ext cx="2724150" cy="2524125"/>
          </a:xfrm>
          <a:prstGeom prst="rect">
            <a:avLst/>
          </a:prstGeom>
        </p:spPr>
      </p:pic>
      <p:sp>
        <p:nvSpPr>
          <p:cNvPr id="6" name="Rectangle 5"/>
          <p:cNvSpPr/>
          <p:nvPr/>
        </p:nvSpPr>
        <p:spPr>
          <a:xfrm>
            <a:off x="266427" y="3590736"/>
            <a:ext cx="8033386" cy="1323439"/>
          </a:xfrm>
          <a:prstGeom prst="rect">
            <a:avLst/>
          </a:prstGeom>
        </p:spPr>
        <p:txBody>
          <a:bodyPr wrap="square">
            <a:spAutoFit/>
          </a:bodyPr>
          <a:lstStyle/>
          <a:p>
            <a:r>
              <a:rPr lang="en-US" sz="1600" dirty="0"/>
              <a:t>Now let’s say some new clients come up with a demand saying that we also want a method which will help us to “Read” customer data. So developers who are highly enthusiastic would like to change the “</a:t>
            </a:r>
            <a:r>
              <a:rPr lang="en-US" sz="1600" dirty="0" err="1"/>
              <a:t>IDatabase</a:t>
            </a:r>
            <a:r>
              <a:rPr lang="en-US" sz="1600" dirty="0"/>
              <a:t>” </a:t>
            </a:r>
            <a:r>
              <a:rPr lang="en-US" sz="1600" dirty="0" err="1"/>
              <a:t>interfaceas</a:t>
            </a:r>
            <a:r>
              <a:rPr lang="en-US" sz="1600" dirty="0"/>
              <a:t> shown below.</a:t>
            </a:r>
          </a:p>
          <a:p>
            <a:endParaRPr lang="en-US" sz="1600" dirty="0"/>
          </a:p>
          <a:p>
            <a:r>
              <a:rPr lang="en-US" sz="1600" dirty="0" smtClean="0"/>
              <a:t>HINT</a:t>
            </a:r>
            <a:r>
              <a:rPr lang="en-US" sz="1600" dirty="0"/>
              <a:t>: - Think about the effect of this change on the above image.</a:t>
            </a:r>
          </a:p>
        </p:txBody>
      </p:sp>
      <p:pic>
        <p:nvPicPr>
          <p:cNvPr id="7" name="Picture 6"/>
          <p:cNvPicPr>
            <a:picLocks noChangeAspect="1"/>
          </p:cNvPicPr>
          <p:nvPr/>
        </p:nvPicPr>
        <p:blipFill>
          <a:blip r:embed="rId3"/>
          <a:stretch>
            <a:fillRect/>
          </a:stretch>
        </p:blipFill>
        <p:spPr>
          <a:xfrm>
            <a:off x="8299813" y="3590736"/>
            <a:ext cx="3581400" cy="809625"/>
          </a:xfrm>
          <a:prstGeom prst="rect">
            <a:avLst/>
          </a:prstGeom>
        </p:spPr>
      </p:pic>
    </p:spTree>
    <p:extLst>
      <p:ext uri="{BB962C8B-B14F-4D97-AF65-F5344CB8AC3E}">
        <p14:creationId xmlns:p14="http://schemas.microsoft.com/office/powerpoint/2010/main" val="1444723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IR Training – </a:t>
            </a:r>
            <a:r>
              <a:rPr lang="en-US" dirty="0" smtClean="0"/>
              <a:t>Day 02 </a:t>
            </a:r>
            <a:r>
              <a:rPr lang="en-US" dirty="0"/>
              <a:t>- </a:t>
            </a:r>
            <a:r>
              <a:rPr lang="en-US" dirty="0"/>
              <a:t>Interface segregation principle</a:t>
            </a:r>
            <a:endParaRPr lang="en-US" sz="2800" dirty="0">
              <a:latin typeface="+mn-lt"/>
              <a:ea typeface="+mn-ea"/>
              <a:cs typeface="+mn-cs"/>
            </a:endParaRPr>
          </a:p>
        </p:txBody>
      </p:sp>
      <p:sp>
        <p:nvSpPr>
          <p:cNvPr id="3" name="Rectangle 2"/>
          <p:cNvSpPr/>
          <p:nvPr/>
        </p:nvSpPr>
        <p:spPr>
          <a:xfrm>
            <a:off x="143691" y="859809"/>
            <a:ext cx="11717383" cy="3046988"/>
          </a:xfrm>
          <a:prstGeom prst="rect">
            <a:avLst/>
          </a:prstGeom>
        </p:spPr>
        <p:txBody>
          <a:bodyPr wrap="square">
            <a:spAutoFit/>
          </a:bodyPr>
          <a:lstStyle/>
          <a:p>
            <a:r>
              <a:rPr lang="en-US" sz="1600" dirty="0"/>
              <a:t>If you visualize the new requirement which has come up, you have two kinds of client’s: -</a:t>
            </a:r>
          </a:p>
          <a:p>
            <a:endParaRPr lang="en-US" sz="1600" dirty="0"/>
          </a:p>
          <a:p>
            <a:r>
              <a:rPr lang="en-US" sz="1600" dirty="0"/>
              <a:t>Who want’s just use “Add” method.</a:t>
            </a:r>
          </a:p>
          <a:p>
            <a:r>
              <a:rPr lang="en-US" sz="1600" dirty="0"/>
              <a:t>The other who wants to use “Add” + “Read”.</a:t>
            </a:r>
          </a:p>
          <a:p>
            <a:r>
              <a:rPr lang="en-US" sz="1600" dirty="0"/>
              <a:t>Now by changing the current interface you are doing an awful thing, disturbing the 1000 satisfied current client’s , even when they are not interested in the “Read” method. You are forcing them to use the “Read” method.</a:t>
            </a:r>
          </a:p>
          <a:p>
            <a:endParaRPr lang="en-US" sz="1600" dirty="0"/>
          </a:p>
          <a:p>
            <a:r>
              <a:rPr lang="en-US" sz="1600" dirty="0"/>
              <a:t>So a better approach would be to keep existing clients in their own sweet world and the serve the new client’s separately.</a:t>
            </a:r>
          </a:p>
          <a:p>
            <a:endParaRPr lang="en-US" sz="1600" dirty="0"/>
          </a:p>
          <a:p>
            <a:r>
              <a:rPr lang="en-US" sz="1600" dirty="0"/>
              <a:t>So the better solution would be to create a new interface rather than updating the current interface. So we can keep the current interface “</a:t>
            </a:r>
            <a:r>
              <a:rPr lang="en-US" sz="1600" dirty="0" err="1"/>
              <a:t>IDatabase</a:t>
            </a:r>
            <a:r>
              <a:rPr lang="en-US" sz="1600" dirty="0"/>
              <a:t>” as it is and add a new interface “IDatabaseV1” with the “Read” method the “V1” stands for version 1.</a:t>
            </a:r>
          </a:p>
          <a:p>
            <a:endParaRPr lang="en-US" sz="1600" dirty="0"/>
          </a:p>
        </p:txBody>
      </p:sp>
      <p:sp>
        <p:nvSpPr>
          <p:cNvPr id="4" name="Rectangle 3"/>
          <p:cNvSpPr/>
          <p:nvPr/>
        </p:nvSpPr>
        <p:spPr>
          <a:xfrm>
            <a:off x="143691" y="3689388"/>
            <a:ext cx="11612880" cy="584775"/>
          </a:xfrm>
          <a:prstGeom prst="rect">
            <a:avLst/>
          </a:prstGeom>
        </p:spPr>
        <p:txBody>
          <a:bodyPr wrap="square">
            <a:spAutoFit/>
          </a:bodyPr>
          <a:lstStyle/>
          <a:p>
            <a:r>
              <a:rPr lang="en-US" sz="1600" dirty="0"/>
              <a:t>You can now create fresh classes which implement “Read” method and satisfy demands of your new clients and your old clients stay untouched and happy with the old interface which does not have “Read” method</a:t>
            </a:r>
            <a:r>
              <a:rPr lang="en-US" sz="1600" dirty="0" smtClean="0"/>
              <a:t>.</a:t>
            </a:r>
            <a:endParaRPr lang="en-US" sz="1600" dirty="0"/>
          </a:p>
        </p:txBody>
      </p:sp>
      <p:pic>
        <p:nvPicPr>
          <p:cNvPr id="8" name="Picture 7"/>
          <p:cNvPicPr>
            <a:picLocks noChangeAspect="1"/>
          </p:cNvPicPr>
          <p:nvPr/>
        </p:nvPicPr>
        <p:blipFill>
          <a:blip r:embed="rId2"/>
          <a:stretch>
            <a:fillRect/>
          </a:stretch>
        </p:blipFill>
        <p:spPr>
          <a:xfrm>
            <a:off x="8146324" y="986091"/>
            <a:ext cx="3714750" cy="676275"/>
          </a:xfrm>
          <a:prstGeom prst="rect">
            <a:avLst/>
          </a:prstGeom>
        </p:spPr>
      </p:pic>
      <p:pic>
        <p:nvPicPr>
          <p:cNvPr id="9" name="Picture 8"/>
          <p:cNvPicPr>
            <a:picLocks noChangeAspect="1"/>
          </p:cNvPicPr>
          <p:nvPr/>
        </p:nvPicPr>
        <p:blipFill>
          <a:blip r:embed="rId3"/>
          <a:stretch>
            <a:fillRect/>
          </a:stretch>
        </p:blipFill>
        <p:spPr>
          <a:xfrm>
            <a:off x="307385" y="4453335"/>
            <a:ext cx="6132604" cy="1847850"/>
          </a:xfrm>
          <a:prstGeom prst="rect">
            <a:avLst/>
          </a:prstGeom>
        </p:spPr>
      </p:pic>
    </p:spTree>
    <p:extLst>
      <p:ext uri="{BB962C8B-B14F-4D97-AF65-F5344CB8AC3E}">
        <p14:creationId xmlns:p14="http://schemas.microsoft.com/office/powerpoint/2010/main" val="4218652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IR Training – </a:t>
            </a:r>
            <a:r>
              <a:rPr lang="en-US" dirty="0" smtClean="0"/>
              <a:t>Day 02 </a:t>
            </a:r>
            <a:r>
              <a:rPr lang="en-US" dirty="0"/>
              <a:t>- </a:t>
            </a:r>
            <a:r>
              <a:rPr lang="en-US" dirty="0"/>
              <a:t>Interface segregation principle</a:t>
            </a:r>
            <a:endParaRPr lang="en-US" sz="2800" dirty="0">
              <a:latin typeface="+mn-lt"/>
              <a:ea typeface="+mn-ea"/>
              <a:cs typeface="+mn-cs"/>
            </a:endParaRPr>
          </a:p>
        </p:txBody>
      </p:sp>
      <p:sp>
        <p:nvSpPr>
          <p:cNvPr id="3" name="Rectangle 2"/>
          <p:cNvSpPr/>
          <p:nvPr/>
        </p:nvSpPr>
        <p:spPr>
          <a:xfrm>
            <a:off x="143691" y="859809"/>
            <a:ext cx="11717383" cy="338554"/>
          </a:xfrm>
          <a:prstGeom prst="rect">
            <a:avLst/>
          </a:prstGeom>
        </p:spPr>
        <p:txBody>
          <a:bodyPr wrap="square">
            <a:spAutoFit/>
          </a:bodyPr>
          <a:lstStyle/>
          <a:p>
            <a:r>
              <a:rPr lang="en-US" sz="1600" dirty="0"/>
              <a:t>So the old clients will continue using the “</a:t>
            </a:r>
            <a:r>
              <a:rPr lang="en-US" sz="1600" dirty="0" err="1"/>
              <a:t>IDatabase</a:t>
            </a:r>
            <a:r>
              <a:rPr lang="en-US" sz="1600" dirty="0"/>
              <a:t>” interface while new client can use “IDatabaseV1” interface</a:t>
            </a:r>
            <a:r>
              <a:rPr lang="en-US" sz="1600" dirty="0" smtClean="0"/>
              <a:t>.</a:t>
            </a:r>
            <a:endParaRPr lang="en-US" sz="1600" dirty="0"/>
          </a:p>
        </p:txBody>
      </p:sp>
      <p:pic>
        <p:nvPicPr>
          <p:cNvPr id="5" name="Picture 4"/>
          <p:cNvPicPr>
            <a:picLocks noChangeAspect="1"/>
          </p:cNvPicPr>
          <p:nvPr/>
        </p:nvPicPr>
        <p:blipFill>
          <a:blip r:embed="rId2"/>
          <a:stretch>
            <a:fillRect/>
          </a:stretch>
        </p:blipFill>
        <p:spPr>
          <a:xfrm>
            <a:off x="253500" y="1324330"/>
            <a:ext cx="8616180" cy="1575624"/>
          </a:xfrm>
          <a:prstGeom prst="rect">
            <a:avLst/>
          </a:prstGeom>
        </p:spPr>
      </p:pic>
    </p:spTree>
    <p:extLst>
      <p:ext uri="{BB962C8B-B14F-4D97-AF65-F5344CB8AC3E}">
        <p14:creationId xmlns:p14="http://schemas.microsoft.com/office/powerpoint/2010/main" val="1345462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IR Training – </a:t>
            </a:r>
            <a:r>
              <a:rPr lang="en-US" dirty="0" smtClean="0"/>
              <a:t>Day 02 </a:t>
            </a:r>
            <a:r>
              <a:rPr lang="en-US" dirty="0"/>
              <a:t>- </a:t>
            </a:r>
            <a:r>
              <a:rPr lang="en-US" dirty="0"/>
              <a:t>Dependency Inversion</a:t>
            </a:r>
            <a:r>
              <a:rPr lang="en-US" dirty="0" smtClean="0"/>
              <a:t> </a:t>
            </a:r>
            <a:r>
              <a:rPr lang="en-US" dirty="0"/>
              <a:t>principle</a:t>
            </a:r>
            <a:endParaRPr lang="en-US" sz="2800" dirty="0">
              <a:latin typeface="+mn-lt"/>
              <a:ea typeface="+mn-ea"/>
              <a:cs typeface="+mn-cs"/>
            </a:endParaRPr>
          </a:p>
        </p:txBody>
      </p:sp>
      <p:sp>
        <p:nvSpPr>
          <p:cNvPr id="5" name="Rectangle 4"/>
          <p:cNvSpPr/>
          <p:nvPr/>
        </p:nvSpPr>
        <p:spPr>
          <a:xfrm>
            <a:off x="161107" y="859809"/>
            <a:ext cx="11843659" cy="1815882"/>
          </a:xfrm>
          <a:prstGeom prst="rect">
            <a:avLst/>
          </a:prstGeom>
        </p:spPr>
        <p:txBody>
          <a:bodyPr wrap="square">
            <a:spAutoFit/>
          </a:bodyPr>
          <a:lstStyle/>
          <a:p>
            <a:r>
              <a:rPr lang="en-US" sz="1600" dirty="0"/>
              <a:t>Entities must depend on abstractions not on concretions. It states that the high level module must not depend on the low level module, but they should depend on abstractions</a:t>
            </a:r>
            <a:r>
              <a:rPr lang="en-US" sz="1600" dirty="0" smtClean="0"/>
              <a:t>.</a:t>
            </a:r>
          </a:p>
          <a:p>
            <a:endParaRPr lang="en-US" sz="1600" dirty="0"/>
          </a:p>
          <a:p>
            <a:r>
              <a:rPr lang="en-US" sz="1600" dirty="0"/>
              <a:t>This principle allows for decoupling, an example that seems like the best way to explain this </a:t>
            </a:r>
            <a:r>
              <a:rPr lang="en-US" sz="1600" dirty="0" smtClean="0"/>
              <a:t>principle.</a:t>
            </a:r>
          </a:p>
          <a:p>
            <a:endParaRPr lang="en-US" sz="1600" dirty="0"/>
          </a:p>
          <a:p>
            <a:r>
              <a:rPr lang="en-US" sz="1600" dirty="0"/>
              <a:t>In our customer class if you remember we had created a logger class to satisfy SRP. Down the line let’s say new Logger flavor classes are created</a:t>
            </a:r>
            <a:r>
              <a:rPr lang="en-US" sz="1600" dirty="0" smtClean="0"/>
              <a:t>.</a:t>
            </a:r>
            <a:endParaRPr lang="en-US" dirty="0"/>
          </a:p>
        </p:txBody>
      </p:sp>
      <p:pic>
        <p:nvPicPr>
          <p:cNvPr id="6" name="Picture 5"/>
          <p:cNvPicPr>
            <a:picLocks noChangeAspect="1"/>
          </p:cNvPicPr>
          <p:nvPr/>
        </p:nvPicPr>
        <p:blipFill>
          <a:blip r:embed="rId2"/>
          <a:stretch>
            <a:fillRect/>
          </a:stretch>
        </p:blipFill>
        <p:spPr>
          <a:xfrm>
            <a:off x="327389" y="3781721"/>
            <a:ext cx="3333750" cy="2143125"/>
          </a:xfrm>
          <a:prstGeom prst="rect">
            <a:avLst/>
          </a:prstGeom>
        </p:spPr>
      </p:pic>
      <p:sp>
        <p:nvSpPr>
          <p:cNvPr id="7" name="Rectangle 6"/>
          <p:cNvSpPr/>
          <p:nvPr/>
        </p:nvSpPr>
        <p:spPr>
          <a:xfrm>
            <a:off x="161107" y="3196946"/>
            <a:ext cx="11739156" cy="338554"/>
          </a:xfrm>
          <a:prstGeom prst="rect">
            <a:avLst/>
          </a:prstGeom>
        </p:spPr>
        <p:txBody>
          <a:bodyPr wrap="square">
            <a:spAutoFit/>
          </a:bodyPr>
          <a:lstStyle/>
          <a:p>
            <a:r>
              <a:rPr lang="en-US" sz="1600" dirty="0"/>
              <a:t>Just to control things we create a common interface and using this common interface new logger flavors will be created</a:t>
            </a:r>
            <a:r>
              <a:rPr lang="en-US" sz="1600" dirty="0" smtClean="0"/>
              <a:t>.</a:t>
            </a:r>
            <a:endParaRPr lang="en-US" dirty="0"/>
          </a:p>
        </p:txBody>
      </p:sp>
    </p:spTree>
    <p:extLst>
      <p:ext uri="{BB962C8B-B14F-4D97-AF65-F5344CB8AC3E}">
        <p14:creationId xmlns:p14="http://schemas.microsoft.com/office/powerpoint/2010/main" val="4193637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IR Training – </a:t>
            </a:r>
            <a:r>
              <a:rPr lang="en-US" dirty="0" smtClean="0"/>
              <a:t>Day 02 </a:t>
            </a:r>
            <a:r>
              <a:rPr lang="en-US" dirty="0"/>
              <a:t>- </a:t>
            </a:r>
            <a:r>
              <a:rPr lang="en-US" dirty="0"/>
              <a:t>Dependency Inversion</a:t>
            </a:r>
            <a:r>
              <a:rPr lang="en-US" dirty="0" smtClean="0"/>
              <a:t> </a:t>
            </a:r>
            <a:r>
              <a:rPr lang="en-US" dirty="0"/>
              <a:t>principle</a:t>
            </a:r>
            <a:endParaRPr lang="en-US" sz="2800" dirty="0">
              <a:latin typeface="+mn-lt"/>
              <a:ea typeface="+mn-ea"/>
              <a:cs typeface="+mn-cs"/>
            </a:endParaRPr>
          </a:p>
        </p:txBody>
      </p:sp>
      <p:pic>
        <p:nvPicPr>
          <p:cNvPr id="8" name="Picture 7"/>
          <p:cNvPicPr>
            <a:picLocks noChangeAspect="1"/>
          </p:cNvPicPr>
          <p:nvPr/>
        </p:nvPicPr>
        <p:blipFill>
          <a:blip r:embed="rId2"/>
          <a:stretch>
            <a:fillRect/>
          </a:stretch>
        </p:blipFill>
        <p:spPr>
          <a:xfrm>
            <a:off x="339634" y="859809"/>
            <a:ext cx="6705600" cy="5124450"/>
          </a:xfrm>
          <a:prstGeom prst="rect">
            <a:avLst/>
          </a:prstGeom>
        </p:spPr>
      </p:pic>
    </p:spTree>
    <p:extLst>
      <p:ext uri="{BB962C8B-B14F-4D97-AF65-F5344CB8AC3E}">
        <p14:creationId xmlns:p14="http://schemas.microsoft.com/office/powerpoint/2010/main" val="954838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IR Training – </a:t>
            </a:r>
            <a:r>
              <a:rPr lang="en-US" dirty="0" smtClean="0"/>
              <a:t>Day 02 </a:t>
            </a:r>
            <a:r>
              <a:rPr lang="en-US" dirty="0"/>
              <a:t>- </a:t>
            </a:r>
            <a:r>
              <a:rPr lang="en-US" dirty="0"/>
              <a:t>Dependency Inversion</a:t>
            </a:r>
            <a:r>
              <a:rPr lang="en-US" dirty="0" smtClean="0"/>
              <a:t> </a:t>
            </a:r>
            <a:r>
              <a:rPr lang="en-US" dirty="0"/>
              <a:t>principle</a:t>
            </a:r>
            <a:endParaRPr lang="en-US" sz="2800" dirty="0">
              <a:latin typeface="+mn-lt"/>
              <a:ea typeface="+mn-ea"/>
              <a:cs typeface="+mn-cs"/>
            </a:endParaRPr>
          </a:p>
        </p:txBody>
      </p:sp>
      <p:sp>
        <p:nvSpPr>
          <p:cNvPr id="3" name="Rectangle 2"/>
          <p:cNvSpPr/>
          <p:nvPr/>
        </p:nvSpPr>
        <p:spPr>
          <a:xfrm>
            <a:off x="161109" y="859809"/>
            <a:ext cx="11778342" cy="830997"/>
          </a:xfrm>
          <a:prstGeom prst="rect">
            <a:avLst/>
          </a:prstGeom>
        </p:spPr>
        <p:txBody>
          <a:bodyPr wrap="square">
            <a:spAutoFit/>
          </a:bodyPr>
          <a:lstStyle/>
          <a:p>
            <a:r>
              <a:rPr lang="en-US" sz="1600" dirty="0"/>
              <a:t>Now depending on configuration settings different logger classes will used at given moment. So to achieve the same we have kept a simple IF condition which decides which logger class to be used, see the below code</a:t>
            </a:r>
            <a:r>
              <a:rPr lang="en-US" sz="1600" dirty="0" smtClean="0"/>
              <a:t>.</a:t>
            </a:r>
            <a:endParaRPr lang="en-US" sz="1600" dirty="0"/>
          </a:p>
          <a:p>
            <a:r>
              <a:rPr lang="en-US" sz="1600" dirty="0"/>
              <a:t>HINT: - Watch the CATCH block code.</a:t>
            </a:r>
          </a:p>
        </p:txBody>
      </p:sp>
      <p:pic>
        <p:nvPicPr>
          <p:cNvPr id="4" name="Picture 3"/>
          <p:cNvPicPr>
            <a:picLocks noChangeAspect="1"/>
          </p:cNvPicPr>
          <p:nvPr/>
        </p:nvPicPr>
        <p:blipFill>
          <a:blip r:embed="rId2"/>
          <a:stretch>
            <a:fillRect/>
          </a:stretch>
        </p:blipFill>
        <p:spPr>
          <a:xfrm>
            <a:off x="3931922" y="1891299"/>
            <a:ext cx="3476625" cy="2155371"/>
          </a:xfrm>
          <a:prstGeom prst="rect">
            <a:avLst/>
          </a:prstGeom>
        </p:spPr>
      </p:pic>
      <p:sp>
        <p:nvSpPr>
          <p:cNvPr id="5" name="Rectangle 4"/>
          <p:cNvSpPr/>
          <p:nvPr/>
        </p:nvSpPr>
        <p:spPr>
          <a:xfrm>
            <a:off x="161108" y="4247164"/>
            <a:ext cx="11660777" cy="2062103"/>
          </a:xfrm>
          <a:prstGeom prst="rect">
            <a:avLst/>
          </a:prstGeom>
        </p:spPr>
        <p:txBody>
          <a:bodyPr wrap="square">
            <a:spAutoFit/>
          </a:bodyPr>
          <a:lstStyle/>
          <a:p>
            <a:r>
              <a:rPr lang="en-US" sz="1600" dirty="0"/>
              <a:t>The above code is again violating SRP but this time the aspect is different ,its about deciding which objects should be created. Now it’s not the work of “Customer” object to decide which instances to be created , he should be concentrating only on Customer class related functionalities.</a:t>
            </a:r>
          </a:p>
          <a:p>
            <a:endParaRPr lang="en-US" sz="1600" dirty="0"/>
          </a:p>
          <a:p>
            <a:r>
              <a:rPr lang="en-US" sz="1600" dirty="0"/>
              <a:t>If you watch closely the biggest problem is the “NEW” keyword. He is taking extra responsibilities of which object needs to be created.</a:t>
            </a:r>
          </a:p>
          <a:p>
            <a:endParaRPr lang="en-US" sz="1600" dirty="0"/>
          </a:p>
          <a:p>
            <a:r>
              <a:rPr lang="en-US" sz="1600" dirty="0"/>
              <a:t>So if we INVERT / DELEGATE this responsibility to someone else rather the customer class doing it that would really solve the problem to a certain extent.</a:t>
            </a:r>
          </a:p>
        </p:txBody>
      </p:sp>
    </p:spTree>
    <p:extLst>
      <p:ext uri="{BB962C8B-B14F-4D97-AF65-F5344CB8AC3E}">
        <p14:creationId xmlns:p14="http://schemas.microsoft.com/office/powerpoint/2010/main" val="1406849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smtClean="0"/>
              <a:t> </a:t>
            </a:r>
            <a:r>
              <a:rPr lang="en-US" dirty="0"/>
              <a:t>IR Training – </a:t>
            </a:r>
            <a:r>
              <a:rPr lang="en-US" dirty="0" smtClean="0"/>
              <a:t>Day 02 </a:t>
            </a:r>
            <a:r>
              <a:rPr lang="en-US" dirty="0" smtClean="0"/>
              <a:t>– Questions &amp; Answers</a:t>
            </a:r>
            <a:endParaRPr lang="en-US" sz="2800" dirty="0">
              <a:latin typeface="+mn-lt"/>
              <a:ea typeface="+mn-ea"/>
              <a:cs typeface="+mn-cs"/>
            </a:endParaRPr>
          </a:p>
        </p:txBody>
      </p:sp>
      <p:sp>
        <p:nvSpPr>
          <p:cNvPr id="3" name="Rectangle 2"/>
          <p:cNvSpPr/>
          <p:nvPr/>
        </p:nvSpPr>
        <p:spPr>
          <a:xfrm>
            <a:off x="2587353" y="2732204"/>
            <a:ext cx="6442534" cy="1200329"/>
          </a:xfrm>
          <a:prstGeom prst="rect">
            <a:avLst/>
          </a:prstGeom>
          <a:noFill/>
        </p:spPr>
        <p:txBody>
          <a:bodyPr wrap="none" lIns="91440" tIns="45720" rIns="91440" bIns="45720">
            <a:spAutoFit/>
          </a:bodyPr>
          <a:lstStyle/>
          <a:p>
            <a:pPr algn="ctr"/>
            <a:r>
              <a:rPr lang="en-US" sz="7200" dirty="0" smtClean="0">
                <a:ln w="0"/>
                <a:solidFill>
                  <a:srgbClr val="DD5B2C"/>
                </a:solidFill>
                <a:effectLst>
                  <a:outerShdw blurRad="38100" dist="19050" dir="2700000" algn="tl" rotWithShape="0">
                    <a:schemeClr val="dk1">
                      <a:alpha val="40000"/>
                    </a:schemeClr>
                  </a:outerShdw>
                </a:effectLst>
              </a:rPr>
              <a:t>Any Questions??</a:t>
            </a:r>
            <a:endParaRPr lang="en-US" sz="7200" b="0" cap="none" spc="0" dirty="0">
              <a:ln w="0"/>
              <a:solidFill>
                <a:srgbClr val="DD5B2C"/>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931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smtClean="0"/>
              <a:t> </a:t>
            </a:r>
            <a:r>
              <a:rPr lang="en-US" dirty="0"/>
              <a:t>IR Training – </a:t>
            </a:r>
            <a:r>
              <a:rPr lang="en-US" dirty="0" smtClean="0"/>
              <a:t>Day 02 </a:t>
            </a:r>
            <a:r>
              <a:rPr lang="en-US" dirty="0" smtClean="0"/>
              <a:t>– References</a:t>
            </a:r>
            <a:endParaRPr lang="en-US" sz="2800" dirty="0">
              <a:latin typeface="+mn-lt"/>
              <a:ea typeface="+mn-ea"/>
              <a:cs typeface="+mn-cs"/>
            </a:endParaRPr>
          </a:p>
        </p:txBody>
      </p:sp>
      <p:sp>
        <p:nvSpPr>
          <p:cNvPr id="4" name="Rectangle 3"/>
          <p:cNvSpPr/>
          <p:nvPr/>
        </p:nvSpPr>
        <p:spPr>
          <a:xfrm>
            <a:off x="156754" y="859809"/>
            <a:ext cx="11534503" cy="2031325"/>
          </a:xfrm>
          <a:prstGeom prst="rect">
            <a:avLst/>
          </a:prstGeom>
        </p:spPr>
        <p:txBody>
          <a:bodyPr wrap="square">
            <a:spAutoFit/>
          </a:bodyPr>
          <a:lstStyle/>
          <a:p>
            <a:r>
              <a:rPr lang="en-US" dirty="0">
                <a:hlinkClick r:id="rId2"/>
              </a:rPr>
              <a:t>https://</a:t>
            </a:r>
            <a:r>
              <a:rPr lang="en-US" dirty="0" smtClean="0">
                <a:hlinkClick r:id="rId2"/>
              </a:rPr>
              <a:t>www.codeproject.com/Articles/703634/SOLID-architecture-principles-using-simple-Csharp</a:t>
            </a:r>
            <a:endParaRPr lang="en-US" dirty="0" smtClean="0"/>
          </a:p>
          <a:p>
            <a:endParaRPr lang="en-US" dirty="0"/>
          </a:p>
          <a:p>
            <a:r>
              <a:rPr lang="en-US" dirty="0">
                <a:hlinkClick r:id="rId3"/>
              </a:rPr>
              <a:t>https://</a:t>
            </a:r>
            <a:r>
              <a:rPr lang="en-US" dirty="0" smtClean="0">
                <a:hlinkClick r:id="rId3"/>
              </a:rPr>
              <a:t>scotch.io/bar-talk/s-o-l-i-d-the-first-five-principles-of-object-oriented-design#toc-open-closed-principle</a:t>
            </a:r>
            <a:endParaRPr lang="en-US" dirty="0" smtClean="0"/>
          </a:p>
          <a:p>
            <a:endParaRPr lang="en-US" dirty="0"/>
          </a:p>
          <a:p>
            <a:r>
              <a:rPr lang="en-US" dirty="0">
                <a:hlinkClick r:id="rId4"/>
              </a:rPr>
              <a:t>https://</a:t>
            </a:r>
            <a:r>
              <a:rPr lang="en-US" dirty="0" smtClean="0">
                <a:hlinkClick r:id="rId4"/>
              </a:rPr>
              <a:t>www.codeproject.com/Tips/1033646/SOLID-Principle-with-Csharp-Example</a:t>
            </a:r>
            <a:endParaRPr lang="en-US" dirty="0" smtClean="0"/>
          </a:p>
          <a:p>
            <a:endParaRPr lang="en-US" dirty="0" smtClean="0"/>
          </a:p>
          <a:p>
            <a:endParaRPr lang="en-US" dirty="0"/>
          </a:p>
        </p:txBody>
      </p:sp>
    </p:spTree>
    <p:extLst>
      <p:ext uri="{BB962C8B-B14F-4D97-AF65-F5344CB8AC3E}">
        <p14:creationId xmlns:p14="http://schemas.microsoft.com/office/powerpoint/2010/main" val="6255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 </a:t>
            </a:r>
            <a:r>
              <a:rPr lang="en-US" dirty="0"/>
              <a:t>IR Training – </a:t>
            </a:r>
            <a:r>
              <a:rPr lang="en-US" dirty="0" smtClean="0"/>
              <a:t>Day 02 </a:t>
            </a:r>
            <a:r>
              <a:rPr lang="en-US" dirty="0"/>
              <a:t>- </a:t>
            </a:r>
            <a:r>
              <a:rPr lang="en-US" sz="2800" dirty="0" smtClean="0">
                <a:latin typeface="+mn-lt"/>
                <a:ea typeface="+mn-ea"/>
                <a:cs typeface="+mn-cs"/>
              </a:rPr>
              <a:t>Agenda</a:t>
            </a:r>
            <a:endParaRPr lang="en-US" sz="2800" dirty="0">
              <a:latin typeface="+mn-lt"/>
              <a:ea typeface="+mn-ea"/>
              <a:cs typeface="+mn-cs"/>
            </a:endParaRPr>
          </a:p>
        </p:txBody>
      </p:sp>
      <p:sp>
        <p:nvSpPr>
          <p:cNvPr id="4" name="Content Placeholder 2"/>
          <p:cNvSpPr>
            <a:spLocks noGrp="1"/>
          </p:cNvSpPr>
          <p:nvPr>
            <p:ph idx="1"/>
          </p:nvPr>
        </p:nvSpPr>
        <p:spPr>
          <a:xfrm>
            <a:off x="2819400" y="1685108"/>
            <a:ext cx="6553200" cy="4114800"/>
          </a:xfrm>
        </p:spPr>
        <p:txBody>
          <a:bodyPr anchor="ctr"/>
          <a:lstStyle/>
          <a:p>
            <a:pPr fontAlgn="b">
              <a:buFont typeface="Wingdings" panose="05000000000000000000" pitchFamily="2" charset="2"/>
              <a:buChar char="§"/>
            </a:pPr>
            <a:r>
              <a:rPr lang="en-US" sz="2000" dirty="0"/>
              <a:t>Introduction to SOLID Design Principle</a:t>
            </a:r>
            <a:endParaRPr lang="en-US" sz="2000" dirty="0" smtClean="0"/>
          </a:p>
          <a:p>
            <a:pPr fontAlgn="b">
              <a:buFont typeface="Wingdings" panose="05000000000000000000" pitchFamily="2" charset="2"/>
              <a:buChar char="§"/>
            </a:pPr>
            <a:r>
              <a:rPr lang="en-US" sz="2000" dirty="0"/>
              <a:t>Single responsibility principle</a:t>
            </a:r>
            <a:endParaRPr lang="en-US" sz="2000" dirty="0" smtClean="0"/>
          </a:p>
          <a:p>
            <a:pPr fontAlgn="b">
              <a:buFont typeface="Wingdings" panose="05000000000000000000" pitchFamily="2" charset="2"/>
              <a:buChar char="§"/>
            </a:pPr>
            <a:r>
              <a:rPr lang="en-US" sz="2000" dirty="0"/>
              <a:t>Open closed principle</a:t>
            </a:r>
            <a:endParaRPr lang="en-US" sz="2000" dirty="0" smtClean="0"/>
          </a:p>
          <a:p>
            <a:pPr fontAlgn="b">
              <a:buFont typeface="Wingdings" panose="05000000000000000000" pitchFamily="2" charset="2"/>
              <a:buChar char="§"/>
            </a:pPr>
            <a:r>
              <a:rPr lang="en-US" sz="2000" dirty="0" err="1"/>
              <a:t>Liskov</a:t>
            </a:r>
            <a:r>
              <a:rPr lang="en-US" sz="2000" dirty="0"/>
              <a:t> substitution principle</a:t>
            </a:r>
            <a:endParaRPr lang="en-US" sz="2000" dirty="0" smtClean="0"/>
          </a:p>
          <a:p>
            <a:pPr fontAlgn="b">
              <a:buFont typeface="Wingdings" panose="05000000000000000000" pitchFamily="2" charset="2"/>
              <a:buChar char="§"/>
            </a:pPr>
            <a:r>
              <a:rPr lang="en-US" sz="2000" dirty="0"/>
              <a:t>Interface segregation principle</a:t>
            </a:r>
            <a:endParaRPr lang="en-US" sz="2000" dirty="0" smtClean="0"/>
          </a:p>
          <a:p>
            <a:pPr fontAlgn="b">
              <a:buFont typeface="Wingdings" panose="05000000000000000000" pitchFamily="2" charset="2"/>
              <a:buChar char="§"/>
            </a:pPr>
            <a:r>
              <a:rPr lang="en-US" sz="2000" dirty="0"/>
              <a:t>Dependency </a:t>
            </a:r>
            <a:r>
              <a:rPr lang="en-US" sz="2000" dirty="0" smtClean="0"/>
              <a:t>Inversion </a:t>
            </a:r>
            <a:r>
              <a:rPr lang="en-US" sz="2000" dirty="0"/>
              <a:t>principle</a:t>
            </a:r>
            <a:endParaRPr lang="en-US" sz="2000" dirty="0" smtClean="0"/>
          </a:p>
          <a:p>
            <a:pPr fontAlgn="b">
              <a:buFont typeface="Wingdings" panose="05000000000000000000" pitchFamily="2" charset="2"/>
              <a:buChar char="§"/>
            </a:pPr>
            <a:r>
              <a:rPr lang="en-AU" sz="2000" dirty="0" smtClean="0"/>
              <a:t>Questions &amp; Answers</a:t>
            </a:r>
          </a:p>
          <a:p>
            <a:pPr fontAlgn="b">
              <a:buFont typeface="Wingdings" panose="05000000000000000000" pitchFamily="2" charset="2"/>
              <a:buChar char="§"/>
            </a:pPr>
            <a:r>
              <a:rPr lang="en-AU" sz="2000" dirty="0" smtClean="0"/>
              <a:t>References</a:t>
            </a:r>
            <a:endParaRPr lang="en-US" sz="2000" dirty="0"/>
          </a:p>
          <a:p>
            <a:pPr marL="514350" indent="-514350" fontAlgn="b">
              <a:buFont typeface="+mj-lt"/>
              <a:buAutoNum type="romanUcPeriod"/>
            </a:pPr>
            <a:endParaRPr lang="en-US" sz="2000" b="1" dirty="0"/>
          </a:p>
        </p:txBody>
      </p:sp>
    </p:spTree>
    <p:extLst>
      <p:ext uri="{BB962C8B-B14F-4D97-AF65-F5344CB8AC3E}">
        <p14:creationId xmlns:p14="http://schemas.microsoft.com/office/powerpoint/2010/main" val="1432826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IR Training – </a:t>
            </a:r>
            <a:r>
              <a:rPr lang="en-US" dirty="0" smtClean="0"/>
              <a:t>Day 02</a:t>
            </a:r>
            <a:endParaRPr lang="en-US" dirty="0"/>
          </a:p>
        </p:txBody>
      </p:sp>
      <p:sp>
        <p:nvSpPr>
          <p:cNvPr id="4" name="Rectangle 3"/>
          <p:cNvSpPr/>
          <p:nvPr/>
        </p:nvSpPr>
        <p:spPr>
          <a:xfrm>
            <a:off x="3377953" y="2732204"/>
            <a:ext cx="4861331" cy="1200329"/>
          </a:xfrm>
          <a:prstGeom prst="rect">
            <a:avLst/>
          </a:prstGeom>
          <a:noFill/>
        </p:spPr>
        <p:txBody>
          <a:bodyPr wrap="none" lIns="91440" tIns="45720" rIns="91440" bIns="45720">
            <a:spAutoFit/>
          </a:bodyPr>
          <a:lstStyle/>
          <a:p>
            <a:pPr algn="ctr"/>
            <a:r>
              <a:rPr lang="en-US" sz="7200" dirty="0">
                <a:ln w="0"/>
                <a:solidFill>
                  <a:srgbClr val="DD5B2C"/>
                </a:solidFill>
                <a:effectLst>
                  <a:outerShdw blurRad="38100" dist="19050" dir="2700000" algn="tl" rotWithShape="0">
                    <a:schemeClr val="dk1">
                      <a:alpha val="40000"/>
                    </a:schemeClr>
                  </a:outerShdw>
                </a:effectLst>
              </a:rPr>
              <a:t>THANK YOU </a:t>
            </a:r>
            <a:endParaRPr lang="en-US" sz="7200" b="0" cap="none" spc="0" dirty="0">
              <a:ln w="0"/>
              <a:solidFill>
                <a:srgbClr val="DD5B2C"/>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6906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IR Training – </a:t>
            </a:r>
            <a:r>
              <a:rPr lang="en-US" dirty="0" smtClean="0"/>
              <a:t>Day 02 </a:t>
            </a:r>
            <a:r>
              <a:rPr lang="en-US" dirty="0"/>
              <a:t>- </a:t>
            </a:r>
            <a:r>
              <a:rPr lang="en-US" dirty="0"/>
              <a:t>Introduction to SOLID Design </a:t>
            </a:r>
            <a:r>
              <a:rPr lang="en-US" dirty="0" smtClean="0"/>
              <a:t>Principle</a:t>
            </a:r>
            <a:endParaRPr lang="en-US" sz="2800" dirty="0">
              <a:latin typeface="+mn-lt"/>
              <a:ea typeface="+mn-ea"/>
              <a:cs typeface="+mn-cs"/>
            </a:endParaRPr>
          </a:p>
        </p:txBody>
      </p:sp>
      <p:sp>
        <p:nvSpPr>
          <p:cNvPr id="4" name="Rectangle 3"/>
          <p:cNvSpPr/>
          <p:nvPr/>
        </p:nvSpPr>
        <p:spPr>
          <a:xfrm>
            <a:off x="238063" y="859809"/>
            <a:ext cx="11727514" cy="2308324"/>
          </a:xfrm>
          <a:prstGeom prst="rect">
            <a:avLst/>
          </a:prstGeom>
        </p:spPr>
        <p:txBody>
          <a:bodyPr wrap="square">
            <a:spAutoFit/>
          </a:bodyPr>
          <a:lstStyle/>
          <a:p>
            <a:r>
              <a:rPr lang="en-US" sz="1600" b="1" u="sng" dirty="0" smtClean="0">
                <a:ea typeface="Verdana" panose="020B0604030504040204" pitchFamily="34" charset="0"/>
                <a:cs typeface="Verdana" panose="020B0604030504040204" pitchFamily="34" charset="0"/>
              </a:rPr>
              <a:t>Introduction:</a:t>
            </a:r>
          </a:p>
          <a:p>
            <a:endParaRPr lang="en-US" sz="1600" b="1" u="sng" dirty="0" smtClean="0">
              <a:ea typeface="Verdana" panose="020B0604030504040204" pitchFamily="34" charset="0"/>
              <a:cs typeface="Verdana" panose="020B0604030504040204" pitchFamily="34" charset="0"/>
            </a:endParaRPr>
          </a:p>
          <a:p>
            <a:r>
              <a:rPr lang="en-US" sz="1600" dirty="0">
                <a:ea typeface="Verdana" panose="020B0604030504040204" pitchFamily="34" charset="0"/>
                <a:cs typeface="Verdana" panose="020B0604030504040204" pitchFamily="34" charset="0"/>
              </a:rPr>
              <a:t>SOLID are five basic principles </a:t>
            </a:r>
            <a:r>
              <a:rPr lang="en-US" sz="1600" dirty="0" err="1">
                <a:ea typeface="Verdana" panose="020B0604030504040204" pitchFamily="34" charset="0"/>
                <a:cs typeface="Verdana" panose="020B0604030504040204" pitchFamily="34" charset="0"/>
              </a:rPr>
              <a:t>whichhelp</a:t>
            </a:r>
            <a:r>
              <a:rPr lang="en-US" sz="1600" dirty="0">
                <a:ea typeface="Verdana" panose="020B0604030504040204" pitchFamily="34" charset="0"/>
                <a:cs typeface="Verdana" panose="020B0604030504040204" pitchFamily="34" charset="0"/>
              </a:rPr>
              <a:t> to create good software architecture. SOLID is an acronym where:-</a:t>
            </a:r>
          </a:p>
          <a:p>
            <a:endParaRPr lang="en-US" sz="1600" dirty="0">
              <a:ea typeface="Verdana" panose="020B0604030504040204" pitchFamily="34" charset="0"/>
              <a:cs typeface="Verdana" panose="020B0604030504040204" pitchFamily="34" charset="0"/>
            </a:endParaRPr>
          </a:p>
          <a:p>
            <a:r>
              <a:rPr lang="en-US" sz="1600" dirty="0">
                <a:ea typeface="Verdana" panose="020B0604030504040204" pitchFamily="34" charset="0"/>
                <a:cs typeface="Verdana" panose="020B0604030504040204" pitchFamily="34" charset="0"/>
              </a:rPr>
              <a:t>S stands for SRP (Single responsibility principle</a:t>
            </a:r>
          </a:p>
          <a:p>
            <a:r>
              <a:rPr lang="en-US" sz="1600" dirty="0">
                <a:ea typeface="Verdana" panose="020B0604030504040204" pitchFamily="34" charset="0"/>
                <a:cs typeface="Verdana" panose="020B0604030504040204" pitchFamily="34" charset="0"/>
              </a:rPr>
              <a:t>O stands for OCP (Open closed principle)</a:t>
            </a:r>
          </a:p>
          <a:p>
            <a:r>
              <a:rPr lang="en-US" sz="1600" dirty="0">
                <a:ea typeface="Verdana" panose="020B0604030504040204" pitchFamily="34" charset="0"/>
                <a:cs typeface="Verdana" panose="020B0604030504040204" pitchFamily="34" charset="0"/>
              </a:rPr>
              <a:t>L stands for LSP (</a:t>
            </a:r>
            <a:r>
              <a:rPr lang="en-US" sz="1600" dirty="0" err="1">
                <a:ea typeface="Verdana" panose="020B0604030504040204" pitchFamily="34" charset="0"/>
                <a:cs typeface="Verdana" panose="020B0604030504040204" pitchFamily="34" charset="0"/>
              </a:rPr>
              <a:t>Liskov</a:t>
            </a:r>
            <a:r>
              <a:rPr lang="en-US" sz="1600" dirty="0">
                <a:ea typeface="Verdana" panose="020B0604030504040204" pitchFamily="34" charset="0"/>
                <a:cs typeface="Verdana" panose="020B0604030504040204" pitchFamily="34" charset="0"/>
              </a:rPr>
              <a:t> substitution principle)</a:t>
            </a:r>
          </a:p>
          <a:p>
            <a:r>
              <a:rPr lang="en-US" sz="1600" dirty="0">
                <a:ea typeface="Verdana" panose="020B0604030504040204" pitchFamily="34" charset="0"/>
                <a:cs typeface="Verdana" panose="020B0604030504040204" pitchFamily="34" charset="0"/>
              </a:rPr>
              <a:t>I stands for ISP ( Interface segregation principle)</a:t>
            </a:r>
          </a:p>
          <a:p>
            <a:r>
              <a:rPr lang="en-US" sz="1600" dirty="0">
                <a:ea typeface="Verdana" panose="020B0604030504040204" pitchFamily="34" charset="0"/>
                <a:cs typeface="Verdana" panose="020B0604030504040204" pitchFamily="34" charset="0"/>
              </a:rPr>
              <a:t>D stands for DIP ( Dependency inversion principle)</a:t>
            </a:r>
            <a:endParaRPr lang="en-US" sz="1600"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82730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IR Training – </a:t>
            </a:r>
            <a:r>
              <a:rPr lang="en-US" dirty="0" smtClean="0"/>
              <a:t>Day 02 </a:t>
            </a:r>
            <a:r>
              <a:rPr lang="en-US" dirty="0"/>
              <a:t>- </a:t>
            </a:r>
            <a:r>
              <a:rPr lang="en-US" dirty="0"/>
              <a:t>Single responsibility principle</a:t>
            </a:r>
            <a:endParaRPr lang="en-US" sz="2800" dirty="0">
              <a:latin typeface="+mn-lt"/>
              <a:ea typeface="+mn-ea"/>
              <a:cs typeface="+mn-cs"/>
            </a:endParaRPr>
          </a:p>
        </p:txBody>
      </p:sp>
      <p:sp>
        <p:nvSpPr>
          <p:cNvPr id="4" name="Rectangle 3"/>
          <p:cNvSpPr/>
          <p:nvPr/>
        </p:nvSpPr>
        <p:spPr>
          <a:xfrm>
            <a:off x="239486" y="859809"/>
            <a:ext cx="11713028" cy="1077218"/>
          </a:xfrm>
          <a:prstGeom prst="rect">
            <a:avLst/>
          </a:prstGeom>
        </p:spPr>
        <p:txBody>
          <a:bodyPr wrap="square">
            <a:spAutoFit/>
          </a:bodyPr>
          <a:lstStyle/>
          <a:p>
            <a:r>
              <a:rPr lang="en-US" sz="1600" dirty="0"/>
              <a:t>S.R.P for short - this principle states that</a:t>
            </a:r>
            <a:r>
              <a:rPr lang="en-US" sz="1600" dirty="0" smtClean="0"/>
              <a:t>:</a:t>
            </a:r>
          </a:p>
          <a:p>
            <a:r>
              <a:rPr lang="en-US" sz="1600" dirty="0"/>
              <a:t>A class should have one and only one reason to change, meaning that a class should have only one job</a:t>
            </a:r>
            <a:r>
              <a:rPr lang="en-US" sz="1600" dirty="0" smtClean="0"/>
              <a:t>.</a:t>
            </a:r>
          </a:p>
          <a:p>
            <a:endParaRPr lang="en-US" sz="1600" dirty="0"/>
          </a:p>
          <a:p>
            <a:r>
              <a:rPr lang="en-US" sz="1600" dirty="0" smtClean="0"/>
              <a:t>Take below example:</a:t>
            </a:r>
            <a:endParaRPr lang="en-US" sz="1600" dirty="0"/>
          </a:p>
        </p:txBody>
      </p:sp>
      <p:pic>
        <p:nvPicPr>
          <p:cNvPr id="5" name="Picture 4"/>
          <p:cNvPicPr>
            <a:picLocks noChangeAspect="1"/>
          </p:cNvPicPr>
          <p:nvPr/>
        </p:nvPicPr>
        <p:blipFill>
          <a:blip r:embed="rId2"/>
          <a:stretch>
            <a:fillRect/>
          </a:stretch>
        </p:blipFill>
        <p:spPr>
          <a:xfrm>
            <a:off x="239486" y="1937027"/>
            <a:ext cx="5000625" cy="2038350"/>
          </a:xfrm>
          <a:prstGeom prst="rect">
            <a:avLst/>
          </a:prstGeom>
        </p:spPr>
      </p:pic>
      <p:sp>
        <p:nvSpPr>
          <p:cNvPr id="6" name="Rectangle 5"/>
          <p:cNvSpPr/>
          <p:nvPr/>
        </p:nvSpPr>
        <p:spPr>
          <a:xfrm>
            <a:off x="239486" y="3975377"/>
            <a:ext cx="11713028" cy="1323439"/>
          </a:xfrm>
          <a:prstGeom prst="rect">
            <a:avLst/>
          </a:prstGeom>
        </p:spPr>
        <p:txBody>
          <a:bodyPr wrap="square">
            <a:spAutoFit/>
          </a:bodyPr>
          <a:lstStyle/>
          <a:p>
            <a:r>
              <a:rPr lang="en-US" sz="1600" dirty="0"/>
              <a:t>The above customer class is doing things WHICH HE IS NOT SUPPOSED TO DO. Customer class should do customer </a:t>
            </a:r>
            <a:r>
              <a:rPr lang="en-US" sz="1600" dirty="0" err="1"/>
              <a:t>datavalidations</a:t>
            </a:r>
            <a:r>
              <a:rPr lang="en-US" sz="1600" dirty="0"/>
              <a:t>, call the customer data access layer </a:t>
            </a:r>
            <a:r>
              <a:rPr lang="en-US" sz="1600" dirty="0" err="1"/>
              <a:t>etc</a:t>
            </a:r>
            <a:r>
              <a:rPr lang="en-US" sz="1600" dirty="0"/>
              <a:t> , but if you see the catch block closely it also doing LOGGING activity. In simple words its over loaded with lot of responsibility.</a:t>
            </a:r>
          </a:p>
          <a:p>
            <a:endParaRPr lang="en-US" sz="1600" dirty="0"/>
          </a:p>
          <a:p>
            <a:r>
              <a:rPr lang="en-US" sz="1600" dirty="0"/>
              <a:t>So tomorrow if add a new logger like event viewer I need to go and change the “</a:t>
            </a:r>
            <a:r>
              <a:rPr lang="en-US" sz="1600" dirty="0" err="1"/>
              <a:t>Customer”class</a:t>
            </a:r>
            <a:r>
              <a:rPr lang="en-US" sz="1600" dirty="0"/>
              <a:t>, that’s very ODD</a:t>
            </a:r>
            <a:r>
              <a:rPr lang="en-US" sz="1600" dirty="0" smtClean="0"/>
              <a:t>.</a:t>
            </a:r>
          </a:p>
        </p:txBody>
      </p:sp>
    </p:spTree>
    <p:extLst>
      <p:ext uri="{BB962C8B-B14F-4D97-AF65-F5344CB8AC3E}">
        <p14:creationId xmlns:p14="http://schemas.microsoft.com/office/powerpoint/2010/main" val="947946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IR Training – </a:t>
            </a:r>
            <a:r>
              <a:rPr lang="en-US" dirty="0" smtClean="0"/>
              <a:t>Day 02 </a:t>
            </a:r>
            <a:r>
              <a:rPr lang="en-US" dirty="0"/>
              <a:t>- </a:t>
            </a:r>
            <a:r>
              <a:rPr lang="en-US" dirty="0"/>
              <a:t>Single responsibility principle</a:t>
            </a:r>
            <a:endParaRPr lang="en-US" sz="2800" dirty="0">
              <a:latin typeface="+mn-lt"/>
              <a:ea typeface="+mn-ea"/>
              <a:cs typeface="+mn-cs"/>
            </a:endParaRPr>
          </a:p>
        </p:txBody>
      </p:sp>
      <p:sp>
        <p:nvSpPr>
          <p:cNvPr id="6" name="Rectangle 5"/>
          <p:cNvSpPr/>
          <p:nvPr/>
        </p:nvSpPr>
        <p:spPr>
          <a:xfrm>
            <a:off x="239486" y="5229412"/>
            <a:ext cx="11713028" cy="1323439"/>
          </a:xfrm>
          <a:prstGeom prst="rect">
            <a:avLst/>
          </a:prstGeom>
        </p:spPr>
        <p:txBody>
          <a:bodyPr wrap="square">
            <a:spAutoFit/>
          </a:bodyPr>
          <a:lstStyle/>
          <a:p>
            <a:r>
              <a:rPr lang="en-US" sz="1600" dirty="0"/>
              <a:t>Now architecture thought process is an evolution. For some people who are seniors looking at above SRP example can contradict that even the try catch should not be handled by the customer class because that is not his work.</a:t>
            </a:r>
          </a:p>
          <a:p>
            <a:endParaRPr lang="en-US" sz="1600" dirty="0"/>
          </a:p>
          <a:p>
            <a:r>
              <a:rPr lang="en-US" sz="1600" dirty="0"/>
              <a:t>Yes, we can create a global error handler must be in </a:t>
            </a:r>
            <a:r>
              <a:rPr lang="en-US" sz="1600" dirty="0" err="1"/>
              <a:t>theGlobal.asax</a:t>
            </a:r>
            <a:r>
              <a:rPr lang="en-US" sz="1600" dirty="0"/>
              <a:t> file , assuming you are using ASP.NET and handle the errors in those section and make the customer class completely free.</a:t>
            </a:r>
          </a:p>
        </p:txBody>
      </p:sp>
      <p:pic>
        <p:nvPicPr>
          <p:cNvPr id="3" name="Picture 2"/>
          <p:cNvPicPr>
            <a:picLocks noChangeAspect="1"/>
          </p:cNvPicPr>
          <p:nvPr/>
        </p:nvPicPr>
        <p:blipFill>
          <a:blip r:embed="rId2"/>
          <a:stretch>
            <a:fillRect/>
          </a:stretch>
        </p:blipFill>
        <p:spPr>
          <a:xfrm>
            <a:off x="227784" y="1652358"/>
            <a:ext cx="4219575" cy="1085850"/>
          </a:xfrm>
          <a:prstGeom prst="rect">
            <a:avLst/>
          </a:prstGeom>
        </p:spPr>
      </p:pic>
      <p:pic>
        <p:nvPicPr>
          <p:cNvPr id="7" name="Picture 6"/>
          <p:cNvPicPr>
            <a:picLocks noChangeAspect="1"/>
          </p:cNvPicPr>
          <p:nvPr/>
        </p:nvPicPr>
        <p:blipFill>
          <a:blip r:embed="rId3"/>
          <a:stretch>
            <a:fillRect/>
          </a:stretch>
        </p:blipFill>
        <p:spPr>
          <a:xfrm>
            <a:off x="239486" y="3076762"/>
            <a:ext cx="3419475" cy="2152650"/>
          </a:xfrm>
          <a:prstGeom prst="rect">
            <a:avLst/>
          </a:prstGeom>
        </p:spPr>
      </p:pic>
      <p:sp>
        <p:nvSpPr>
          <p:cNvPr id="8" name="Rectangle 7"/>
          <p:cNvSpPr/>
          <p:nvPr/>
        </p:nvSpPr>
        <p:spPr>
          <a:xfrm>
            <a:off x="121920" y="2738208"/>
            <a:ext cx="11830594" cy="338554"/>
          </a:xfrm>
          <a:prstGeom prst="rect">
            <a:avLst/>
          </a:prstGeom>
        </p:spPr>
        <p:txBody>
          <a:bodyPr wrap="square">
            <a:spAutoFit/>
          </a:bodyPr>
          <a:lstStyle/>
          <a:p>
            <a:r>
              <a:rPr lang="en-US" sz="1600" dirty="0"/>
              <a:t>Now customer class can happily delegate the logging activity to the “</a:t>
            </a:r>
            <a:r>
              <a:rPr lang="en-US" sz="1600" dirty="0" err="1"/>
              <a:t>FileLogger</a:t>
            </a:r>
            <a:r>
              <a:rPr lang="en-US" sz="1600" dirty="0"/>
              <a:t>” class and he can concentrate on customer related activities.</a:t>
            </a:r>
          </a:p>
        </p:txBody>
      </p:sp>
      <p:sp>
        <p:nvSpPr>
          <p:cNvPr id="9" name="Rectangle 8"/>
          <p:cNvSpPr/>
          <p:nvPr/>
        </p:nvSpPr>
        <p:spPr>
          <a:xfrm>
            <a:off x="227784" y="564679"/>
            <a:ext cx="11724730" cy="830997"/>
          </a:xfrm>
          <a:prstGeom prst="rect">
            <a:avLst/>
          </a:prstGeom>
        </p:spPr>
        <p:txBody>
          <a:bodyPr wrap="square">
            <a:spAutoFit/>
          </a:bodyPr>
          <a:lstStyle/>
          <a:p>
            <a:endParaRPr lang="en-US" sz="1600" dirty="0"/>
          </a:p>
          <a:p>
            <a:r>
              <a:rPr lang="en-US" sz="1600" dirty="0"/>
              <a:t>So SRP says that a class should have only one responsibility and not </a:t>
            </a:r>
            <a:r>
              <a:rPr lang="en-US" sz="1600" dirty="0" err="1"/>
              <a:t>multiple.So</a:t>
            </a:r>
            <a:r>
              <a:rPr lang="en-US" sz="1600" dirty="0"/>
              <a:t> if we apply SRP we can move that logging activity to some other class who will only look after logging activities. </a:t>
            </a:r>
          </a:p>
        </p:txBody>
      </p:sp>
    </p:spTree>
    <p:extLst>
      <p:ext uri="{BB962C8B-B14F-4D97-AF65-F5344CB8AC3E}">
        <p14:creationId xmlns:p14="http://schemas.microsoft.com/office/powerpoint/2010/main" val="2637991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IR Training – </a:t>
            </a:r>
            <a:r>
              <a:rPr lang="en-US" dirty="0" smtClean="0"/>
              <a:t>Day 02 </a:t>
            </a:r>
            <a:r>
              <a:rPr lang="en-US" dirty="0"/>
              <a:t>- </a:t>
            </a:r>
            <a:r>
              <a:rPr lang="en-US" dirty="0"/>
              <a:t>Open closed principle</a:t>
            </a:r>
            <a:endParaRPr lang="en-US" sz="2800" dirty="0">
              <a:latin typeface="+mn-lt"/>
              <a:ea typeface="+mn-ea"/>
              <a:cs typeface="+mn-cs"/>
            </a:endParaRPr>
          </a:p>
        </p:txBody>
      </p:sp>
      <p:sp>
        <p:nvSpPr>
          <p:cNvPr id="4" name="Rectangle 3"/>
          <p:cNvSpPr/>
          <p:nvPr/>
        </p:nvSpPr>
        <p:spPr>
          <a:xfrm>
            <a:off x="156754" y="859809"/>
            <a:ext cx="11639006" cy="2308324"/>
          </a:xfrm>
          <a:prstGeom prst="rect">
            <a:avLst/>
          </a:prstGeom>
        </p:spPr>
        <p:txBody>
          <a:bodyPr wrap="square">
            <a:spAutoFit/>
          </a:bodyPr>
          <a:lstStyle/>
          <a:p>
            <a:r>
              <a:rPr lang="en-US" sz="1600" dirty="0"/>
              <a:t>Objects or entities should be open for extension, but closed for modification</a:t>
            </a:r>
            <a:r>
              <a:rPr lang="en-US" sz="1600" dirty="0" smtClean="0"/>
              <a:t>.</a:t>
            </a:r>
          </a:p>
          <a:p>
            <a:endParaRPr lang="en-US" sz="1600" dirty="0"/>
          </a:p>
          <a:p>
            <a:r>
              <a:rPr lang="en-US" sz="1600" dirty="0"/>
              <a:t>Let’s continue with our same customer class example. I have added a simple customer type property to the class. This property decided if this is a “Gold” </a:t>
            </a:r>
            <a:r>
              <a:rPr lang="en-US" sz="1600" dirty="0" err="1"/>
              <a:t>ora</a:t>
            </a:r>
            <a:r>
              <a:rPr lang="en-US" sz="1600" dirty="0"/>
              <a:t> “Silver” customer.</a:t>
            </a:r>
          </a:p>
          <a:p>
            <a:endParaRPr lang="en-US" sz="1600" dirty="0"/>
          </a:p>
          <a:p>
            <a:r>
              <a:rPr lang="en-US" sz="1600" dirty="0"/>
              <a:t>Depending on the same it calculates discount. Have a look at the “</a:t>
            </a:r>
            <a:r>
              <a:rPr lang="en-US" sz="1600" dirty="0" err="1"/>
              <a:t>getDiscount</a:t>
            </a:r>
            <a:r>
              <a:rPr lang="en-US" sz="1600" dirty="0"/>
              <a:t>” function which returns discount accordingly. 1 for Gold customer and 2 for Silver customer.</a:t>
            </a:r>
          </a:p>
          <a:p>
            <a:endParaRPr lang="en-US" sz="1600" dirty="0"/>
          </a:p>
          <a:p>
            <a:r>
              <a:rPr lang="en-US" sz="1600" dirty="0" smtClean="0"/>
              <a:t>Ok</a:t>
            </a:r>
            <a:r>
              <a:rPr lang="en-US" sz="1600" dirty="0"/>
              <a:t>, also let me add a HINT, look at the “IF” condition in the “</a:t>
            </a:r>
            <a:r>
              <a:rPr lang="en-US" sz="1600" dirty="0" err="1"/>
              <a:t>getDiscount</a:t>
            </a:r>
            <a:r>
              <a:rPr lang="en-US" sz="1600" dirty="0"/>
              <a:t>” function</a:t>
            </a:r>
            <a:r>
              <a:rPr lang="en-US" sz="1600" dirty="0" smtClean="0"/>
              <a:t>.</a:t>
            </a:r>
            <a:endParaRPr lang="en-US" sz="1600" dirty="0"/>
          </a:p>
        </p:txBody>
      </p:sp>
      <p:pic>
        <p:nvPicPr>
          <p:cNvPr id="5" name="Picture 4"/>
          <p:cNvPicPr>
            <a:picLocks noChangeAspect="1"/>
          </p:cNvPicPr>
          <p:nvPr/>
        </p:nvPicPr>
        <p:blipFill>
          <a:blip r:embed="rId2"/>
          <a:stretch>
            <a:fillRect/>
          </a:stretch>
        </p:blipFill>
        <p:spPr>
          <a:xfrm>
            <a:off x="156754" y="3314564"/>
            <a:ext cx="3619500" cy="3076575"/>
          </a:xfrm>
          <a:prstGeom prst="rect">
            <a:avLst/>
          </a:prstGeom>
        </p:spPr>
      </p:pic>
      <p:sp>
        <p:nvSpPr>
          <p:cNvPr id="6" name="Rectangle 5"/>
          <p:cNvSpPr/>
          <p:nvPr/>
        </p:nvSpPr>
        <p:spPr>
          <a:xfrm>
            <a:off x="3949336" y="3314564"/>
            <a:ext cx="8055429" cy="3293209"/>
          </a:xfrm>
          <a:prstGeom prst="rect">
            <a:avLst/>
          </a:prstGeom>
        </p:spPr>
        <p:txBody>
          <a:bodyPr wrap="square">
            <a:spAutoFit/>
          </a:bodyPr>
          <a:lstStyle/>
          <a:p>
            <a:r>
              <a:rPr lang="en-US" sz="1600" dirty="0"/>
              <a:t>The problem is if we add a new customer type we need to go and add one more “IF” condition in the “</a:t>
            </a:r>
            <a:r>
              <a:rPr lang="en-US" sz="1600" dirty="0" err="1"/>
              <a:t>getDiscount</a:t>
            </a:r>
            <a:r>
              <a:rPr lang="en-US" sz="1600" dirty="0"/>
              <a:t>” function, in other words we need to change the customer class.</a:t>
            </a:r>
          </a:p>
          <a:p>
            <a:endParaRPr lang="en-US" sz="1600" dirty="0"/>
          </a:p>
          <a:p>
            <a:r>
              <a:rPr lang="en-US" sz="1600" dirty="0"/>
              <a:t>If we are changing the customer class again and again, we need to ensure that the previous conditions with new one’s are tested again , existing client’s which are referencing this class are working properly as before</a:t>
            </a:r>
            <a:r>
              <a:rPr lang="en-US" sz="1600" dirty="0" smtClean="0"/>
              <a:t>.</a:t>
            </a:r>
            <a:endParaRPr lang="en-US" sz="1600" dirty="0"/>
          </a:p>
          <a:p>
            <a:r>
              <a:rPr lang="en-US" sz="1600" dirty="0"/>
              <a:t>In other words we are “MODIFYING” the current customer code for every change and every time we modify we need to ensure that all the previous functionalities and connected client are working as before.</a:t>
            </a:r>
          </a:p>
          <a:p>
            <a:endParaRPr lang="en-US" sz="1600" dirty="0"/>
          </a:p>
          <a:p>
            <a:r>
              <a:rPr lang="en-US" sz="1600" dirty="0"/>
              <a:t>How about rather than “MODIFYING” we go for “EXTENSION”. In other words every time a new customer type needs to be added we create a new class as shown in the below. So whatever is the current code they are untouched and we just need to test and check the new classes.</a:t>
            </a:r>
          </a:p>
        </p:txBody>
      </p:sp>
    </p:spTree>
    <p:extLst>
      <p:ext uri="{BB962C8B-B14F-4D97-AF65-F5344CB8AC3E}">
        <p14:creationId xmlns:p14="http://schemas.microsoft.com/office/powerpoint/2010/main" val="236592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IR Training – </a:t>
            </a:r>
            <a:r>
              <a:rPr lang="en-US" dirty="0" smtClean="0"/>
              <a:t>Day 02 </a:t>
            </a:r>
            <a:r>
              <a:rPr lang="en-US" dirty="0"/>
              <a:t>- </a:t>
            </a:r>
            <a:r>
              <a:rPr lang="en-US" dirty="0"/>
              <a:t>Open closed principle</a:t>
            </a:r>
            <a:endParaRPr lang="en-US" sz="2800" dirty="0">
              <a:latin typeface="+mn-lt"/>
              <a:ea typeface="+mn-ea"/>
              <a:cs typeface="+mn-cs"/>
            </a:endParaRPr>
          </a:p>
        </p:txBody>
      </p:sp>
      <p:sp>
        <p:nvSpPr>
          <p:cNvPr id="6" name="Rectangle 5"/>
          <p:cNvSpPr/>
          <p:nvPr/>
        </p:nvSpPr>
        <p:spPr>
          <a:xfrm>
            <a:off x="313508" y="3784826"/>
            <a:ext cx="11508377" cy="584775"/>
          </a:xfrm>
          <a:prstGeom prst="rect">
            <a:avLst/>
          </a:prstGeom>
        </p:spPr>
        <p:txBody>
          <a:bodyPr wrap="square">
            <a:spAutoFit/>
          </a:bodyPr>
          <a:lstStyle/>
          <a:p>
            <a:r>
              <a:rPr lang="en-US" sz="1600" dirty="0"/>
              <a:t>Putting in simple words the “Customer” class is now closed for any new modification but it’s open for extensions when new customer types are added to the project</a:t>
            </a:r>
            <a:r>
              <a:rPr lang="en-US" sz="1600" dirty="0" smtClean="0"/>
              <a:t>.</a:t>
            </a:r>
            <a:endParaRPr lang="en-US" sz="1600" dirty="0"/>
          </a:p>
        </p:txBody>
      </p:sp>
      <p:pic>
        <p:nvPicPr>
          <p:cNvPr id="3" name="Picture 2"/>
          <p:cNvPicPr>
            <a:picLocks noChangeAspect="1"/>
          </p:cNvPicPr>
          <p:nvPr/>
        </p:nvPicPr>
        <p:blipFill>
          <a:blip r:embed="rId2"/>
          <a:stretch>
            <a:fillRect/>
          </a:stretch>
        </p:blipFill>
        <p:spPr>
          <a:xfrm>
            <a:off x="313508" y="1030406"/>
            <a:ext cx="6705600" cy="2190750"/>
          </a:xfrm>
          <a:prstGeom prst="rect">
            <a:avLst/>
          </a:prstGeom>
        </p:spPr>
      </p:pic>
      <p:pic>
        <p:nvPicPr>
          <p:cNvPr id="7" name="Picture 6"/>
          <p:cNvPicPr>
            <a:picLocks noChangeAspect="1"/>
          </p:cNvPicPr>
          <p:nvPr/>
        </p:nvPicPr>
        <p:blipFill>
          <a:blip r:embed="rId3"/>
          <a:stretch>
            <a:fillRect/>
          </a:stretch>
        </p:blipFill>
        <p:spPr>
          <a:xfrm>
            <a:off x="7247435" y="1476502"/>
            <a:ext cx="4019550" cy="1095375"/>
          </a:xfrm>
          <a:prstGeom prst="rect">
            <a:avLst/>
          </a:prstGeom>
        </p:spPr>
      </p:pic>
    </p:spTree>
    <p:extLst>
      <p:ext uri="{BB962C8B-B14F-4D97-AF65-F5344CB8AC3E}">
        <p14:creationId xmlns:p14="http://schemas.microsoft.com/office/powerpoint/2010/main" val="877413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IR Training – </a:t>
            </a:r>
            <a:r>
              <a:rPr lang="en-US" dirty="0" smtClean="0"/>
              <a:t>Day 02 </a:t>
            </a:r>
            <a:r>
              <a:rPr lang="en-US" dirty="0"/>
              <a:t>- </a:t>
            </a:r>
            <a:r>
              <a:rPr lang="en-US" dirty="0" err="1"/>
              <a:t>Liskov</a:t>
            </a:r>
            <a:r>
              <a:rPr lang="en-US" dirty="0"/>
              <a:t> substitution principle</a:t>
            </a:r>
            <a:endParaRPr lang="en-US" sz="2800" dirty="0">
              <a:latin typeface="+mn-lt"/>
              <a:ea typeface="+mn-ea"/>
              <a:cs typeface="+mn-cs"/>
            </a:endParaRPr>
          </a:p>
        </p:txBody>
      </p:sp>
      <p:sp>
        <p:nvSpPr>
          <p:cNvPr id="4" name="Rectangle 3"/>
          <p:cNvSpPr/>
          <p:nvPr/>
        </p:nvSpPr>
        <p:spPr>
          <a:xfrm>
            <a:off x="226422" y="859809"/>
            <a:ext cx="11686904" cy="2062103"/>
          </a:xfrm>
          <a:prstGeom prst="rect">
            <a:avLst/>
          </a:prstGeom>
        </p:spPr>
        <p:txBody>
          <a:bodyPr wrap="square">
            <a:spAutoFit/>
          </a:bodyPr>
          <a:lstStyle/>
          <a:p>
            <a:r>
              <a:rPr lang="en-US" sz="1600" dirty="0"/>
              <a:t>Let q(x) be a property provable about objects of x of type T. Then q(y) should be provable for objects y of type S where S is a subtype of T</a:t>
            </a:r>
            <a:r>
              <a:rPr lang="en-US" sz="1600" dirty="0" smtClean="0"/>
              <a:t>.</a:t>
            </a:r>
          </a:p>
          <a:p>
            <a:endParaRPr lang="en-US" sz="1600" dirty="0"/>
          </a:p>
          <a:p>
            <a:r>
              <a:rPr lang="en-US" sz="1600" dirty="0"/>
              <a:t>Let’s continue with the same customer. Let’s say our system wants to calculate discounts for Enquiries. Now Enquiries are not actual customer’s they are just leads. Because they are just leads we do not want to save them to database for now.</a:t>
            </a:r>
          </a:p>
          <a:p>
            <a:endParaRPr lang="en-US" sz="1600" dirty="0"/>
          </a:p>
          <a:p>
            <a:r>
              <a:rPr lang="en-US" sz="1600" dirty="0"/>
              <a:t>So we create a new class called as Enquiry which inherits from the “Customer” class. We provide some discounts to the enquiry so that they can be converted to actual customers and we override the “Add’ method with an exception so that no one can add an Enquiry to the database.</a:t>
            </a:r>
          </a:p>
        </p:txBody>
      </p:sp>
      <p:pic>
        <p:nvPicPr>
          <p:cNvPr id="5" name="Picture 4"/>
          <p:cNvPicPr>
            <a:picLocks noChangeAspect="1"/>
          </p:cNvPicPr>
          <p:nvPr/>
        </p:nvPicPr>
        <p:blipFill>
          <a:blip r:embed="rId2"/>
          <a:stretch>
            <a:fillRect/>
          </a:stretch>
        </p:blipFill>
        <p:spPr>
          <a:xfrm>
            <a:off x="226422" y="3054540"/>
            <a:ext cx="4019550" cy="1724025"/>
          </a:xfrm>
          <a:prstGeom prst="rect">
            <a:avLst/>
          </a:prstGeom>
        </p:spPr>
      </p:pic>
      <p:sp>
        <p:nvSpPr>
          <p:cNvPr id="6" name="Rectangle 5"/>
          <p:cNvSpPr/>
          <p:nvPr/>
        </p:nvSpPr>
        <p:spPr>
          <a:xfrm>
            <a:off x="4298224" y="3054540"/>
            <a:ext cx="4411164" cy="1077218"/>
          </a:xfrm>
          <a:prstGeom prst="rect">
            <a:avLst/>
          </a:prstGeom>
        </p:spPr>
        <p:txBody>
          <a:bodyPr wrap="square">
            <a:spAutoFit/>
          </a:bodyPr>
          <a:lstStyle/>
          <a:p>
            <a:r>
              <a:rPr lang="en-US" sz="1600" dirty="0"/>
              <a:t>If you visualize the current customer inheritance hierarchy it looks something as shown below. In other word “Customer” is the parent class with “Gold” , “Silver” and “Enquiry” as child classes</a:t>
            </a:r>
            <a:r>
              <a:rPr lang="en-US" sz="1600" dirty="0" smtClean="0"/>
              <a:t>.</a:t>
            </a:r>
            <a:endParaRPr lang="en-US" dirty="0"/>
          </a:p>
        </p:txBody>
      </p:sp>
      <p:pic>
        <p:nvPicPr>
          <p:cNvPr id="1026" name="Picture 2" descr="https://www.codeproject.com/KB/cs/703634/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9388" y="2921912"/>
            <a:ext cx="3343275" cy="15430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26422" y="4911193"/>
            <a:ext cx="11686904" cy="1815882"/>
          </a:xfrm>
          <a:prstGeom prst="rect">
            <a:avLst/>
          </a:prstGeom>
        </p:spPr>
        <p:txBody>
          <a:bodyPr wrap="square">
            <a:spAutoFit/>
          </a:bodyPr>
          <a:lstStyle/>
          <a:p>
            <a:r>
              <a:rPr lang="en-US" sz="1600" dirty="0"/>
              <a:t>So as per polymorphism rule my parent “Customer” class object can point to any of it child class objects i.e. “Gold”, “Silver” or “Enquiry” during runtime without any issues.</a:t>
            </a:r>
          </a:p>
          <a:p>
            <a:endParaRPr lang="en-US" sz="1600" dirty="0"/>
          </a:p>
          <a:p>
            <a:r>
              <a:rPr lang="en-US" sz="1600" dirty="0"/>
              <a:t>So for instance in the below code you can see I have created a list collection of “Customer” and thanks to polymorphism I can add “Silver” , “Gold” and “Enquiry” customer to the “Customer” collection without any issues</a:t>
            </a:r>
            <a:r>
              <a:rPr lang="en-US" sz="1600" dirty="0" smtClean="0"/>
              <a:t>.</a:t>
            </a:r>
            <a:endParaRPr lang="en-US" sz="1600" dirty="0"/>
          </a:p>
          <a:p>
            <a:r>
              <a:rPr lang="en-US" sz="1600" dirty="0"/>
              <a:t>Thanks to polymorphism I can also browse the “Customer” list using the parent customer object and invoke the “Add” method as shown in the below code.</a:t>
            </a:r>
          </a:p>
        </p:txBody>
      </p:sp>
    </p:spTree>
    <p:extLst>
      <p:ext uri="{BB962C8B-B14F-4D97-AF65-F5344CB8AC3E}">
        <p14:creationId xmlns:p14="http://schemas.microsoft.com/office/powerpoint/2010/main" val="2280271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IR Training – </a:t>
            </a:r>
            <a:r>
              <a:rPr lang="en-US" dirty="0" smtClean="0"/>
              <a:t>Day 02 </a:t>
            </a:r>
            <a:r>
              <a:rPr lang="en-US" dirty="0"/>
              <a:t>- </a:t>
            </a:r>
            <a:r>
              <a:rPr lang="en-US" dirty="0" err="1"/>
              <a:t>Liskov</a:t>
            </a:r>
            <a:r>
              <a:rPr lang="en-US" dirty="0"/>
              <a:t> substitution principle</a:t>
            </a:r>
            <a:endParaRPr lang="en-US" sz="2800" dirty="0">
              <a:latin typeface="+mn-lt"/>
              <a:ea typeface="+mn-ea"/>
              <a:cs typeface="+mn-cs"/>
            </a:endParaRPr>
          </a:p>
        </p:txBody>
      </p:sp>
      <p:sp>
        <p:nvSpPr>
          <p:cNvPr id="4" name="Rectangle 3"/>
          <p:cNvSpPr/>
          <p:nvPr/>
        </p:nvSpPr>
        <p:spPr>
          <a:xfrm>
            <a:off x="226421" y="859809"/>
            <a:ext cx="11673841" cy="1569660"/>
          </a:xfrm>
          <a:prstGeom prst="rect">
            <a:avLst/>
          </a:prstGeom>
        </p:spPr>
        <p:txBody>
          <a:bodyPr wrap="square">
            <a:spAutoFit/>
          </a:bodyPr>
          <a:lstStyle/>
          <a:p>
            <a:r>
              <a:rPr lang="en-US" sz="1600" dirty="0"/>
              <a:t>HINT: -Watch when the Enquiry object is browsed and invoked in the “FOR EACH” loop</a:t>
            </a:r>
            <a:r>
              <a:rPr lang="en-US" sz="1600" dirty="0" smtClean="0"/>
              <a:t>.</a:t>
            </a:r>
          </a:p>
          <a:p>
            <a:endParaRPr lang="en-US" sz="1600" dirty="0"/>
          </a:p>
          <a:p>
            <a:r>
              <a:rPr lang="en-US" sz="1600" dirty="0"/>
              <a:t>As per the inheritance hierarchy the “Customer” object can point to any one of its child objects and we do not expect any unusual behavior.</a:t>
            </a:r>
          </a:p>
          <a:p>
            <a:endParaRPr lang="en-US" sz="1600" dirty="0"/>
          </a:p>
          <a:p>
            <a:r>
              <a:rPr lang="en-US" sz="1600" dirty="0"/>
              <a:t>But when “Add” method of the “Enquiry” object is invoked it leads to below error because our “</a:t>
            </a:r>
            <a:r>
              <a:rPr lang="en-US" sz="1600" dirty="0" err="1"/>
              <a:t>Equiry</a:t>
            </a:r>
            <a:r>
              <a:rPr lang="en-US" sz="1600" dirty="0"/>
              <a:t>” object does save enquiries to database as they are not actual customers.</a:t>
            </a:r>
          </a:p>
        </p:txBody>
      </p:sp>
      <p:pic>
        <p:nvPicPr>
          <p:cNvPr id="3" name="Picture 2"/>
          <p:cNvPicPr>
            <a:picLocks noChangeAspect="1"/>
          </p:cNvPicPr>
          <p:nvPr/>
        </p:nvPicPr>
        <p:blipFill>
          <a:blip r:embed="rId2"/>
          <a:stretch>
            <a:fillRect/>
          </a:stretch>
        </p:blipFill>
        <p:spPr>
          <a:xfrm>
            <a:off x="1681299" y="2851680"/>
            <a:ext cx="3238500" cy="1485900"/>
          </a:xfrm>
          <a:prstGeom prst="rect">
            <a:avLst/>
          </a:prstGeom>
        </p:spPr>
      </p:pic>
      <p:pic>
        <p:nvPicPr>
          <p:cNvPr id="8" name="Picture 7"/>
          <p:cNvPicPr>
            <a:picLocks noChangeAspect="1"/>
          </p:cNvPicPr>
          <p:nvPr/>
        </p:nvPicPr>
        <p:blipFill>
          <a:blip r:embed="rId3"/>
          <a:stretch>
            <a:fillRect/>
          </a:stretch>
        </p:blipFill>
        <p:spPr>
          <a:xfrm>
            <a:off x="5286647" y="2748190"/>
            <a:ext cx="5067300" cy="1574619"/>
          </a:xfrm>
          <a:prstGeom prst="rect">
            <a:avLst/>
          </a:prstGeom>
        </p:spPr>
      </p:pic>
      <p:sp>
        <p:nvSpPr>
          <p:cNvPr id="10" name="Rectangle 9"/>
          <p:cNvSpPr/>
          <p:nvPr/>
        </p:nvSpPr>
        <p:spPr>
          <a:xfrm>
            <a:off x="317862" y="4698385"/>
            <a:ext cx="11556275" cy="830997"/>
          </a:xfrm>
          <a:prstGeom prst="rect">
            <a:avLst/>
          </a:prstGeom>
        </p:spPr>
        <p:txBody>
          <a:bodyPr wrap="square">
            <a:spAutoFit/>
          </a:bodyPr>
          <a:lstStyle/>
          <a:p>
            <a:r>
              <a:rPr lang="en-US" sz="1600" dirty="0"/>
              <a:t>In other words the “Enquiry” has discount calculation , it looks like a “Customer” but IT IS NOT A CUSTOMER. So the parent cannot replace the child object seamlessly. In other words “Customer” is not the actual parent for the “</a:t>
            </a:r>
            <a:r>
              <a:rPr lang="en-US" sz="1600" dirty="0" err="1"/>
              <a:t>Enquiry”class</a:t>
            </a:r>
            <a:r>
              <a:rPr lang="en-US" sz="1600" dirty="0"/>
              <a:t>. “Enquiry” is a different entity altogether. </a:t>
            </a:r>
          </a:p>
        </p:txBody>
      </p:sp>
    </p:spTree>
    <p:extLst>
      <p:ext uri="{BB962C8B-B14F-4D97-AF65-F5344CB8AC3E}">
        <p14:creationId xmlns:p14="http://schemas.microsoft.com/office/powerpoint/2010/main" val="474637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2643</TotalTime>
  <Words>2039</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Tahoma</vt:lpstr>
      <vt:lpstr>Trebuchet MS</vt:lpstr>
      <vt:lpstr>Verdana</vt:lpstr>
      <vt:lpstr>Wingdings</vt:lpstr>
      <vt:lpstr>Office Theme</vt:lpstr>
      <vt:lpstr>PowerPoint Presentation</vt:lpstr>
      <vt:lpstr> IR Training – Day 02 - Agenda</vt:lpstr>
      <vt:lpstr>  IR Training – Day 02 - Introduction to SOLID Design Principle</vt:lpstr>
      <vt:lpstr>  IR Training – Day 02 - Single responsibility principle</vt:lpstr>
      <vt:lpstr>  IR Training – Day 02 - Single responsibility principle</vt:lpstr>
      <vt:lpstr>  IR Training – Day 02 - Open closed principle</vt:lpstr>
      <vt:lpstr>  IR Training – Day 02 - Open closed principle</vt:lpstr>
      <vt:lpstr>  IR Training – Day 02 - Liskov substitution principle</vt:lpstr>
      <vt:lpstr>  IR Training – Day 02 - Liskov substitution principle</vt:lpstr>
      <vt:lpstr>  IR Training – Day 02 - Liskov substitution principle</vt:lpstr>
      <vt:lpstr>  IR Training – Day 02 - Liskov substitution principle</vt:lpstr>
      <vt:lpstr>  IR Training – Day 02 - Interface segregation principle</vt:lpstr>
      <vt:lpstr>  IR Training – Day 02 - Interface segregation principle</vt:lpstr>
      <vt:lpstr>  IR Training – Day 02 - Interface segregation principle</vt:lpstr>
      <vt:lpstr>  IR Training – Day 02 - Dependency Inversion principle</vt:lpstr>
      <vt:lpstr>  IR Training – Day 02 - Dependency Inversion principle</vt:lpstr>
      <vt:lpstr>  IR Training – Day 02 - Dependency Inversion principle</vt:lpstr>
      <vt:lpstr> IR Training – Day 02 – Questions &amp; Answers</vt:lpstr>
      <vt:lpstr> IR Training – Day 02 – References</vt:lpstr>
      <vt:lpstr>  IR Training – Day 02</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Sanjeevirajan, Nagarajan (Cognizant)</dc:creator>
  <cp:lastModifiedBy>Sanjeevirajan, Nagarajan (Cognizant)</cp:lastModifiedBy>
  <cp:revision>256</cp:revision>
  <dcterms:created xsi:type="dcterms:W3CDTF">2018-05-28T14:04:25Z</dcterms:created>
  <dcterms:modified xsi:type="dcterms:W3CDTF">2018-07-19T06:22:44Z</dcterms:modified>
</cp:coreProperties>
</file>