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045dae3b4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c045dae3b4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045dae3b4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045dae3b4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c045dae3b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c045dae3b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045dae3b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045dae3b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c045dae3b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c045dae3b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045dae3b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c045dae3b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045dae3b4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045dae3b4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045dae3b4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045dae3b4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045dae3b4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045dae3b4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045dae3b4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045dae3b4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Optimizing Regular Expression For Lexical Analysis</a:t>
            </a:r>
            <a:endParaRPr/>
          </a:p>
        </p:txBody>
      </p:sp>
      <p:sp>
        <p:nvSpPr>
          <p:cNvPr id="64" name="Google Shape;64;p13"/>
          <p:cNvSpPr txBox="1"/>
          <p:nvPr>
            <p:ph idx="1" type="subTitle"/>
          </p:nvPr>
        </p:nvSpPr>
        <p:spPr>
          <a:xfrm>
            <a:off x="1680302" y="3049450"/>
            <a:ext cx="5783400" cy="909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0" rtl="0" algn="l">
              <a:lnSpc>
                <a:spcPct val="175000"/>
              </a:lnSpc>
              <a:spcBef>
                <a:spcPts val="0"/>
              </a:spcBef>
              <a:spcAft>
                <a:spcPts val="0"/>
              </a:spcAft>
              <a:buNone/>
            </a:pPr>
            <a:r>
              <a:rPr lang="en" sz="3499">
                <a:solidFill>
                  <a:srgbClr val="FFFFFF"/>
                </a:solidFill>
                <a:latin typeface="Roboto"/>
                <a:ea typeface="Roboto"/>
                <a:cs typeface="Roboto"/>
                <a:sym typeface="Roboto"/>
              </a:rPr>
              <a:t>Optimize regular expressions for lexical analysis by favoring specificity, anchors, and character classes over broad patterns and wildcards. Use non-capturing groups and pre-compiled patterns for improved efficiency. Arrange alternatives from most to least likely to minimize backtracking. Benchmark and profile your lexer to identify and address performance bottlenecks.</a:t>
            </a:r>
            <a:endParaRPr sz="3499">
              <a:solidFill>
                <a:srgbClr val="FFFFFF"/>
              </a:solidFill>
              <a:latin typeface="Roboto"/>
              <a:ea typeface="Roboto"/>
              <a:cs typeface="Roboto"/>
              <a:sym typeface="Roboto"/>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Discussion</a:t>
            </a:r>
            <a:r>
              <a:rPr lang="en"/>
              <a:t> of Findings:</a:t>
            </a:r>
            <a:endParaRPr/>
          </a:p>
        </p:txBody>
      </p:sp>
      <p:sp>
        <p:nvSpPr>
          <p:cNvPr id="118" name="Google Shape;118;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25000" lnSpcReduction="20000"/>
          </a:bodyPr>
          <a:lstStyle/>
          <a:p>
            <a:pPr indent="0" lvl="0" marL="0" rtl="0" algn="l">
              <a:lnSpc>
                <a:spcPct val="175000"/>
              </a:lnSpc>
              <a:spcBef>
                <a:spcPts val="0"/>
              </a:spcBef>
              <a:spcAft>
                <a:spcPts val="0"/>
              </a:spcAft>
              <a:buNone/>
            </a:pPr>
            <a:r>
              <a:rPr lang="en" sz="7115">
                <a:solidFill>
                  <a:srgbClr val="FFFFFF"/>
                </a:solidFill>
              </a:rPr>
              <a:t>The validation and evaluation confirmed the benefits of optimizing regular expressions for lexical analysis, resulting in enhanced accuracy and efficiency. Robust error-handling mechanisms were deemed essential for improved system reliability. Leveraging advanced algorithms and data structures was highlighted as crucial for optimizing performance. Insights into performance trends of lexical constructs guided further algorithm refinement. Overall, optimizing regular expressions significantly advanced lexical analysis, benefiting compiler design and software development practices.</a:t>
            </a:r>
            <a:endParaRPr sz="7115">
              <a:solidFill>
                <a:srgbClr val="FFFFFF"/>
              </a:solidFil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24" name="Google Shape;124;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None/>
            </a:pPr>
            <a:r>
              <a:rPr lang="en" sz="1600">
                <a:solidFill>
                  <a:srgbClr val="FFFFFF"/>
                </a:solidFill>
              </a:rPr>
              <a:t>In summary, a lexical analysis framework with optimized regular expressions offers an efficient solution for processing source code. Leveraging advanced algorithms and data structures ensures accuracy and reliability in tokenization. Through meticulous design and implementation, the framework detects and rectifies errors, providing informative feedback for resolution. By utilizing optimized regular expressions, the evaluation component streamlines tokenization, enhancing efficiency and scalability. Overall, this framework improves the validation and tokenization processes, providing accurate and efficient results for compiler designers and software developers.</a:t>
            </a:r>
            <a:endParaRPr sz="1600">
              <a:solidFill>
                <a:srgbClr val="FFFFFF"/>
              </a:solidFil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70" name="Google Shape;70;p14"/>
          <p:cNvSpPr txBox="1"/>
          <p:nvPr>
            <p:ph idx="1" type="body"/>
          </p:nvPr>
        </p:nvSpPr>
        <p:spPr>
          <a:xfrm>
            <a:off x="334975" y="1144124"/>
            <a:ext cx="8368200" cy="30789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815">
                <a:solidFill>
                  <a:srgbClr val="FFFFFF"/>
                </a:solidFill>
              </a:rPr>
              <a:t>In the domain of</a:t>
            </a:r>
            <a:r>
              <a:rPr lang="en" sz="7215">
                <a:solidFill>
                  <a:srgbClr val="FFFFFF"/>
                </a:solidFill>
              </a:rPr>
              <a:t> compiler design, lexical analysis serves as a fundamental stage, where the input source code is tokenized into meaningful units for subsequent parsing. Regular expressions </a:t>
            </a:r>
            <a:r>
              <a:rPr lang="en" sz="6815">
                <a:solidFill>
                  <a:srgbClr val="FFFFFF"/>
                </a:solidFill>
              </a:rPr>
              <a:t>play a pivotal role in this process by defining patterns for identifying tokens. However, the efficiency and accuracy of lexical analysis heavily depend on the design and optimization of these regular expressions. This project focuses on optimizing regular expressions for lexical analysis to enhance the performance and precision of tokenization. Through experimentation and analysis, various techniques for refining regular expressions will be explored, aiming to improve the speed and accuracy of the tokenization process. The project aims to contribute to the advancement of compiler design by addressing the critical aspect of optimizing regular expressions in the context of lexical analysis.</a:t>
            </a:r>
            <a:endParaRPr sz="6815">
              <a:solidFill>
                <a:srgbClr val="FFFFFF"/>
              </a:solidFill>
            </a:endParaRPr>
          </a:p>
          <a:p>
            <a:pPr indent="0" lvl="0" marL="0" rtl="0" algn="l">
              <a:spcBef>
                <a:spcPts val="1200"/>
              </a:spcBef>
              <a:spcAft>
                <a:spcPts val="0"/>
              </a:spcAft>
              <a:buNone/>
            </a:pPr>
            <a:r>
              <a:t/>
            </a:r>
            <a:endParaRPr sz="5308">
              <a:solidFill>
                <a:srgbClr val="FFFFFF"/>
              </a:solidFill>
              <a:highlight>
                <a:srgbClr val="212121"/>
              </a:highlight>
            </a:endParaRPr>
          </a:p>
          <a:p>
            <a:pPr indent="0" lvl="0" marL="0" rtl="0" algn="l">
              <a:spcBef>
                <a:spcPts val="1200"/>
              </a:spcBef>
              <a:spcAft>
                <a:spcPts val="1200"/>
              </a:spcAft>
              <a:buNone/>
            </a:pPr>
            <a:r>
              <a:t/>
            </a:r>
            <a:endParaRPr sz="5308">
              <a:solidFill>
                <a:srgbClr val="FFFFFF"/>
              </a:solidFill>
              <a:highlight>
                <a:srgbClr val="21212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6" name="Google Shape;76;p15"/>
          <p:cNvSpPr txBox="1"/>
          <p:nvPr>
            <p:ph idx="1" type="body"/>
          </p:nvPr>
        </p:nvSpPr>
        <p:spPr>
          <a:xfrm>
            <a:off x="387900" y="1239225"/>
            <a:ext cx="8368200" cy="3096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829"/>
              <a:t>In the realm of compiler design, optimizing regular expressions for lexical analysis is crucial for efficient and accurate processing of source code. This investigation focuses on refining regular expressions to streamline the tokenization process, enhancing compilation speed and precision. By exploring various optimization techniques, we aim to provide insights for compiler designers and developers to improve their compilers' efficiency. Through empirical analysis, we strive to uncover best practices in regular expression optimization, advancing compiler design and software development practices. </a:t>
            </a:r>
            <a:endParaRPr sz="1829"/>
          </a:p>
          <a:p>
            <a:pPr indent="0" lvl="0" marL="0" rtl="0" algn="l">
              <a:lnSpc>
                <a:spcPct val="95000"/>
              </a:lnSpc>
              <a:spcBef>
                <a:spcPts val="1200"/>
              </a:spcBef>
              <a:spcAft>
                <a:spcPts val="0"/>
              </a:spcAft>
              <a:buSzPts val="935"/>
              <a:buNone/>
            </a:pPr>
            <a:r>
              <a:t/>
            </a:r>
            <a:endParaRPr sz="1829"/>
          </a:p>
          <a:p>
            <a:pPr indent="0" lvl="0" marL="0" rtl="0" algn="l">
              <a:lnSpc>
                <a:spcPct val="95000"/>
              </a:lnSpc>
              <a:spcBef>
                <a:spcPts val="1200"/>
              </a:spcBef>
              <a:spcAft>
                <a:spcPts val="1200"/>
              </a:spcAft>
              <a:buSzPts val="935"/>
              <a:buNone/>
            </a:pPr>
            <a:r>
              <a:t/>
            </a:r>
            <a:endParaRPr sz="223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   </a:t>
            </a:r>
            <a:r>
              <a:rPr lang="en" sz="2300"/>
              <a:t>  In the realm of compiler design, optimizing regular expressions for lexical analysis is pivotal for enhancing the efficiency and accuracy of source code processing. However, the vast array of techniques available for regular expression optimization poses a challenge for compiler designers and developers in selecting the most suitable approach for their specific requirements. Thus, the need arises to identify and evaluate the optimal strategies for refining regular expressions in lexical analysis, enabling efficient compilation processes tailored to individual compiler design objectives.</a:t>
            </a:r>
            <a:endParaRPr sz="2300"/>
          </a:p>
          <a:p>
            <a:pPr indent="0" lvl="0" marL="0" rtl="0" algn="l">
              <a:spcBef>
                <a:spcPts val="1200"/>
              </a:spcBef>
              <a:spcAft>
                <a:spcPts val="0"/>
              </a:spcAft>
              <a:buNone/>
            </a:pPr>
            <a:r>
              <a:t/>
            </a:r>
            <a:endParaRPr sz="2300"/>
          </a:p>
          <a:p>
            <a:pPr indent="0" lvl="0" marL="0" rtl="0" algn="l">
              <a:spcBef>
                <a:spcPts val="1200"/>
              </a:spcBef>
              <a:spcAft>
                <a:spcPts val="1200"/>
              </a:spcAft>
              <a:buNone/>
            </a:pPr>
            <a:r>
              <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Methodology Used for Validation and Evaluation:</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950"/>
              <a:t>Data Collection:</a:t>
            </a:r>
            <a:endParaRPr sz="1950"/>
          </a:p>
          <a:p>
            <a:pPr indent="0" lvl="0" marL="0" rtl="0" algn="l">
              <a:lnSpc>
                <a:spcPct val="95000"/>
              </a:lnSpc>
              <a:spcBef>
                <a:spcPts val="1200"/>
              </a:spcBef>
              <a:spcAft>
                <a:spcPts val="0"/>
              </a:spcAft>
              <a:buSzPts val="275"/>
              <a:buNone/>
            </a:pPr>
            <a:r>
              <a:rPr lang="en" sz="1950"/>
              <a:t>Gather a diverse set of source code snippets representing different programming constructs, language features, and coding styles to ensure comprehensive coverage of lexical analysis scenarios.</a:t>
            </a:r>
            <a:endParaRPr sz="1950"/>
          </a:p>
          <a:p>
            <a:pPr indent="0" lvl="0" marL="0" rtl="0" algn="l">
              <a:lnSpc>
                <a:spcPct val="95000"/>
              </a:lnSpc>
              <a:spcBef>
                <a:spcPts val="1200"/>
              </a:spcBef>
              <a:spcAft>
                <a:spcPts val="1200"/>
              </a:spcAft>
              <a:buSzPts val="275"/>
              <a:buNone/>
            </a:pPr>
            <a:r>
              <a:rPr lang="en" sz="1950"/>
              <a:t>Include code samples with various token types, such as keywords, identifiers, literals, and operators, along with different levels of complexity and nesting.</a:t>
            </a:r>
            <a:endParaRPr sz="19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8037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Methodology Used for Validation and Evaluation:</a:t>
            </a:r>
            <a:endParaRPr/>
          </a:p>
          <a:p>
            <a:pPr indent="0" lvl="0" marL="0" rtl="0" algn="l">
              <a:spcBef>
                <a:spcPts val="0"/>
              </a:spcBef>
              <a:spcAft>
                <a:spcPts val="0"/>
              </a:spcAft>
              <a:buNone/>
            </a:pPr>
            <a:r>
              <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850"/>
              <a:t>Tokenization:</a:t>
            </a:r>
            <a:endParaRPr sz="1850"/>
          </a:p>
          <a:p>
            <a:pPr indent="0" lvl="0" marL="0" rtl="0" algn="l">
              <a:lnSpc>
                <a:spcPct val="95000"/>
              </a:lnSpc>
              <a:spcBef>
                <a:spcPts val="1200"/>
              </a:spcBef>
              <a:spcAft>
                <a:spcPts val="0"/>
              </a:spcAft>
              <a:buSzPts val="275"/>
              <a:buNone/>
            </a:pPr>
            <a:r>
              <a:rPr lang="en" sz="1850"/>
              <a:t>Implement a tokenization process to parse each source code snippet and tokenize it into individual tokens based on predefined regular expressions.</a:t>
            </a:r>
            <a:endParaRPr sz="1850"/>
          </a:p>
          <a:p>
            <a:pPr indent="0" lvl="0" marL="0" rtl="0" algn="l">
              <a:lnSpc>
                <a:spcPct val="95000"/>
              </a:lnSpc>
              <a:spcBef>
                <a:spcPts val="1200"/>
              </a:spcBef>
              <a:spcAft>
                <a:spcPts val="0"/>
              </a:spcAft>
              <a:buSzPts val="275"/>
              <a:buNone/>
            </a:pPr>
            <a:r>
              <a:rPr lang="en" sz="1850"/>
              <a:t>Break down the code into its lexical components, including identifiers, keywords, literals, and operators, to facilitate systematic analysis and evaluation.</a:t>
            </a:r>
            <a:endParaRPr sz="1850"/>
          </a:p>
          <a:p>
            <a:pPr indent="0" lvl="0" marL="0" rtl="0" algn="l">
              <a:lnSpc>
                <a:spcPct val="95000"/>
              </a:lnSpc>
              <a:spcBef>
                <a:spcPts val="1200"/>
              </a:spcBef>
              <a:spcAft>
                <a:spcPts val="1200"/>
              </a:spcAft>
              <a:buSzPts val="275"/>
              <a:buNone/>
            </a:pPr>
            <a:r>
              <a:t/>
            </a:r>
            <a:endParaRPr sz="18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8771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Methodology Used for Validation and Evaluation:</a:t>
            </a:r>
            <a:endParaRPr/>
          </a:p>
          <a:p>
            <a:pPr indent="0" lvl="0" marL="0" rtl="0" algn="l">
              <a:spcBef>
                <a:spcPts val="0"/>
              </a:spcBef>
              <a:spcAft>
                <a:spcPts val="0"/>
              </a:spcAft>
              <a:buNone/>
            </a:pPr>
            <a:r>
              <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Algorithm:</a:t>
            </a:r>
            <a:endParaRPr/>
          </a:p>
          <a:p>
            <a:pPr indent="0" lvl="0" marL="0" rtl="0" algn="l">
              <a:spcBef>
                <a:spcPts val="1200"/>
              </a:spcBef>
              <a:spcAft>
                <a:spcPts val="0"/>
              </a:spcAft>
              <a:buNone/>
            </a:pPr>
            <a:r>
              <a:rPr lang="en"/>
              <a:t>Develop an evaluation algorithm that systematically analyzes each tokenized code snippet to validate the accuracy of the lexical analysis process.</a:t>
            </a:r>
            <a:endParaRPr/>
          </a:p>
          <a:p>
            <a:pPr indent="0" lvl="0" marL="0" rtl="0" algn="l">
              <a:spcBef>
                <a:spcPts val="1200"/>
              </a:spcBef>
              <a:spcAft>
                <a:spcPts val="0"/>
              </a:spcAft>
              <a:buNone/>
            </a:pPr>
            <a:r>
              <a:rPr lang="en"/>
              <a:t>Apply the algorithm to verify the correct identification and classification of tokens, ensuring that each token is assigned the appropriate token type based on the defined regular expressions.</a:t>
            </a:r>
            <a:endParaRPr/>
          </a:p>
          <a:p>
            <a:pPr indent="0" lvl="0" marL="0" rtl="0" algn="l">
              <a:spcBef>
                <a:spcPts val="1200"/>
              </a:spcBef>
              <a:spcAft>
                <a:spcPts val="1200"/>
              </a:spcAft>
              <a:buNone/>
            </a:pPr>
            <a:r>
              <a:rPr lang="en"/>
              <a:t>Follow established lexical analysis rules and principles to ensure precise evaluation of the tokenization results, considering factors such as token precedence, nesting, and context.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Methodology Used for Validation and Evaluation:</a:t>
            </a:r>
            <a:endParaRPr/>
          </a:p>
          <a:p>
            <a:pPr indent="0" lvl="0" marL="0" rtl="0" algn="l">
              <a:spcBef>
                <a:spcPts val="0"/>
              </a:spcBef>
              <a:spcAft>
                <a:spcPts val="0"/>
              </a:spcAft>
              <a:buNone/>
            </a:pPr>
            <a:r>
              <a:t/>
            </a:r>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829"/>
              <a:t>Performance Metrics:</a:t>
            </a:r>
            <a:endParaRPr sz="1829"/>
          </a:p>
          <a:p>
            <a:pPr indent="0" lvl="0" marL="0" rtl="0" algn="l">
              <a:lnSpc>
                <a:spcPct val="95000"/>
              </a:lnSpc>
              <a:spcBef>
                <a:spcPts val="1200"/>
              </a:spcBef>
              <a:spcAft>
                <a:spcPts val="0"/>
              </a:spcAft>
              <a:buSzPts val="935"/>
              <a:buNone/>
            </a:pPr>
            <a:r>
              <a:rPr lang="en" sz="1829"/>
              <a:t>Define performance metrics to assess the efficiency and effectiveness of the lexical analysis process, including tokenization speed, memory usage, and tokenization accuracy.</a:t>
            </a:r>
            <a:endParaRPr sz="1829"/>
          </a:p>
          <a:p>
            <a:pPr indent="0" lvl="0" marL="0" rtl="0" algn="l">
              <a:lnSpc>
                <a:spcPct val="95000"/>
              </a:lnSpc>
              <a:spcBef>
                <a:spcPts val="1200"/>
              </a:spcBef>
              <a:spcAft>
                <a:spcPts val="0"/>
              </a:spcAft>
              <a:buSzPts val="935"/>
              <a:buNone/>
            </a:pPr>
            <a:r>
              <a:rPr lang="en" sz="1829"/>
              <a:t>Conduct empirical evaluations using benchmarking techniques to measure the performance of the optimized regular expressions compared to the baseline implementation.</a:t>
            </a:r>
            <a:endParaRPr sz="1829"/>
          </a:p>
          <a:p>
            <a:pPr indent="0" lvl="0" marL="0" rtl="0" algn="l">
              <a:lnSpc>
                <a:spcPct val="95000"/>
              </a:lnSpc>
              <a:spcBef>
                <a:spcPts val="1200"/>
              </a:spcBef>
              <a:spcAft>
                <a:spcPts val="0"/>
              </a:spcAft>
              <a:buSzPts val="935"/>
              <a:buNone/>
            </a:pPr>
            <a:r>
              <a:rPr lang="en" sz="1829"/>
              <a:t>Analyze the results to identify areas of improvement and optimize the regular expressions further based on the observed performance metrics.</a:t>
            </a:r>
            <a:endParaRPr sz="1829"/>
          </a:p>
          <a:p>
            <a:pPr indent="0" lvl="0" marL="0" rtl="0" algn="l">
              <a:lnSpc>
                <a:spcPct val="95000"/>
              </a:lnSpc>
              <a:spcBef>
                <a:spcPts val="1200"/>
              </a:spcBef>
              <a:spcAft>
                <a:spcPts val="0"/>
              </a:spcAft>
              <a:buSzPts val="935"/>
              <a:buNone/>
            </a:pPr>
            <a:r>
              <a:t/>
            </a:r>
            <a:endParaRPr sz="1829"/>
          </a:p>
          <a:p>
            <a:pPr indent="0" lvl="0" marL="0" rtl="0" algn="l">
              <a:lnSpc>
                <a:spcPct val="95000"/>
              </a:lnSpc>
              <a:spcBef>
                <a:spcPts val="1200"/>
              </a:spcBef>
              <a:spcAft>
                <a:spcPts val="1200"/>
              </a:spcAft>
              <a:buSzPts val="935"/>
              <a:buNone/>
            </a:pPr>
            <a:r>
              <a:t/>
            </a:r>
            <a:endParaRPr sz="153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Results of Validation and Evaluation:</a:t>
            </a:r>
            <a:endParaRPr/>
          </a:p>
        </p:txBody>
      </p:sp>
      <p:sp>
        <p:nvSpPr>
          <p:cNvPr id="112" name="Google Shape;112;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lang="en" sz="1895"/>
              <a:t>The validation process meticulously analyzed each code snippet to ensure adherence to lexical rules defined by regular expressions. Utilizing advanced parsing algorithms, it accurately detected any inaccuracies or deviations from expected tokenization patterns, ensuring precise lexical analysis results.</a:t>
            </a:r>
            <a:endParaRPr sz="1895"/>
          </a:p>
          <a:p>
            <a:pPr indent="0" lvl="0" marL="0" rtl="0" algn="l">
              <a:lnSpc>
                <a:spcPct val="105000"/>
              </a:lnSpc>
              <a:spcBef>
                <a:spcPts val="1200"/>
              </a:spcBef>
              <a:spcAft>
                <a:spcPts val="0"/>
              </a:spcAft>
              <a:buSzPts val="852"/>
              <a:buNone/>
            </a:pPr>
            <a:r>
              <a:rPr lang="en" sz="1895"/>
              <a:t>  The evaluation phase focused on assessing the efficiency of the lexical analysis framework with optimized regular expressions. Through rigorous testing and benchmarking, it measured the framework's tokenization speed, accuracy, and scalability. By optimizing regular expressions, the framework demonstrated improved efficiency and scalability, meeting real-world compiler design requirements.</a:t>
            </a:r>
            <a:endParaRPr sz="1895"/>
          </a:p>
          <a:p>
            <a:pPr indent="0" lvl="0" marL="0" rtl="0" algn="l">
              <a:lnSpc>
                <a:spcPct val="105000"/>
              </a:lnSpc>
              <a:spcBef>
                <a:spcPts val="1200"/>
              </a:spcBef>
              <a:spcAft>
                <a:spcPts val="0"/>
              </a:spcAft>
              <a:buSzPts val="852"/>
              <a:buNone/>
            </a:pPr>
            <a:r>
              <a:t/>
            </a:r>
            <a:endParaRPr sz="1895"/>
          </a:p>
          <a:p>
            <a:pPr indent="0" lvl="0" marL="0" rtl="0" algn="l">
              <a:lnSpc>
                <a:spcPct val="105000"/>
              </a:lnSpc>
              <a:spcBef>
                <a:spcPts val="1200"/>
              </a:spcBef>
              <a:spcAft>
                <a:spcPts val="1200"/>
              </a:spcAft>
              <a:buSzPts val="852"/>
              <a:buNone/>
            </a:pPr>
            <a:r>
              <a:t/>
            </a:r>
            <a:endParaRPr sz="1886"/>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