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61"/>
  </p:notesMasterIdLst>
  <p:handoutMasterIdLst>
    <p:handoutMasterId r:id="rId62"/>
  </p:handoutMasterIdLst>
  <p:sldIdLst>
    <p:sldId id="256" r:id="rId3"/>
    <p:sldId id="822" r:id="rId4"/>
    <p:sldId id="916" r:id="rId5"/>
    <p:sldId id="948" r:id="rId6"/>
    <p:sldId id="858" r:id="rId7"/>
    <p:sldId id="894" r:id="rId8"/>
    <p:sldId id="893" r:id="rId9"/>
    <p:sldId id="896" r:id="rId10"/>
    <p:sldId id="897" r:id="rId11"/>
    <p:sldId id="898" r:id="rId12"/>
    <p:sldId id="918" r:id="rId13"/>
    <p:sldId id="921" r:id="rId14"/>
    <p:sldId id="919" r:id="rId15"/>
    <p:sldId id="953" r:id="rId16"/>
    <p:sldId id="954" r:id="rId17"/>
    <p:sldId id="920" r:id="rId18"/>
    <p:sldId id="950" r:id="rId19"/>
    <p:sldId id="949" r:id="rId20"/>
    <p:sldId id="952" r:id="rId21"/>
    <p:sldId id="922" r:id="rId22"/>
    <p:sldId id="891" r:id="rId23"/>
    <p:sldId id="927" r:id="rId24"/>
    <p:sldId id="911" r:id="rId25"/>
    <p:sldId id="928" r:id="rId26"/>
    <p:sldId id="923" r:id="rId27"/>
    <p:sldId id="924" r:id="rId28"/>
    <p:sldId id="913" r:id="rId29"/>
    <p:sldId id="925" r:id="rId30"/>
    <p:sldId id="902" r:id="rId31"/>
    <p:sldId id="903" r:id="rId32"/>
    <p:sldId id="926" r:id="rId33"/>
    <p:sldId id="929" r:id="rId34"/>
    <p:sldId id="914" r:id="rId35"/>
    <p:sldId id="915" r:id="rId36"/>
    <p:sldId id="873" r:id="rId37"/>
    <p:sldId id="890" r:id="rId38"/>
    <p:sldId id="901" r:id="rId39"/>
    <p:sldId id="867" r:id="rId40"/>
    <p:sldId id="904" r:id="rId41"/>
    <p:sldId id="930" r:id="rId42"/>
    <p:sldId id="955" r:id="rId43"/>
    <p:sldId id="932" r:id="rId44"/>
    <p:sldId id="933" r:id="rId45"/>
    <p:sldId id="934" r:id="rId46"/>
    <p:sldId id="935" r:id="rId47"/>
    <p:sldId id="931" r:id="rId48"/>
    <p:sldId id="936" r:id="rId49"/>
    <p:sldId id="937" r:id="rId50"/>
    <p:sldId id="939" r:id="rId51"/>
    <p:sldId id="938" r:id="rId52"/>
    <p:sldId id="940" r:id="rId53"/>
    <p:sldId id="943" r:id="rId54"/>
    <p:sldId id="944" r:id="rId55"/>
    <p:sldId id="945" r:id="rId56"/>
    <p:sldId id="946" r:id="rId57"/>
    <p:sldId id="947" r:id="rId58"/>
    <p:sldId id="941" r:id="rId59"/>
    <p:sldId id="85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2633" autoAdjust="0"/>
  </p:normalViewPr>
  <p:slideViewPr>
    <p:cSldViewPr>
      <p:cViewPr>
        <p:scale>
          <a:sx n="100" d="100"/>
          <a:sy n="100" d="100"/>
        </p:scale>
        <p:origin x="-462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ט"ז/כסלו/תשע"ד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ostmap_2d/Tutorials/Creating%20a%20New%20Lay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electric/api/costmap_2d/html/costmap__2d_8h_sourc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os.org/doc/api/costmap_2d/html/classcostmap__2d_1_1Costmap2DRO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LaserScan.html" TargetMode="External"/><Relationship Id="rId2" Type="http://schemas.openxmlformats.org/officeDocument/2006/relationships/hyperlink" Target="http://docs.ros.org/api/sensor_msgs/html/msg/PointClou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os.org/api/nav_msgs/html/msg/OccupancyGrid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costmap_2d/html/msg/VoxelGrid.html" TargetMode="External"/><Relationship Id="rId2" Type="http://schemas.openxmlformats.org/officeDocument/2006/relationships/hyperlink" Target="http://docs.ros.org/api/nav_msgs/html/msg/GridCell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planning/navigation_tutorial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PolygonStamped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ostmap_2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5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Define a width and height and set the </a:t>
            </a:r>
            <a:r>
              <a:rPr lang="en-US" b="1" dirty="0" smtClean="0"/>
              <a:t>rolling_window</a:t>
            </a:r>
            <a:r>
              <a:rPr lang="en-US" dirty="0" smtClean="0"/>
              <a:t> parameter to be true. </a:t>
            </a:r>
          </a:p>
          <a:p>
            <a:pPr lvl="1"/>
            <a:r>
              <a:rPr lang="en-US" dirty="0" smtClean="0"/>
              <a:t>The rolling_window parameter keeps the robot in the center of the </a:t>
            </a:r>
            <a:r>
              <a:rPr lang="en-US" dirty="0" err="1" smtClean="0"/>
              <a:t>costmap</a:t>
            </a:r>
            <a:r>
              <a:rPr lang="en-US" dirty="0" smtClean="0"/>
              <a:t> as it moves throughout the world, dropping obstacle information from the map as the robot moves too far from a given area.</a:t>
            </a:r>
          </a:p>
          <a:p>
            <a:pPr lvl="1"/>
            <a:r>
              <a:rPr lang="en-US" dirty="0" smtClean="0"/>
              <a:t>This type of configuration is most often used in an </a:t>
            </a:r>
            <a:r>
              <a:rPr lang="en-US" dirty="0" err="1" smtClean="0"/>
              <a:t>odometric</a:t>
            </a:r>
            <a:r>
              <a:rPr lang="en-US" dirty="0" smtClean="0"/>
              <a:t> coordinate frame where the robot only cares about obstacles within a local area.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costmap</a:t>
            </a:r>
            <a:r>
              <a:rPr lang="en-US" dirty="0" smtClean="0"/>
              <a:t> performs map update cycles at the rate specified by the </a:t>
            </a:r>
            <a:r>
              <a:rPr lang="en-US" b="1" dirty="0" err="1" smtClean="0"/>
              <a:t>update_frequency</a:t>
            </a:r>
            <a:r>
              <a:rPr lang="en-US" dirty="0" smtClean="0"/>
              <a:t> parameter. </a:t>
            </a:r>
          </a:p>
          <a:p>
            <a:r>
              <a:rPr lang="en-US" dirty="0" smtClean="0"/>
              <a:t>In each cycle:</a:t>
            </a:r>
          </a:p>
          <a:p>
            <a:pPr lvl="1"/>
            <a:r>
              <a:rPr lang="en-US" dirty="0" smtClean="0"/>
              <a:t>sensor data comes in</a:t>
            </a:r>
          </a:p>
          <a:p>
            <a:pPr lvl="1"/>
            <a:r>
              <a:rPr lang="en-US" dirty="0" smtClean="0"/>
              <a:t>marking and clearing operations are </a:t>
            </a:r>
            <a:r>
              <a:rPr lang="en-US" dirty="0" err="1" smtClean="0"/>
              <a:t>perfomed</a:t>
            </a:r>
            <a:r>
              <a:rPr lang="en-US" dirty="0" smtClean="0"/>
              <a:t> in the underlying occupancy structure of the </a:t>
            </a:r>
            <a:r>
              <a:rPr lang="en-US" dirty="0" err="1" smtClean="0"/>
              <a:t>costmap</a:t>
            </a:r>
            <a:endParaRPr lang="en-US" dirty="0" smtClean="0"/>
          </a:p>
          <a:p>
            <a:pPr lvl="1"/>
            <a:r>
              <a:rPr lang="en-US" dirty="0" smtClean="0"/>
              <a:t>this structure is projected into the </a:t>
            </a:r>
            <a:r>
              <a:rPr lang="en-US" dirty="0" err="1" smtClean="0"/>
              <a:t>costmap</a:t>
            </a:r>
            <a:r>
              <a:rPr lang="en-US" dirty="0" smtClean="0"/>
              <a:t> where the appropriate cost values are assigned as described above. </a:t>
            </a:r>
          </a:p>
          <a:p>
            <a:pPr lvl="1"/>
            <a:r>
              <a:rPr lang="en-US" dirty="0" smtClean="0"/>
              <a:t>obstacle</a:t>
            </a:r>
            <a:r>
              <a:rPr lang="en-US" b="1" dirty="0" smtClean="0"/>
              <a:t> inflation</a:t>
            </a:r>
            <a:r>
              <a:rPr lang="en-US" dirty="0" smtClean="0"/>
              <a:t> is performed on each cell with a costmap_2d::LETHAL_OBSTACLE. This consists of propagating cost values outwards from each occupied cell out to a user-specified inflation radius.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and Clearing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sensor is used to either </a:t>
            </a:r>
            <a:r>
              <a:rPr lang="en-US" b="1" dirty="0" smtClean="0"/>
              <a:t>mark</a:t>
            </a:r>
            <a:r>
              <a:rPr lang="en-US" dirty="0" smtClean="0"/>
              <a:t> (insert obstacle information into the </a:t>
            </a:r>
            <a:r>
              <a:rPr lang="en-US" dirty="0" err="1" smtClean="0"/>
              <a:t>costmap</a:t>
            </a:r>
            <a:r>
              <a:rPr lang="en-US" dirty="0" smtClean="0"/>
              <a:t>), </a:t>
            </a:r>
            <a:r>
              <a:rPr lang="en-US" b="1" dirty="0" smtClean="0"/>
              <a:t>clear</a:t>
            </a:r>
            <a:r>
              <a:rPr lang="en-US" dirty="0" smtClean="0"/>
              <a:t> (remove obstacle information from the </a:t>
            </a:r>
            <a:r>
              <a:rPr lang="en-US" dirty="0" err="1" smtClean="0"/>
              <a:t>costmap</a:t>
            </a:r>
            <a:r>
              <a:rPr lang="en-US" dirty="0" smtClean="0"/>
              <a:t>), or both. </a:t>
            </a:r>
          </a:p>
          <a:p>
            <a:r>
              <a:rPr lang="en-US" dirty="0" smtClean="0"/>
              <a:t>A marking operation is just an index into an array to change the cost of a cell. </a:t>
            </a:r>
          </a:p>
          <a:p>
            <a:r>
              <a:rPr lang="en-US" dirty="0" smtClean="0"/>
              <a:t>A clearing operation, however, consists of </a:t>
            </a:r>
            <a:r>
              <a:rPr lang="en-US" b="1" dirty="0" err="1" smtClean="0"/>
              <a:t>raytracing</a:t>
            </a:r>
            <a:r>
              <a:rPr lang="en-US" dirty="0" smtClean="0"/>
              <a:t> through a grid from the origin of the sensor outwards for each observation reported.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Inflation is the process of propagating cost values out from occupied cells that decrease with distance. </a:t>
            </a:r>
          </a:p>
          <a:p>
            <a:r>
              <a:rPr lang="en-US" dirty="0" smtClean="0"/>
              <a:t>For this purpose, there are 5 specific symbols defined for </a:t>
            </a:r>
            <a:r>
              <a:rPr lang="en-US" dirty="0" err="1" smtClean="0"/>
              <a:t>costmap</a:t>
            </a:r>
            <a:r>
              <a:rPr lang="en-US" dirty="0" smtClean="0"/>
              <a:t> values: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/>
              <a:t>Lethal</a:t>
            </a:r>
            <a:r>
              <a:rPr lang="en-US" dirty="0" smtClean="0"/>
              <a:t>" cost means that there is an actual obstacle in a cell. So if the robot's center were in that cell, the robot would obviously be in collision.</a:t>
            </a:r>
          </a:p>
          <a:p>
            <a:pPr lvl="1"/>
            <a:r>
              <a:rPr lang="en-US" b="1" dirty="0" smtClean="0"/>
              <a:t>"Inscribed" </a:t>
            </a:r>
            <a:r>
              <a:rPr lang="en-US" dirty="0" smtClean="0"/>
              <a:t>cost means that a cell is less than the robot's inscribed radius away from an obstacle. So the robot is certainly in collision with an obstacle if the robot center is in a cell that is at or above the inscribed cost.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"</a:t>
            </a:r>
            <a:r>
              <a:rPr lang="en-US" b="1" dirty="0" smtClean="0"/>
              <a:t>Possibly circumscribed</a:t>
            </a:r>
            <a:r>
              <a:rPr lang="en-US" dirty="0" smtClean="0"/>
              <a:t>“ cost is similar to inscribed, but using the robot's circumscribed radius as cutoff distance. Thus, if the robot center lies in a cell at or above this value, then it depends on the orientation of the robot whether it collides with an obstacle or not. </a:t>
            </a:r>
          </a:p>
          <a:p>
            <a:pPr lvl="2"/>
            <a:r>
              <a:rPr lang="en-US" dirty="0" smtClean="0"/>
              <a:t>In addition, it might be that it is not really an obstacle cell, but some user-preference, that put that particular cost value into the map. </a:t>
            </a:r>
          </a:p>
          <a:p>
            <a:pPr lvl="2"/>
            <a:r>
              <a:rPr lang="en-US" dirty="0" smtClean="0"/>
              <a:t>For example, if a user wants to express that a robot should attempt to avoid a particular area of a building, they may inset their own costs into the </a:t>
            </a:r>
            <a:r>
              <a:rPr lang="en-US" dirty="0" err="1" smtClean="0"/>
              <a:t>costmap</a:t>
            </a:r>
            <a:r>
              <a:rPr lang="en-US" dirty="0" smtClean="0"/>
              <a:t> for that region independent of any obstacles.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"</a:t>
            </a:r>
            <a:r>
              <a:rPr lang="en-US" b="1" dirty="0" err="1" smtClean="0"/>
              <a:t>Freespace</a:t>
            </a:r>
            <a:r>
              <a:rPr lang="en-US" dirty="0" smtClean="0"/>
              <a:t>" cost is assumed to be zero, and it means that there is nothing that should keep the robot from going there.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/>
              <a:t>Unknown</a:t>
            </a:r>
            <a:r>
              <a:rPr lang="en-US" dirty="0" smtClean="0"/>
              <a:t>" cost means there is no information about a given cell. The user of the </a:t>
            </a:r>
            <a:r>
              <a:rPr lang="en-US" dirty="0" err="1" smtClean="0"/>
              <a:t>costmap</a:t>
            </a:r>
            <a:r>
              <a:rPr lang="en-US" dirty="0" smtClean="0"/>
              <a:t> can interpret this as they see fit.</a:t>
            </a:r>
          </a:p>
          <a:p>
            <a:r>
              <a:rPr lang="en-US" dirty="0" smtClean="0"/>
              <a:t>All other costs are assigned a value between "</a:t>
            </a:r>
            <a:r>
              <a:rPr lang="en-US" dirty="0" err="1" smtClean="0"/>
              <a:t>Freespace</a:t>
            </a:r>
            <a:r>
              <a:rPr lang="en-US" dirty="0" smtClean="0"/>
              <a:t>" and "Possibly circumscribed" depending on their distance from a "Lethal" cell and the decay function provided by the user.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50178" name="Picture 2" descr="costmaps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295400"/>
            <a:ext cx="7653865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ROS Hydro, a new layered structure was created for </a:t>
            </a:r>
            <a:r>
              <a:rPr lang="en-US" dirty="0" err="1" smtClean="0"/>
              <a:t>costmap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static map, the sensed obstacles and the inflated areas are separated into distinct layers.</a:t>
            </a:r>
          </a:p>
          <a:p>
            <a:r>
              <a:rPr lang="en-US" dirty="0" smtClean="0"/>
              <a:t>Users can specify additional layers using ROS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For example, you can integrate a special "social" </a:t>
            </a:r>
            <a:r>
              <a:rPr lang="en-US" dirty="0" err="1" smtClean="0"/>
              <a:t>costmap</a:t>
            </a:r>
            <a:r>
              <a:rPr lang="en-US" dirty="0" smtClean="0"/>
              <a:t> plugin, where the values around sensed people is increased proportional to a normal distribution, causing the robot to tend to drive further away from the person. </a:t>
            </a:r>
          </a:p>
          <a:p>
            <a:r>
              <a:rPr lang="en-US" dirty="0" smtClean="0">
                <a:hlinkClick r:id="rId2"/>
              </a:rPr>
              <a:t>Tutorial for creating a new </a:t>
            </a:r>
            <a:r>
              <a:rPr lang="en-US" dirty="0" err="1" smtClean="0">
                <a:hlinkClick r:id="rId2"/>
              </a:rPr>
              <a:t>costmap</a:t>
            </a:r>
            <a:r>
              <a:rPr lang="en-US" dirty="0" smtClean="0">
                <a:hlinkClick r:id="rId2"/>
              </a:rPr>
              <a:t> layer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Costmap2D Class Hierarchy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53250" name="Picture 2" descr="Inheritance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00200"/>
            <a:ext cx="4545106" cy="2971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5410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http://docs.ros.org/electric/api/costmap_2d/html/costmap__2d_8h_source.html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4876800"/>
            <a:ext cx="8686800" cy="1701800"/>
          </a:xfrm>
        </p:spPr>
        <p:txBody>
          <a:bodyPr>
            <a:normAutofit/>
          </a:bodyPr>
          <a:lstStyle/>
          <a:p>
            <a:r>
              <a:rPr lang="en-US" dirty="0" smtClean="0"/>
              <a:t>costmap_2d.h header file: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Costmap2DROS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 costmap_2d::Costmap2DROS object is a wrapper for a costmap_2d::Costmap2D object which contains the </a:t>
            </a:r>
            <a:r>
              <a:rPr lang="en-US" dirty="0" err="1" smtClean="0"/>
              <a:t>costmap</a:t>
            </a:r>
            <a:endParaRPr lang="en-US" dirty="0" smtClean="0"/>
          </a:p>
          <a:p>
            <a:r>
              <a:rPr lang="en-US" dirty="0" smtClean="0"/>
              <a:t>Example creation of a costmap_2d::Costmap2DROS object: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C++ level API documentation on this class see  </a:t>
            </a:r>
            <a:r>
              <a:rPr lang="en-US" dirty="0" smtClean="0">
                <a:hlinkClick r:id="rId2"/>
              </a:rPr>
              <a:t>Costmap2DROS C++ API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81400"/>
            <a:ext cx="6172200" cy="1653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costmaps</a:t>
            </a:r>
            <a:endParaRPr lang="en-US" dirty="0" smtClean="0"/>
          </a:p>
          <a:p>
            <a:r>
              <a:rPr lang="en-US" dirty="0" err="1" smtClean="0"/>
              <a:t>move_base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Running ROS navigation in Stage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rviz</a:t>
            </a:r>
            <a:r>
              <a:rPr lang="en-US" dirty="0" smtClean="0"/>
              <a:t> with navigation stack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Parameters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of the </a:t>
            </a:r>
            <a:r>
              <a:rPr lang="en-US" dirty="0" err="1" smtClean="0"/>
              <a:t>costmaps</a:t>
            </a:r>
            <a:r>
              <a:rPr lang="en-US" dirty="0" smtClean="0"/>
              <a:t> consists of three files where we can set up different parameters:</a:t>
            </a:r>
          </a:p>
          <a:p>
            <a:pPr lvl="1"/>
            <a:r>
              <a:rPr lang="en-US" dirty="0" err="1" smtClean="0"/>
              <a:t>costmap_common_params.yaml</a:t>
            </a:r>
            <a:endParaRPr lang="en-US" dirty="0" smtClean="0"/>
          </a:p>
          <a:p>
            <a:pPr lvl="1"/>
            <a:r>
              <a:rPr lang="en-US" dirty="0" err="1" smtClean="0"/>
              <a:t>global_costmap_params.yaml</a:t>
            </a:r>
            <a:endParaRPr lang="en-US" dirty="0" smtClean="0"/>
          </a:p>
          <a:p>
            <a:pPr lvl="1"/>
            <a:r>
              <a:rPr lang="en-US" dirty="0" err="1" smtClean="0"/>
              <a:t>local_costmap_params.yaml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err="1" smtClean="0"/>
              <a:t>Costmap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295400"/>
          <a:ext cx="7772399" cy="4886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39"/>
                <a:gridCol w="4678680"/>
                <a:gridCol w="21640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92456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2.5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default maximum distance from the robot at which an obstacle will be inserted into the cost map in meters.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obstacle_range</a:t>
                      </a:r>
                      <a:endParaRPr lang="he-IL" dirty="0"/>
                    </a:p>
                  </a:txBody>
                  <a:tcPr/>
                </a:tc>
              </a:tr>
              <a:tr h="121412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2.0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maximum height of any obstacle to be inserted into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meters. This parameter should be set to be slightly higher than the height of your robot.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max_obstacle_height</a:t>
                      </a:r>
                      <a:endParaRPr lang="he-IL" dirty="0"/>
                    </a:p>
                  </a:txBody>
                  <a:tcPr/>
                </a:tc>
              </a:tr>
              <a:tr h="61468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3.0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default range in meters at which to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raytrace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out obstacles from the map using sensor data.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raytrace_range</a:t>
                      </a:r>
                      <a:endParaRPr lang="he-IL" dirty="0"/>
                    </a:p>
                  </a:txBody>
                  <a:tcPr/>
                </a:tc>
              </a:tr>
              <a:tr h="126492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10.0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scaling factor to apply to cost values during inflation, according to the formula:  </a:t>
                      </a:r>
                      <a:r>
                        <a:rPr lang="he-IL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exp(-1.0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cost_scaling_factor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(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distance_from_obstacle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inscribed_radius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 * (costmap_2d::INSCRIBED_INFLATED_OBSTACLE - 1)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cost_scaling_factor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Description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399" cy="3296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4439"/>
                <a:gridCol w="4709160"/>
                <a:gridCol w="18288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115316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[]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footprint of the robot specified in the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robot_base_frame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coordinate frame as a list in the format: [ [x1, y1], [x2, y2], ...., [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]. 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footprint specification assumes the center point of the robot is at (0.0, 0.0) in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robot_base_frame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 that the points are specified in meters, both clockwise and counter-clockwise orderings of points are supported.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footprint</a:t>
                      </a:r>
                      <a:endParaRPr lang="he-IL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0.55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radius in meters to which the map inflates obstacle cost values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inflation_radius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Frame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799" y="1447800"/>
          <a:ext cx="7848601" cy="3388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46542"/>
                <a:gridCol w="4462930"/>
                <a:gridCol w="2139129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"/map"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global frame for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operate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global_frame</a:t>
                      </a:r>
                      <a:endParaRPr lang="he-IL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base_link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name of the frame for the base link of the robot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robot_base_frame</a:t>
                      </a:r>
                      <a:endParaRPr lang="he-IL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0.2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delay in transform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data that is tolerable in seconds. 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parameter serves as a safeguard to losing a link in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tree while still allowing an amount of latency the user is comfortable with to exist in the system. </a:t>
                      </a:r>
                      <a:endParaRPr lang="he-IL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transform_tolerance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399" cy="1651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4439"/>
                <a:gridCol w="4419600"/>
                <a:gridCol w="211836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5.0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frequency in Hz for the map to be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update_frequency</a:t>
                      </a:r>
                      <a:endParaRPr lang="he-IL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0.0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frequency in Hz for the map to be publish display information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publish_frequency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Management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2" y="1447800"/>
          <a:ext cx="7848598" cy="4836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17320"/>
                <a:gridCol w="4373880"/>
                <a:gridCol w="2057398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848360">
                <a:tc>
                  <a:txBody>
                    <a:bodyPr/>
                    <a:lstStyle/>
                    <a:p>
                      <a:pPr rtl="1"/>
                      <a:r>
                        <a:rPr lang="he-IL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""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list of observation source names separated by spaces. This defines each of the &lt;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source_name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 namespaces defined below.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observation_sources</a:t>
                      </a:r>
                      <a:endParaRPr lang="he-IL" sz="16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source_name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topic on which sensor data comes in for this source.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 to the name of the source.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source_name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&gt;/topic</a:t>
                      </a:r>
                      <a:endParaRPr lang="he-IL" sz="16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"</a:t>
                      </a:r>
                      <a:r>
                        <a:rPr lang="en-US" sz="1600" dirty="0" err="1" smtClean="0"/>
                        <a:t>PointCloud</a:t>
                      </a:r>
                      <a:r>
                        <a:rPr lang="en-US" sz="1600" dirty="0" smtClean="0"/>
                        <a:t>"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data type associated with the topic, right now only "</a:t>
                      </a:r>
                      <a:r>
                        <a:rPr lang="en-US" sz="1600" dirty="0" err="1" smtClean="0"/>
                        <a:t>PointCloud</a:t>
                      </a:r>
                      <a:r>
                        <a:rPr lang="en-US" sz="1600" dirty="0" smtClean="0"/>
                        <a:t>", "PointCloud2", and "</a:t>
                      </a:r>
                      <a:r>
                        <a:rPr lang="en-US" sz="1600" dirty="0" err="1" smtClean="0"/>
                        <a:t>LaserScan</a:t>
                      </a:r>
                      <a:r>
                        <a:rPr lang="en-US" sz="1600" dirty="0" smtClean="0"/>
                        <a:t>" are supported.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source_name</a:t>
                      </a:r>
                      <a:r>
                        <a:rPr lang="en-US" sz="1600" dirty="0" smtClean="0"/>
                        <a:t>&gt;/</a:t>
                      </a:r>
                      <a:r>
                        <a:rPr lang="en-US" sz="1600" dirty="0" err="1" smtClean="0"/>
                        <a:t>data_type</a:t>
                      </a:r>
                      <a:endParaRPr lang="he-IL" sz="16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How often to expect a reading from a sensor in seconds. This parameter is used as a failsafe to keep the navigation stack from commanding the robot when a sensor has failed. It should be set to a value that is slightly more permissive than the actual rate of the sensor. 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source_name</a:t>
                      </a:r>
                      <a:r>
                        <a:rPr lang="en-US" sz="1600" dirty="0" smtClean="0"/>
                        <a:t>&gt;/</a:t>
                      </a:r>
                      <a:r>
                        <a:rPr lang="en-US" sz="1600" dirty="0" err="1" smtClean="0"/>
                        <a:t>expected_update_rate</a:t>
                      </a:r>
                      <a:endParaRPr lang="he-IL" sz="16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false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Whether or not this observation should be used to clear out </a:t>
                      </a:r>
                      <a:r>
                        <a:rPr lang="en-US" sz="1600" dirty="0" err="1" smtClean="0"/>
                        <a:t>freespace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source_name</a:t>
                      </a:r>
                      <a:r>
                        <a:rPr lang="en-US" sz="1600" dirty="0" smtClean="0"/>
                        <a:t>&gt;/clearing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Management Parameters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2" y="1447800"/>
          <a:ext cx="7848598" cy="3703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71600"/>
                <a:gridCol w="4419600"/>
                <a:gridCol w="2057398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false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Whether or not this observation should be used to mark obstacles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source_name</a:t>
                      </a:r>
                      <a:r>
                        <a:rPr lang="en-US" sz="1600" dirty="0" smtClean="0"/>
                        <a:t>&gt;/marking</a:t>
                      </a:r>
                      <a:endParaRPr lang="he-IL" sz="16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How long to keep each sensor reading in seconds. A value of 0.0 will only keep the most recent reading.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source_name</a:t>
                      </a:r>
                      <a:r>
                        <a:rPr lang="en-US" sz="1600" dirty="0" smtClean="0"/>
                        <a:t>&gt;/</a:t>
                      </a:r>
                      <a:r>
                        <a:rPr lang="en-US" sz="1600" dirty="0" err="1" smtClean="0"/>
                        <a:t>observation_persistence</a:t>
                      </a:r>
                      <a:endParaRPr lang="he-IL" sz="16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0.0</a:t>
                      </a:r>
                      <a:endParaRPr lang="he-IL" sz="1600" dirty="0" smtClean="0"/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minimum height in meters of a sensor reading considered valid. This is usually set to be at ground height, but can be set higher or lower based on the noise model of your sensor.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source_name</a:t>
                      </a:r>
                      <a:r>
                        <a:rPr lang="en-US" sz="1600" dirty="0" smtClean="0"/>
                        <a:t>&gt;/</a:t>
                      </a:r>
                      <a:r>
                        <a:rPr lang="en-US" sz="1600" dirty="0" err="1" smtClean="0"/>
                        <a:t>min_obstacle_height</a:t>
                      </a:r>
                      <a:endParaRPr lang="he-IL" sz="1600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2.0</a:t>
                      </a:r>
                      <a:endParaRPr lang="he-IL" sz="1600" dirty="0" smtClean="0"/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maximum height in meters of a sensor reading considered valid. This is usually set to be slightly  higher than the height of the robot.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source_name</a:t>
                      </a:r>
                      <a:r>
                        <a:rPr lang="en-US" sz="1600" dirty="0" smtClean="0"/>
                        <a:t>&gt;/</a:t>
                      </a:r>
                      <a:r>
                        <a:rPr lang="en-US" sz="1600" dirty="0" err="1" smtClean="0"/>
                        <a:t>max_obstacle_height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Type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371600"/>
          <a:ext cx="7772399" cy="4114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4439"/>
                <a:gridCol w="4876800"/>
                <a:gridCol w="1661160"/>
              </a:tblGrid>
              <a:tr h="323749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740632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voxel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map type to use. "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voxel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 or "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 are the supported types, with the difference between them being a 3D-view of the world vs. a 2D-view of the world.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map_type</a:t>
                      </a:r>
                      <a:endParaRPr lang="he-IL" sz="16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z origin of the map in meters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origin_z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0.2</a:t>
                      </a:r>
                      <a:endParaRPr lang="he-IL" sz="1600" dirty="0" smtClean="0"/>
                    </a:p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z resolution of the map in meters/cell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z_resolution</a:t>
                      </a:r>
                      <a:endParaRPr lang="he-IL" sz="1600" dirty="0"/>
                    </a:p>
                  </a:txBody>
                  <a:tcPr/>
                </a:tc>
              </a:tr>
              <a:tr h="505581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</a:t>
                      </a:r>
                      <a:endParaRPr lang="he-IL" sz="1600" dirty="0" smtClean="0"/>
                    </a:p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number of </a:t>
                      </a:r>
                      <a:r>
                        <a:rPr lang="en-US" sz="1600" dirty="0" err="1" smtClean="0"/>
                        <a:t>voxels</a:t>
                      </a:r>
                      <a:r>
                        <a:rPr lang="en-US" sz="1600" dirty="0" smtClean="0"/>
                        <a:t> to in each vertical column, the height of the grid is </a:t>
                      </a:r>
                      <a:r>
                        <a:rPr lang="en-US" sz="1600" dirty="0" err="1" smtClean="0"/>
                        <a:t>z_resolution</a:t>
                      </a:r>
                      <a:r>
                        <a:rPr lang="en-US" sz="1600" dirty="0" smtClean="0"/>
                        <a:t> * </a:t>
                      </a:r>
                      <a:r>
                        <a:rPr lang="en-US" sz="1600" dirty="0" err="1" smtClean="0"/>
                        <a:t>z_voxels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z_voxels</a:t>
                      </a:r>
                      <a:endParaRPr lang="he-IL" sz="1600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z_voxels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number of unknown cells allowed in a column considered to be "known"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unknown_threshold</a:t>
                      </a:r>
                      <a:endParaRPr lang="he-IL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</a:t>
                      </a:r>
                      <a:endParaRPr lang="he-IL" sz="1600" dirty="0" smtClean="0"/>
                    </a:p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maximum number of marked cells allowed in a column considered to be "free"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mark_threshold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Management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371600"/>
          <a:ext cx="7772399" cy="408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234439"/>
                <a:gridCol w="4876800"/>
                <a:gridCol w="1661160"/>
              </a:tblGrid>
              <a:tr h="323749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740632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Whether or not to use the static map to initialize the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If the 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rolling_window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parameter is set to true, this parameter must be set to false.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static_map</a:t>
                      </a:r>
                      <a:endParaRPr lang="he-IL" sz="16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Whether or not to use a rolling window version of the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If the 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static_map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parameter is set to true, this parameter must be set to false.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rolling_window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</a:t>
                      </a:r>
                      <a:endParaRPr lang="he-IL" sz="1600" dirty="0" smtClean="0"/>
                    </a:p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 for which a cost should be considered unknown when reading in a map from the map server. A value of zero results in this parameter being unused.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unknown_cost_value</a:t>
                      </a:r>
                      <a:endParaRPr lang="he-IL" sz="1600" dirty="0"/>
                    </a:p>
                  </a:txBody>
                  <a:tcPr/>
                </a:tc>
              </a:tr>
              <a:tr h="505581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100</a:t>
                      </a:r>
                      <a:endParaRPr lang="he-IL" sz="1600" dirty="0" smtClean="0"/>
                    </a:p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threshold value at which to consider a cost lethal when reading in a map from the map server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lethal_cost_threshold</a:t>
                      </a:r>
                      <a:endParaRPr lang="he-IL" sz="1600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"map"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topic that the </a:t>
                      </a:r>
                      <a:r>
                        <a:rPr lang="en-US" sz="1600" dirty="0" err="1" smtClean="0"/>
                        <a:t>costmap</a:t>
                      </a:r>
                      <a:r>
                        <a:rPr lang="en-US" sz="1600" dirty="0" smtClean="0"/>
                        <a:t> subscribes to for the static map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map_topic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costmap_common_params.yaml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471791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/>
              <a:t>#This file contains common configuration options for the two </a:t>
            </a:r>
            <a:r>
              <a:rPr lang="en-US" sz="1200" dirty="0" err="1" smtClean="0"/>
              <a:t>costmaps</a:t>
            </a:r>
            <a:r>
              <a:rPr lang="en-US" sz="1200" dirty="0" smtClean="0"/>
              <a:t> used in the navigation stack for more details on the parameters in this file, and a full list of the parameters used by the </a:t>
            </a:r>
            <a:r>
              <a:rPr lang="en-US" sz="1200" dirty="0" err="1" smtClean="0"/>
              <a:t>costmaps</a:t>
            </a:r>
            <a:r>
              <a:rPr lang="en-US" sz="1200" dirty="0" smtClean="0"/>
              <a:t>, please see http://www.ros.org/wiki/costmap_2d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#For this example we'll configure the </a:t>
            </a:r>
            <a:r>
              <a:rPr lang="en-US" sz="1200" dirty="0" err="1" smtClean="0"/>
              <a:t>costmap</a:t>
            </a:r>
            <a:r>
              <a:rPr lang="en-US" sz="1200" dirty="0" smtClean="0"/>
              <a:t> in </a:t>
            </a:r>
            <a:r>
              <a:rPr lang="en-US" sz="1200" dirty="0" err="1" smtClean="0"/>
              <a:t>voxel</a:t>
            </a:r>
            <a:r>
              <a:rPr lang="en-US" sz="1200" dirty="0" smtClean="0"/>
              <a:t>-grid mode</a:t>
            </a:r>
          </a:p>
          <a:p>
            <a:pPr marL="0" lvl="1"/>
            <a:r>
              <a:rPr lang="en-US" sz="1200" dirty="0" err="1" smtClean="0"/>
              <a:t>map_type</a:t>
            </a:r>
            <a:r>
              <a:rPr lang="en-US" sz="1200" dirty="0" smtClean="0"/>
              <a:t>: </a:t>
            </a:r>
            <a:r>
              <a:rPr lang="en-US" sz="1200" dirty="0" err="1" smtClean="0"/>
              <a:t>voxel</a:t>
            </a:r>
            <a:endParaRPr lang="en-US" sz="1200" dirty="0" smtClean="0"/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</a:t>
            </a:r>
            <a:r>
              <a:rPr lang="en-US" sz="1200" dirty="0" err="1" smtClean="0"/>
              <a:t>Voxel</a:t>
            </a:r>
            <a:r>
              <a:rPr lang="en-US" sz="1200" dirty="0" smtClean="0"/>
              <a:t> grid specific parameters</a:t>
            </a:r>
          </a:p>
          <a:p>
            <a:pPr marL="0" lvl="1"/>
            <a:r>
              <a:rPr lang="en-US" sz="1200" dirty="0" err="1" smtClean="0"/>
              <a:t>origin_z</a:t>
            </a:r>
            <a:r>
              <a:rPr lang="en-US" sz="1200" dirty="0" smtClean="0"/>
              <a:t>: 0.0</a:t>
            </a:r>
          </a:p>
          <a:p>
            <a:pPr marL="0" lvl="1"/>
            <a:r>
              <a:rPr lang="en-US" sz="1200" dirty="0" err="1" smtClean="0"/>
              <a:t>z_resolution</a:t>
            </a:r>
            <a:r>
              <a:rPr lang="en-US" sz="1200" dirty="0" smtClean="0"/>
              <a:t>: 0.2</a:t>
            </a:r>
          </a:p>
          <a:p>
            <a:pPr marL="0" lvl="1"/>
            <a:r>
              <a:rPr lang="en-US" sz="1200" dirty="0" err="1" smtClean="0"/>
              <a:t>z_voxels</a:t>
            </a:r>
            <a:r>
              <a:rPr lang="en-US" sz="1200" dirty="0" smtClean="0"/>
              <a:t>: 10</a:t>
            </a:r>
          </a:p>
          <a:p>
            <a:pPr marL="0" lvl="1"/>
            <a:r>
              <a:rPr lang="en-US" sz="1200" dirty="0" err="1" smtClean="0"/>
              <a:t>unknown_threshold</a:t>
            </a:r>
            <a:r>
              <a:rPr lang="en-US" sz="1200" dirty="0" smtClean="0"/>
              <a:t>: 9</a:t>
            </a:r>
          </a:p>
          <a:p>
            <a:pPr marL="0" lvl="1"/>
            <a:r>
              <a:rPr lang="en-US" sz="1200" dirty="0" err="1" smtClean="0"/>
              <a:t>mark_threshold</a:t>
            </a:r>
            <a:r>
              <a:rPr lang="en-US" sz="1200" dirty="0" smtClean="0"/>
              <a:t>: 0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#Set the tolerance we're willing to have for </a:t>
            </a:r>
            <a:r>
              <a:rPr lang="en-US" sz="1200" dirty="0" err="1" smtClean="0"/>
              <a:t>tf</a:t>
            </a:r>
            <a:r>
              <a:rPr lang="en-US" sz="1200" dirty="0" smtClean="0"/>
              <a:t> transforms</a:t>
            </a:r>
          </a:p>
          <a:p>
            <a:pPr marL="0" lvl="1"/>
            <a:r>
              <a:rPr lang="en-US" sz="1200" dirty="0" err="1" smtClean="0"/>
              <a:t>transform_tolerance</a:t>
            </a:r>
            <a:r>
              <a:rPr lang="en-US" sz="1200" dirty="0" smtClean="0"/>
              <a:t>: 0.3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#Obstacle marking parameters</a:t>
            </a:r>
          </a:p>
          <a:p>
            <a:pPr marL="0" lvl="1"/>
            <a:r>
              <a:rPr lang="en-US" sz="1200" dirty="0" err="1" smtClean="0"/>
              <a:t>obstacle_range</a:t>
            </a:r>
            <a:r>
              <a:rPr lang="en-US" sz="1200" dirty="0" smtClean="0"/>
              <a:t>: 2.5</a:t>
            </a:r>
          </a:p>
          <a:p>
            <a:pPr marL="0" lvl="1"/>
            <a:r>
              <a:rPr lang="en-US" sz="1200" dirty="0" err="1" smtClean="0"/>
              <a:t>max_obstacle_height</a:t>
            </a:r>
            <a:r>
              <a:rPr lang="en-US" sz="1200" dirty="0" smtClean="0"/>
              <a:t>: 2.0</a:t>
            </a:r>
          </a:p>
          <a:p>
            <a:pPr marL="0" lvl="1"/>
            <a:r>
              <a:rPr lang="en-US" sz="1200" dirty="0" err="1" smtClean="0"/>
              <a:t>raytrace_range</a:t>
            </a:r>
            <a:r>
              <a:rPr lang="en-US" sz="1200" dirty="0" smtClean="0"/>
              <a:t>: 3.0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#The footprint of the robot and associated padding</a:t>
            </a:r>
          </a:p>
          <a:p>
            <a:pPr marL="0" lvl="1"/>
            <a:r>
              <a:rPr lang="en-US" sz="1200" dirty="0" smtClean="0"/>
              <a:t>footprint: [[-0.325, -0.325], [-0.325, 0.325], [0.325, 0.325], [0.46, 0.0], [0.325, -0.325]]</a:t>
            </a:r>
          </a:p>
          <a:p>
            <a:pPr marL="0" lvl="1"/>
            <a:r>
              <a:rPr lang="en-US" sz="1200" dirty="0" err="1" smtClean="0"/>
              <a:t>footprint_padding</a:t>
            </a:r>
            <a:r>
              <a:rPr lang="en-US" sz="1200" dirty="0" smtClean="0"/>
              <a:t>: 0.01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2400" cy="42270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0" y="2209800"/>
            <a:ext cx="1371600" cy="1676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costmap_common_params.yaml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447800"/>
            <a:ext cx="7620000" cy="212365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/>
              <a:t>#Cost function parameters</a:t>
            </a:r>
          </a:p>
          <a:p>
            <a:pPr marL="0" lvl="1"/>
            <a:r>
              <a:rPr lang="en-US" sz="1200" dirty="0" err="1" smtClean="0"/>
              <a:t>inflation_radius</a:t>
            </a:r>
            <a:r>
              <a:rPr lang="en-US" sz="1200" dirty="0" smtClean="0"/>
              <a:t>: 0.55</a:t>
            </a:r>
          </a:p>
          <a:p>
            <a:pPr marL="0" lvl="1"/>
            <a:r>
              <a:rPr lang="en-US" sz="1200" dirty="0" err="1" smtClean="0"/>
              <a:t>cost_scaling_factor</a:t>
            </a:r>
            <a:r>
              <a:rPr lang="en-US" sz="1200" dirty="0" smtClean="0"/>
              <a:t>: 10.0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#The cost at which a cell is considered an obstacle when a map is read from the </a:t>
            </a:r>
            <a:r>
              <a:rPr lang="en-US" sz="1200" dirty="0" err="1" smtClean="0"/>
              <a:t>map_server</a:t>
            </a:r>
            <a:endParaRPr lang="en-US" sz="1200" dirty="0" smtClean="0"/>
          </a:p>
          <a:p>
            <a:pPr marL="0" lvl="1"/>
            <a:r>
              <a:rPr lang="en-US" sz="1200" dirty="0" err="1" smtClean="0"/>
              <a:t>lethal_cost_threshold</a:t>
            </a:r>
            <a:r>
              <a:rPr lang="en-US" sz="1200" dirty="0" smtClean="0"/>
              <a:t>: 100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#Configuration for the sensors that the </a:t>
            </a:r>
            <a:r>
              <a:rPr lang="en-US" sz="1200" dirty="0" err="1" smtClean="0"/>
              <a:t>costmap</a:t>
            </a:r>
            <a:r>
              <a:rPr lang="en-US" sz="1200" dirty="0" smtClean="0"/>
              <a:t> will use to update a map</a:t>
            </a:r>
          </a:p>
          <a:p>
            <a:pPr marL="0" lvl="1"/>
            <a:r>
              <a:rPr lang="en-US" sz="1200" dirty="0" err="1" smtClean="0"/>
              <a:t>observation_sources</a:t>
            </a:r>
            <a:r>
              <a:rPr lang="en-US" sz="1200" dirty="0" smtClean="0"/>
              <a:t>: </a:t>
            </a:r>
            <a:r>
              <a:rPr lang="en-US" sz="1200" dirty="0" err="1" smtClean="0"/>
              <a:t>base_scan</a:t>
            </a:r>
            <a:endParaRPr lang="en-US" sz="1200" dirty="0" smtClean="0"/>
          </a:p>
          <a:p>
            <a:pPr marL="0" lvl="1"/>
            <a:r>
              <a:rPr lang="en-US" sz="1200" dirty="0" err="1" smtClean="0"/>
              <a:t>base_scan</a:t>
            </a:r>
            <a:r>
              <a:rPr lang="en-US" sz="1200" dirty="0" smtClean="0"/>
              <a:t>: {</a:t>
            </a:r>
            <a:r>
              <a:rPr lang="en-US" sz="1200" dirty="0" err="1" smtClean="0"/>
              <a:t>data_type</a:t>
            </a:r>
            <a:r>
              <a:rPr lang="en-US" sz="1200" dirty="0" smtClean="0"/>
              <a:t>: </a:t>
            </a:r>
            <a:r>
              <a:rPr lang="en-US" sz="1200" dirty="0" err="1" smtClean="0"/>
              <a:t>LaserScan</a:t>
            </a:r>
            <a:r>
              <a:rPr lang="en-US" sz="1200" dirty="0" smtClean="0"/>
              <a:t>, </a:t>
            </a:r>
            <a:r>
              <a:rPr lang="en-US" sz="1200" dirty="0" err="1" smtClean="0"/>
              <a:t>expected_update_rate</a:t>
            </a:r>
            <a:r>
              <a:rPr lang="en-US" sz="1200" dirty="0" smtClean="0"/>
              <a:t>: 0.4,</a:t>
            </a:r>
          </a:p>
          <a:p>
            <a:pPr marL="0" lvl="1"/>
            <a:r>
              <a:rPr lang="en-US" sz="1200" dirty="0" smtClean="0"/>
              <a:t>  </a:t>
            </a:r>
            <a:r>
              <a:rPr lang="en-US" sz="1200" dirty="0" err="1" smtClean="0"/>
              <a:t>observation_persistence</a:t>
            </a:r>
            <a:r>
              <a:rPr lang="en-US" sz="1200" dirty="0" smtClean="0"/>
              <a:t>: 0.0, marking: true, clearing: true, </a:t>
            </a:r>
            <a:r>
              <a:rPr lang="en-US" sz="1200" dirty="0" err="1" smtClean="0"/>
              <a:t>max_obstacle_height</a:t>
            </a:r>
            <a:r>
              <a:rPr lang="en-US" sz="1200" dirty="0" smtClean="0"/>
              <a:t>: 0.4, </a:t>
            </a:r>
            <a:r>
              <a:rPr lang="en-US" sz="1200" dirty="0" err="1" smtClean="0"/>
              <a:t>min_obstacle_height</a:t>
            </a:r>
            <a:r>
              <a:rPr lang="en-US" sz="1200" dirty="0" smtClean="0"/>
              <a:t>: 0.08}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global_costmap_params.yaml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371600"/>
            <a:ext cx="7620000" cy="375487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#Independent settings for the global planner's </a:t>
            </a:r>
            <a:r>
              <a:rPr lang="en-US" sz="1400" dirty="0" err="1" smtClean="0"/>
              <a:t>costmap</a:t>
            </a:r>
            <a:r>
              <a:rPr lang="en-US" sz="1400" dirty="0" smtClean="0"/>
              <a:t>. Detailed descriptions of these parameters can be found at http://www.ros.org/wiki/costmap_2d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err="1" smtClean="0"/>
              <a:t>global_costmap</a:t>
            </a:r>
            <a:r>
              <a:rPr lang="en-US" sz="1400" dirty="0" smtClean="0"/>
              <a:t>:</a:t>
            </a:r>
          </a:p>
          <a:p>
            <a:pPr marL="0" lvl="1"/>
            <a:r>
              <a:rPr lang="en-US" sz="1400" dirty="0" smtClean="0"/>
              <a:t>  #Set the global and robot frames for the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global_frame</a:t>
            </a:r>
            <a:r>
              <a:rPr lang="en-US" sz="1400" dirty="0" smtClean="0"/>
              <a:t>: /map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robot_base_frame</a:t>
            </a:r>
            <a:r>
              <a:rPr lang="en-US" sz="1400" dirty="0" smtClean="0"/>
              <a:t>: </a:t>
            </a:r>
            <a:r>
              <a:rPr lang="en-US" sz="1400" dirty="0" err="1" smtClean="0"/>
              <a:t>base_link</a:t>
            </a:r>
            <a:endParaRPr lang="en-US" sz="1400" dirty="0" smtClean="0"/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#Set the update and publish frequency of the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update_frequency</a:t>
            </a:r>
            <a:r>
              <a:rPr lang="en-US" sz="1400" dirty="0" smtClean="0"/>
              <a:t>: 5.0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publish_frequency</a:t>
            </a:r>
            <a:r>
              <a:rPr lang="en-US" sz="1400" dirty="0" smtClean="0"/>
              <a:t>: 0.0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#We'll use a map served by the 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 to initialize this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static_map</a:t>
            </a:r>
            <a:r>
              <a:rPr lang="en-US" sz="1400" dirty="0" smtClean="0"/>
              <a:t>: true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rolling_window</a:t>
            </a:r>
            <a:r>
              <a:rPr lang="en-US" sz="1400" dirty="0" smtClean="0"/>
              <a:t>: false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footprint_padding</a:t>
            </a:r>
            <a:r>
              <a:rPr lang="en-US" sz="1400" dirty="0" smtClean="0"/>
              <a:t>: 0.02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410200"/>
            <a:ext cx="8305800" cy="685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change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publish_frequency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5.0 to see the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costmap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local_costmap_params.yaml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19200"/>
            <a:ext cx="76200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#Independent settings for the local planner's </a:t>
            </a:r>
            <a:r>
              <a:rPr lang="en-US" sz="1400" dirty="0" err="1" smtClean="0"/>
              <a:t>costmap</a:t>
            </a:r>
            <a:r>
              <a:rPr lang="en-US" sz="1400" dirty="0" smtClean="0"/>
              <a:t>. Detailed descriptions of these parameters can be found at http://www.ros.org/wiki/costmap_2d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err="1" smtClean="0"/>
              <a:t>local_costmap</a:t>
            </a:r>
            <a:r>
              <a:rPr lang="en-US" sz="1400" dirty="0" smtClean="0"/>
              <a:t>:</a:t>
            </a:r>
          </a:p>
          <a:p>
            <a:pPr marL="0" lvl="1"/>
            <a:r>
              <a:rPr lang="en-US" sz="1400" dirty="0" smtClean="0"/>
              <a:t>  #We'll publish the </a:t>
            </a:r>
            <a:r>
              <a:rPr lang="en-US" sz="1400" dirty="0" err="1" smtClean="0"/>
              <a:t>voxel</a:t>
            </a:r>
            <a:r>
              <a:rPr lang="en-US" sz="1400" dirty="0" smtClean="0"/>
              <a:t> grid used by this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publish_voxel_map</a:t>
            </a:r>
            <a:r>
              <a:rPr lang="en-US" sz="1400" dirty="0" smtClean="0"/>
              <a:t>: true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#Set the global and robot frames for the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global_frame</a:t>
            </a:r>
            <a:r>
              <a:rPr lang="en-US" sz="1400" dirty="0" smtClean="0"/>
              <a:t>: </a:t>
            </a:r>
            <a:r>
              <a:rPr lang="en-US" sz="1400" dirty="0" err="1" smtClean="0"/>
              <a:t>odom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robot_base_frame</a:t>
            </a:r>
            <a:r>
              <a:rPr lang="en-US" sz="1400" dirty="0" smtClean="0"/>
              <a:t>: </a:t>
            </a:r>
            <a:r>
              <a:rPr lang="en-US" sz="1400" dirty="0" err="1" smtClean="0"/>
              <a:t>base_link</a:t>
            </a:r>
            <a:endParaRPr lang="en-US" sz="1400" dirty="0" smtClean="0"/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#Set the update and publish frequency of the </a:t>
            </a:r>
            <a:r>
              <a:rPr lang="en-US" sz="1400" dirty="0" err="1" smtClean="0"/>
              <a:t>costmap</a:t>
            </a:r>
            <a:endParaRPr lang="en-US" sz="1400" dirty="0" smtClean="0"/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update_frequency</a:t>
            </a:r>
            <a:r>
              <a:rPr lang="en-US" sz="1400" dirty="0" smtClean="0"/>
              <a:t>: 5.0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publish_frequency</a:t>
            </a:r>
            <a:r>
              <a:rPr lang="en-US" sz="1400" dirty="0" smtClean="0"/>
              <a:t>: 2.0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#We'll configure this </a:t>
            </a:r>
            <a:r>
              <a:rPr lang="en-US" sz="1400" dirty="0" err="1" smtClean="0"/>
              <a:t>costmap</a:t>
            </a:r>
            <a:r>
              <a:rPr lang="en-US" sz="1400" dirty="0" smtClean="0"/>
              <a:t> to be a rolling window... meaning it is always</a:t>
            </a:r>
          </a:p>
          <a:p>
            <a:pPr marL="0" lvl="1"/>
            <a:r>
              <a:rPr lang="en-US" sz="1400" dirty="0" smtClean="0"/>
              <a:t>  #centered at the robot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static_map</a:t>
            </a:r>
            <a:r>
              <a:rPr lang="en-US" sz="1400" dirty="0" smtClean="0"/>
              <a:t>: false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rolling_window</a:t>
            </a:r>
            <a:r>
              <a:rPr lang="en-US" sz="1400" dirty="0" smtClean="0"/>
              <a:t>: true</a:t>
            </a:r>
          </a:p>
          <a:p>
            <a:pPr marL="0" lvl="1"/>
            <a:r>
              <a:rPr lang="en-US" sz="1400" dirty="0" smtClean="0"/>
              <a:t>  width: 6.0</a:t>
            </a:r>
          </a:p>
          <a:p>
            <a:pPr marL="0" lvl="1"/>
            <a:r>
              <a:rPr lang="en-US" sz="1400" dirty="0" smtClean="0"/>
              <a:t>  height: 6.0</a:t>
            </a:r>
          </a:p>
          <a:p>
            <a:pPr marL="0" lvl="1"/>
            <a:r>
              <a:rPr lang="en-US" sz="1400" dirty="0" smtClean="0"/>
              <a:t>  resolution: 0.025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origin_x</a:t>
            </a:r>
            <a:r>
              <a:rPr lang="en-US" sz="1400" dirty="0" smtClean="0"/>
              <a:t>: 0.0</a:t>
            </a:r>
          </a:p>
          <a:p>
            <a:pPr marL="0" lvl="1"/>
            <a:r>
              <a:rPr lang="en-US" sz="1400" dirty="0" smtClean="0"/>
              <a:t>  </a:t>
            </a:r>
            <a:r>
              <a:rPr lang="en-US" sz="1400" dirty="0" err="1" smtClean="0"/>
              <a:t>origin_y</a:t>
            </a:r>
            <a:r>
              <a:rPr lang="en-US" sz="1400" dirty="0" smtClean="0"/>
              <a:t>: 0.0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Costmap_2d </a:t>
            </a:r>
            <a:r>
              <a:rPr lang="en-US" dirty="0" err="1" smtClean="0"/>
              <a:t>Subscriped</a:t>
            </a:r>
            <a:r>
              <a:rPr lang="en-US" dirty="0" smtClean="0"/>
              <a:t> Topics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447800"/>
          <a:ext cx="7848599" cy="451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0874"/>
                <a:gridCol w="3878885"/>
                <a:gridCol w="214884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Message Type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Description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Topic</a:t>
                      </a:r>
                      <a:endParaRPr lang="he-IL" sz="1800" dirty="0"/>
                    </a:p>
                  </a:txBody>
                  <a:tcPr/>
                </a:tc>
              </a:tr>
              <a:tr h="115316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sensor_msgs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PointCloud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each 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PointCloud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 source listed in the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observation_sources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parameter list, information from that source is used to update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&lt;</a:t>
                      </a:r>
                      <a:r>
                        <a:rPr lang="en-US" sz="1800" dirty="0" err="1" smtClean="0"/>
                        <a:t>point_cloud_topic</a:t>
                      </a:r>
                      <a:r>
                        <a:rPr lang="en-US" sz="1800" dirty="0" smtClean="0"/>
                        <a:t>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sz="1800" dirty="0"/>
                    </a:p>
                  </a:txBody>
                  <a:tcPr/>
                </a:tc>
              </a:tr>
              <a:tr h="12141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sensor_msgs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LaserScan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each 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LaserScan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 source listed in the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observation_sources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parameter list, information from that source is used to update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laser_scan_topic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he-IL" sz="1800" dirty="0"/>
                    </a:p>
                  </a:txBody>
                  <a:tcPr/>
                </a:tc>
              </a:tr>
              <a:tr h="12649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nav_msgs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OccupancyGrid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 the option of being initialized from a user-generated static map (see the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static_map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parameter). If this option is selected,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makes a service call to the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map_server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to obtain this map.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"map"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Published Topics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1447801"/>
          <a:ext cx="7619999" cy="38887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67839"/>
                <a:gridCol w="3962400"/>
                <a:gridCol w="1889760"/>
              </a:tblGrid>
              <a:tr h="350233"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Message Type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Description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Topic</a:t>
                      </a:r>
                      <a:endParaRPr lang="he-IL" sz="1800" dirty="0"/>
                    </a:p>
                  </a:txBody>
                  <a:tcPr/>
                </a:tc>
              </a:tr>
              <a:tr h="61571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nav_msgs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GridCells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occupied cells in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obstacles </a:t>
                      </a:r>
                      <a:endParaRPr lang="he-IL" sz="1800" dirty="0"/>
                    </a:p>
                  </a:txBody>
                  <a:tcPr/>
                </a:tc>
              </a:tr>
              <a:tr h="87558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nav_msgs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GridCells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cells in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correspond to the occupied cells inflated by the inscribed radius of the robot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inflated_obstacles</a:t>
                      </a:r>
                      <a:endParaRPr lang="he-IL" sz="1800" dirty="0"/>
                    </a:p>
                  </a:txBody>
                  <a:tcPr/>
                </a:tc>
              </a:tr>
              <a:tr h="67413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nav_msgs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GridCells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unknown cells in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costmap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unknown_space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sz="1800" dirty="0"/>
                    </a:p>
                  </a:txBody>
                  <a:tcPr/>
                </a:tc>
              </a:tr>
              <a:tr h="1294339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costmap_2d/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VoxelGrid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Optionally advertised when the underlying occupancy grid uses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voxels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the user requests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voxel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grid be published.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voxel_grid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5486400"/>
            <a:ext cx="8305800" cy="685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US" sz="2400" dirty="0" smtClean="0"/>
              <a:t> In Hydro </a:t>
            </a:r>
            <a:r>
              <a:rPr lang="en-US" sz="2400" dirty="0" err="1" smtClean="0"/>
              <a:t>costmaps</a:t>
            </a:r>
            <a:r>
              <a:rPr lang="en-US" sz="2400" dirty="0" smtClean="0"/>
              <a:t> are published as Map (in Groovy they were </a:t>
            </a:r>
            <a:r>
              <a:rPr lang="en-US" sz="2400" dirty="0" err="1" smtClean="0"/>
              <a:t>GridCells</a:t>
            </a:r>
            <a:r>
              <a:rPr lang="en-US" sz="2400" dirty="0" smtClean="0"/>
              <a:t>).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dirty="0" err="1" smtClean="0"/>
              <a:t>move_base</a:t>
            </a:r>
            <a:r>
              <a:rPr lang="en-US" dirty="0" smtClean="0"/>
              <a:t> package lets you move a robot to desired positions using the navigation stack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move_base</a:t>
            </a:r>
            <a:r>
              <a:rPr lang="en-US" dirty="0" smtClean="0"/>
              <a:t> node links together a global and local planner to accomplish its global navigation task. 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move_base</a:t>
            </a:r>
            <a:r>
              <a:rPr lang="en-US" dirty="0" smtClean="0"/>
              <a:t> node may optionally perform recovery behaviors when the robot perceives itself as stuck.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move_base</a:t>
            </a:r>
            <a:r>
              <a:rPr lang="en-US" dirty="0" smtClean="0"/>
              <a:t>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95400"/>
            <a:ext cx="76200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/>
              <a:t>&lt;launch&gt;</a:t>
            </a:r>
          </a:p>
          <a:p>
            <a:pPr marL="0" lvl="1"/>
            <a:r>
              <a:rPr lang="en-US" sz="1200" dirty="0" smtClean="0"/>
              <a:t>&lt;!--</a:t>
            </a:r>
          </a:p>
          <a:p>
            <a:pPr marL="0" lvl="1"/>
            <a:r>
              <a:rPr lang="en-US" sz="1200" dirty="0" smtClean="0"/>
              <a:t>  Example </a:t>
            </a:r>
            <a:r>
              <a:rPr lang="en-US" sz="1200" dirty="0" err="1" smtClean="0"/>
              <a:t>move_base</a:t>
            </a:r>
            <a:r>
              <a:rPr lang="en-US" sz="1200" dirty="0" smtClean="0"/>
              <a:t> configuration. Descriptions of parameters, as well as a full list of all </a:t>
            </a:r>
            <a:r>
              <a:rPr lang="en-US" sz="1200" dirty="0" err="1" smtClean="0"/>
              <a:t>amcl</a:t>
            </a:r>
            <a:r>
              <a:rPr lang="en-US" sz="1200" dirty="0" smtClean="0"/>
              <a:t> parameters, can be found at http://www.ros.org/wiki/move_base.</a:t>
            </a:r>
          </a:p>
          <a:p>
            <a:pPr marL="0" lvl="1"/>
            <a:r>
              <a:rPr lang="en-US" sz="1200" dirty="0" smtClean="0"/>
              <a:t>--&gt;</a:t>
            </a:r>
          </a:p>
          <a:p>
            <a:pPr marL="0" lvl="1"/>
            <a:r>
              <a:rPr lang="en-US" sz="1200" dirty="0" smtClean="0"/>
              <a:t>  &lt;node </a:t>
            </a:r>
            <a:r>
              <a:rPr lang="en-US" sz="1200" dirty="0" err="1" smtClean="0"/>
              <a:t>pkg</a:t>
            </a:r>
            <a:r>
              <a:rPr lang="en-US" sz="1200" dirty="0" smtClean="0"/>
              <a:t>="</a:t>
            </a:r>
            <a:r>
              <a:rPr lang="en-US" sz="1200" dirty="0" err="1" smtClean="0"/>
              <a:t>move_base</a:t>
            </a:r>
            <a:r>
              <a:rPr lang="en-US" sz="1200" dirty="0" smtClean="0"/>
              <a:t>" type="</a:t>
            </a:r>
            <a:r>
              <a:rPr lang="en-US" sz="1200" dirty="0" err="1" smtClean="0"/>
              <a:t>move_base</a:t>
            </a:r>
            <a:r>
              <a:rPr lang="en-US" sz="1200" dirty="0" smtClean="0"/>
              <a:t>" </a:t>
            </a:r>
            <a:r>
              <a:rPr lang="en-US" sz="1200" dirty="0" err="1" smtClean="0"/>
              <a:t>respawn</a:t>
            </a:r>
            <a:r>
              <a:rPr lang="en-US" sz="1200" dirty="0" smtClean="0"/>
              <a:t>="false" name="</a:t>
            </a:r>
            <a:r>
              <a:rPr lang="en-US" sz="1200" dirty="0" err="1" smtClean="0"/>
              <a:t>move_base_node</a:t>
            </a:r>
            <a:r>
              <a:rPr lang="en-US" sz="1200" dirty="0" smtClean="0"/>
              <a:t>" output="screen"&gt;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footprint_padding</a:t>
            </a:r>
            <a:r>
              <a:rPr lang="en-US" sz="1200" dirty="0" smtClean="0"/>
              <a:t>" value="0.01"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controller_frequency</a:t>
            </a:r>
            <a:r>
              <a:rPr lang="en-US" sz="1200" dirty="0" smtClean="0"/>
              <a:t>" value="10.0"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controller_patience</a:t>
            </a:r>
            <a:r>
              <a:rPr lang="en-US" sz="1200" dirty="0" smtClean="0"/>
              <a:t>" value="3.0" /&gt;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oscillation_timeout</a:t>
            </a:r>
            <a:r>
              <a:rPr lang="en-US" sz="1200" dirty="0" smtClean="0"/>
              <a:t>" value="30.0"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oscillation_distance</a:t>
            </a:r>
            <a:r>
              <a:rPr lang="en-US" sz="1200" dirty="0" smtClean="0"/>
              <a:t>" value="0.5" /&gt;</a:t>
            </a:r>
          </a:p>
          <a:p>
            <a:pPr marL="0" lvl="1"/>
            <a:r>
              <a:rPr lang="en-US" sz="1200" dirty="0" smtClean="0"/>
              <a:t>    &lt;!--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name="</a:t>
            </a:r>
            <a:r>
              <a:rPr lang="en-US" sz="1200" dirty="0" err="1" smtClean="0"/>
              <a:t>base_local_planner</a:t>
            </a:r>
            <a:r>
              <a:rPr lang="en-US" sz="1200" dirty="0" smtClean="0"/>
              <a:t>" value="</a:t>
            </a:r>
            <a:r>
              <a:rPr lang="en-US" sz="1200" dirty="0" err="1" smtClean="0"/>
              <a:t>dwa_local_planner</a:t>
            </a:r>
            <a:r>
              <a:rPr lang="en-US" sz="1200" dirty="0" smtClean="0"/>
              <a:t>/</a:t>
            </a:r>
            <a:r>
              <a:rPr lang="en-US" sz="1200" dirty="0" err="1" smtClean="0"/>
              <a:t>DWAPlannerROS</a:t>
            </a:r>
            <a:r>
              <a:rPr lang="en-US" sz="1200" dirty="0" smtClean="0"/>
              <a:t>" /&gt;</a:t>
            </a:r>
          </a:p>
          <a:p>
            <a:pPr marL="0" lvl="1"/>
            <a:r>
              <a:rPr lang="en-US" sz="1200" dirty="0" smtClean="0"/>
              <a:t>    </a:t>
            </a:r>
            <a:r>
              <a:rPr lang="en-US" sz="1200" dirty="0" smtClean="0">
                <a:sym typeface="Wingdings" pitchFamily="2" charset="2"/>
              </a:rPr>
              <a:t>--&gt;</a:t>
            </a:r>
            <a:endParaRPr lang="en-US" sz="1200" dirty="0" smtClean="0"/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costmap_common_params.yaml</a:t>
            </a:r>
            <a:r>
              <a:rPr lang="en-US" sz="1200" dirty="0" smtClean="0"/>
              <a:t>" command="load" ns="</a:t>
            </a:r>
            <a:r>
              <a:rPr lang="en-US" sz="1200" dirty="0" err="1" smtClean="0"/>
              <a:t>global_costmap</a:t>
            </a:r>
            <a:r>
              <a:rPr lang="en-US" sz="1200" dirty="0" smtClean="0"/>
              <a:t>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costmap_common_params.yaml</a:t>
            </a:r>
            <a:r>
              <a:rPr lang="en-US" sz="1200" dirty="0" smtClean="0"/>
              <a:t>" command="load" ns="</a:t>
            </a:r>
            <a:r>
              <a:rPr lang="en-US" sz="1200" dirty="0" err="1" smtClean="0"/>
              <a:t>local_costmap</a:t>
            </a:r>
            <a:r>
              <a:rPr lang="en-US" sz="1200" dirty="0" smtClean="0"/>
              <a:t>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local_costmap_params.yaml</a:t>
            </a:r>
            <a:r>
              <a:rPr lang="en-US" sz="1200" dirty="0" smtClean="0"/>
              <a:t>" command="load"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global_costmap_params.yaml</a:t>
            </a:r>
            <a:r>
              <a:rPr lang="en-US" sz="1200" dirty="0" smtClean="0"/>
              <a:t>" command="load" /&gt;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base_local_planner_params.yaml</a:t>
            </a:r>
            <a:r>
              <a:rPr lang="en-US" sz="1200" dirty="0" smtClean="0"/>
              <a:t>" command="load" /&gt;</a:t>
            </a:r>
          </a:p>
          <a:p>
            <a:pPr marL="0" lvl="1"/>
            <a:r>
              <a:rPr lang="en-US" sz="1200" dirty="0" smtClean="0"/>
              <a:t>    &lt;!--</a:t>
            </a:r>
          </a:p>
          <a:p>
            <a:pPr marL="0" lvl="1"/>
            <a:r>
              <a:rPr lang="en-US" sz="1200" dirty="0" smtClean="0"/>
              <a:t>    &lt;</a:t>
            </a:r>
            <a:r>
              <a:rPr lang="en-US" sz="1200" dirty="0" err="1" smtClean="0"/>
              <a:t>rosparam</a:t>
            </a:r>
            <a:r>
              <a:rPr lang="en-US" sz="1200" dirty="0" smtClean="0"/>
              <a:t> file="$(find </a:t>
            </a:r>
            <a:r>
              <a:rPr lang="en-US" sz="1200" dirty="0" err="1" smtClean="0"/>
              <a:t>navigation_stage</a:t>
            </a:r>
            <a:r>
              <a:rPr lang="en-US" sz="1200" dirty="0" smtClean="0"/>
              <a:t>)/</a:t>
            </a:r>
            <a:r>
              <a:rPr lang="en-US" sz="1200" dirty="0" err="1" smtClean="0"/>
              <a:t>move_base_config</a:t>
            </a:r>
            <a:r>
              <a:rPr lang="en-US" sz="1200" dirty="0" smtClean="0"/>
              <a:t>/</a:t>
            </a:r>
            <a:r>
              <a:rPr lang="en-US" sz="1200" dirty="0" err="1" smtClean="0"/>
              <a:t>dwa_local_planner_params.yaml</a:t>
            </a:r>
            <a:r>
              <a:rPr lang="en-US" sz="1200" dirty="0" smtClean="0"/>
              <a:t>" command="load" /&gt;</a:t>
            </a:r>
          </a:p>
          <a:p>
            <a:pPr marL="0" lvl="1"/>
            <a:r>
              <a:rPr lang="en-US" sz="1200" dirty="0" smtClean="0"/>
              <a:t>    --&gt;</a:t>
            </a:r>
          </a:p>
          <a:p>
            <a:pPr marL="0" lvl="1"/>
            <a:r>
              <a:rPr lang="en-US" sz="1200" dirty="0" smtClean="0"/>
              <a:t>  &lt;/node&gt;</a:t>
            </a:r>
          </a:p>
          <a:p>
            <a:pPr marL="0" lvl="1"/>
            <a:r>
              <a:rPr lang="en-US" sz="1200" dirty="0" smtClean="0"/>
              <a:t>&lt;/launch&gt;</a:t>
            </a:r>
          </a:p>
        </p:txBody>
      </p:sp>
    </p:spTree>
    <p:extLst>
      <p:ext uri="{BB962C8B-B14F-4D97-AF65-F5344CB8AC3E}">
        <p14:creationId xmlns="" xmlns:p14="http://schemas.microsoft.com/office/powerpoint/2010/main" val="50374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ROS Navigation Stack in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navigation tutorials from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https://github.com/ros-planning/navigation_tutorials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navigation_stage</a:t>
            </a:r>
            <a:r>
              <a:rPr lang="en-US" dirty="0" smtClean="0"/>
              <a:t> package holds example launch files for running the ROS navigation stack in stage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5908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ros</a:t>
            </a:r>
            <a:r>
              <a:rPr lang="en-US" sz="2000" dirty="0" smtClean="0"/>
              <a:t>/stacks</a:t>
            </a:r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 https://github.com/ros-planning/navigation_tutorials.git</a:t>
            </a:r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ROS Navigation Stack in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524000"/>
          <a:ext cx="7772400" cy="4028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41520"/>
                <a:gridCol w="323088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mtClean="0"/>
                        <a:t>Launch File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 launch file for running the navigation stack with </a:t>
                      </a:r>
                      <a:r>
                        <a:rPr lang="en-US" dirty="0" err="1" smtClean="0"/>
                        <a:t>amcl</a:t>
                      </a:r>
                      <a:r>
                        <a:rPr lang="en-US" dirty="0" smtClean="0"/>
                        <a:t> at a map resolution of 5cm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launch/move_base_amcl_5cm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 launch file for running the navigation stack with </a:t>
                      </a:r>
                      <a:r>
                        <a:rPr lang="en-US" dirty="0" err="1" smtClean="0"/>
                        <a:t>fake_localization</a:t>
                      </a:r>
                      <a:r>
                        <a:rPr lang="en-US" dirty="0" smtClean="0"/>
                        <a:t> at a map resolution of 10cm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launch/move_base_fake_localization_10cm.launch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 launch file for running the navigation stack with multiple robots in stage.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move_base_multi_robot.launch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 launch file for running the navigation stack with </a:t>
                      </a:r>
                      <a:r>
                        <a:rPr lang="en-US" dirty="0" err="1" smtClean="0"/>
                        <a:t>gmapping</a:t>
                      </a:r>
                      <a:r>
                        <a:rPr lang="en-US" dirty="0" smtClean="0"/>
                        <a:t> at a map resolution of 5cm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launch/move_base_gmapping_5cm.launch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move_base_amcl_5cm.launch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1295400"/>
            <a:ext cx="7620000" cy="353943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&lt;launch&gt;</a:t>
            </a:r>
          </a:p>
          <a:p>
            <a:pPr marL="0" lvl="1"/>
            <a:r>
              <a:rPr lang="en-US" sz="1600" dirty="0" smtClean="0"/>
              <a:t>  &lt;master auto="start"/&gt;</a:t>
            </a:r>
          </a:p>
          <a:p>
            <a:pPr marL="0" lvl="1"/>
            <a:r>
              <a:rPr lang="en-US" sz="1600" dirty="0" smtClean="0"/>
              <a:t>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name="/</a:t>
            </a:r>
            <a:r>
              <a:rPr lang="en-US" sz="1600" dirty="0" err="1" smtClean="0"/>
              <a:t>use_sim_time</a:t>
            </a:r>
            <a:r>
              <a:rPr lang="en-US" sz="1600" dirty="0" smtClean="0"/>
              <a:t>" value="true"/&gt;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move_base_config</a:t>
            </a:r>
            <a:r>
              <a:rPr lang="en-US" sz="1600" dirty="0" smtClean="0"/>
              <a:t>/move_base.xml"/&gt;</a:t>
            </a:r>
          </a:p>
          <a:p>
            <a:pPr marL="0" lvl="1"/>
            <a:r>
              <a:rPr lang="en-US" sz="1600" dirty="0" smtClean="0"/>
              <a:t>  &lt;node name="</a:t>
            </a:r>
            <a:r>
              <a:rPr lang="en-US" sz="1600" dirty="0" err="1" smtClean="0"/>
              <a:t>map_server</a:t>
            </a:r>
            <a:r>
              <a:rPr lang="en-US" sz="1600" dirty="0" smtClean="0"/>
              <a:t>"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map_server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map_server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stage_config</a:t>
            </a:r>
            <a:r>
              <a:rPr lang="en-US" sz="1600" dirty="0" smtClean="0"/>
              <a:t>/maps/willow-full-0.05.pgm 0.05" </a:t>
            </a:r>
            <a:r>
              <a:rPr lang="en-US" sz="1600" dirty="0" err="1" smtClean="0"/>
              <a:t>respawn</a:t>
            </a:r>
            <a:r>
              <a:rPr lang="en-US" sz="1600" dirty="0" smtClean="0"/>
              <a:t>="false" /&gt;</a:t>
            </a:r>
          </a:p>
          <a:p>
            <a:pPr marL="0" lvl="1"/>
            <a:r>
              <a:rPr lang="en-US" sz="1600" dirty="0" smtClean="0"/>
              <a:t>  &lt;node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stage_ros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stageros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stageros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stage_config</a:t>
            </a:r>
            <a:r>
              <a:rPr lang="en-US" sz="1600" dirty="0" smtClean="0"/>
              <a:t>/worlds/willow-pr2-5cm.world" </a:t>
            </a:r>
            <a:r>
              <a:rPr lang="en-US" sz="1600" dirty="0" err="1" smtClean="0"/>
              <a:t>respawn</a:t>
            </a:r>
            <a:r>
              <a:rPr lang="en-US" sz="1600" dirty="0" smtClean="0"/>
              <a:t>="false" 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</a:t>
            </a:r>
            <a:r>
              <a:rPr lang="en-US" sz="1600" dirty="0" err="1" smtClean="0"/>
              <a:t>base_watchdog_timeout</a:t>
            </a:r>
            <a:r>
              <a:rPr lang="en-US" sz="1600" dirty="0" smtClean="0"/>
              <a:t>" value="0.2"/&gt;</a:t>
            </a:r>
          </a:p>
          <a:p>
            <a:pPr marL="0" lvl="1"/>
            <a:r>
              <a:rPr lang="en-US" sz="1600" dirty="0" smtClean="0"/>
              <a:t>  &lt;/node&gt;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move_base_config</a:t>
            </a:r>
            <a:r>
              <a:rPr lang="en-US" sz="1600" dirty="0" smtClean="0"/>
              <a:t>/amcl_node.xml"/&gt;  </a:t>
            </a:r>
          </a:p>
          <a:p>
            <a:pPr marL="0" lvl="1"/>
            <a:r>
              <a:rPr lang="en-US" sz="1600" dirty="0" smtClean="0"/>
              <a:t>  &lt;node name="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="-d 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single_robot.rviz</a:t>
            </a:r>
            <a:r>
              <a:rPr lang="en-US" sz="1600" dirty="0" smtClean="0"/>
              <a:t>" /&gt;</a:t>
            </a:r>
          </a:p>
          <a:p>
            <a:pPr marL="0" lvl="1"/>
            <a:r>
              <a:rPr lang="en-US" sz="1600" dirty="0" smtClean="0"/>
              <a:t>&lt;/launch&gt;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953000"/>
            <a:ext cx="8686800" cy="177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run this launch file type: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5562600"/>
            <a:ext cx="7620000" cy="5847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cd</a:t>
            </a:r>
            <a:r>
              <a:rPr lang="en-US" sz="1600" dirty="0" smtClean="0"/>
              <a:t> ~/</a:t>
            </a:r>
            <a:r>
              <a:rPr lang="en-US" sz="1600" dirty="0" err="1" smtClean="0"/>
              <a:t>ros</a:t>
            </a:r>
            <a:r>
              <a:rPr lang="en-US" sz="1600" dirty="0" smtClean="0"/>
              <a:t>/stacks/</a:t>
            </a:r>
            <a:r>
              <a:rPr lang="en-US" sz="1600" dirty="0" err="1" smtClean="0"/>
              <a:t>navigation_tutorials</a:t>
            </a:r>
            <a:r>
              <a:rPr lang="en-US" sz="1600" dirty="0" smtClean="0"/>
              <a:t>/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/launch</a:t>
            </a:r>
          </a:p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roslaunch</a:t>
            </a:r>
            <a:r>
              <a:rPr lang="en-US" sz="1600" dirty="0" smtClean="0"/>
              <a:t> move_base_amcl_5cm.launch</a:t>
            </a:r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costmap</a:t>
            </a:r>
            <a:r>
              <a:rPr lang="en-US" dirty="0" smtClean="0"/>
              <a:t> is the data structure that represents places that are safe for the robot to be in a grid of cells</a:t>
            </a:r>
          </a:p>
          <a:p>
            <a:r>
              <a:rPr lang="en-US" dirty="0" smtClean="0"/>
              <a:t>Usually, the values in the </a:t>
            </a:r>
            <a:r>
              <a:rPr lang="en-US" dirty="0" err="1" smtClean="0"/>
              <a:t>costmap</a:t>
            </a:r>
            <a:r>
              <a:rPr lang="en-US" dirty="0" smtClean="0"/>
              <a:t> are binary, representing free space or places where the robot would be in collision.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858000" cy="490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move_base_gmapping_5cm.launch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1524000"/>
            <a:ext cx="7620000" cy="304698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&lt;launch&gt;</a:t>
            </a:r>
          </a:p>
          <a:p>
            <a:pPr marL="0" lvl="1"/>
            <a:r>
              <a:rPr lang="en-US" sz="1600" dirty="0" smtClean="0"/>
              <a:t>  &lt;master auto="start"/&gt;</a:t>
            </a:r>
          </a:p>
          <a:p>
            <a:pPr marL="0" lvl="1"/>
            <a:r>
              <a:rPr lang="en-US" sz="1600" dirty="0" smtClean="0"/>
              <a:t>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name="/</a:t>
            </a:r>
            <a:r>
              <a:rPr lang="en-US" sz="1600" dirty="0" err="1" smtClean="0"/>
              <a:t>use_sim_time</a:t>
            </a:r>
            <a:r>
              <a:rPr lang="en-US" sz="1600" dirty="0" smtClean="0"/>
              <a:t>" value="true"/&gt;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move_base_config</a:t>
            </a:r>
            <a:r>
              <a:rPr lang="en-US" sz="1600" dirty="0" smtClean="0"/>
              <a:t>/move_base.xml"/&gt;</a:t>
            </a:r>
          </a:p>
          <a:p>
            <a:pPr marL="0" lvl="1"/>
            <a:r>
              <a:rPr lang="en-US" sz="1600" dirty="0" smtClean="0"/>
              <a:t>  &lt;node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stage_ros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stageros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stageros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stage_config</a:t>
            </a:r>
            <a:r>
              <a:rPr lang="en-US" sz="1600" dirty="0" smtClean="0"/>
              <a:t>/worlds/willow-pr2-5cm.world" </a:t>
            </a:r>
            <a:r>
              <a:rPr lang="en-US" sz="1600" dirty="0" err="1" smtClean="0"/>
              <a:t>respawn</a:t>
            </a:r>
            <a:r>
              <a:rPr lang="en-US" sz="1600" dirty="0" smtClean="0"/>
              <a:t>="false" 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</a:t>
            </a:r>
            <a:r>
              <a:rPr lang="en-US" sz="1600" dirty="0" err="1" smtClean="0"/>
              <a:t>base_watchdog_timeout</a:t>
            </a:r>
            <a:r>
              <a:rPr lang="en-US" sz="1600" dirty="0" smtClean="0"/>
              <a:t>" value="0.2"/&gt;</a:t>
            </a:r>
          </a:p>
          <a:p>
            <a:pPr marL="0" lvl="1"/>
            <a:r>
              <a:rPr lang="en-US" sz="1600" dirty="0" smtClean="0"/>
              <a:t>  &lt;/node&gt;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move_base_config</a:t>
            </a:r>
            <a:r>
              <a:rPr lang="en-US" sz="1600" dirty="0" smtClean="0"/>
              <a:t>/slam_gmapping.xml"/&gt;  </a:t>
            </a:r>
          </a:p>
          <a:p>
            <a:pPr marL="0" lvl="1"/>
            <a:r>
              <a:rPr lang="en-US" sz="1600" dirty="0" smtClean="0"/>
              <a:t>  &lt;node name="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="-d 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single_robot.rviz</a:t>
            </a:r>
            <a:r>
              <a:rPr lang="en-US" sz="1600" dirty="0" smtClean="0"/>
              <a:t>" /&gt;</a:t>
            </a:r>
          </a:p>
          <a:p>
            <a:pPr marL="0" lvl="1"/>
            <a:r>
              <a:rPr lang="en-US" sz="1600" dirty="0" smtClean="0"/>
              <a:t>&lt;/launch&gt;</a:t>
            </a:r>
            <a:endParaRPr lang="en-US" sz="16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953000"/>
            <a:ext cx="8686800" cy="177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run this launch file type: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5562600"/>
            <a:ext cx="7620000" cy="5847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cd</a:t>
            </a:r>
            <a:r>
              <a:rPr lang="en-US" sz="1600" dirty="0" smtClean="0"/>
              <a:t> ~/</a:t>
            </a:r>
            <a:r>
              <a:rPr lang="en-US" sz="1600" dirty="0" err="1" smtClean="0"/>
              <a:t>ros</a:t>
            </a:r>
            <a:r>
              <a:rPr lang="en-US" sz="1600" dirty="0" smtClean="0"/>
              <a:t>/stacks/</a:t>
            </a:r>
            <a:r>
              <a:rPr lang="en-US" sz="1600" dirty="0" err="1" smtClean="0"/>
              <a:t>navigation_tutorials</a:t>
            </a:r>
            <a:r>
              <a:rPr lang="en-US" sz="1600" dirty="0" smtClean="0"/>
              <a:t>/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/launch</a:t>
            </a:r>
          </a:p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roslaunch</a:t>
            </a:r>
            <a:r>
              <a:rPr lang="en-US" sz="1600" dirty="0" smtClean="0"/>
              <a:t> </a:t>
            </a:r>
            <a:r>
              <a:rPr lang="en-US" sz="1600" dirty="0" smtClean="0"/>
              <a:t>move_base_gmapping_5cm.launch</a:t>
            </a: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rviz</a:t>
            </a:r>
            <a:r>
              <a:rPr lang="en-US" dirty="0" smtClean="0"/>
              <a:t> with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setup </a:t>
            </a:r>
            <a:r>
              <a:rPr lang="en-US" dirty="0" err="1" smtClean="0"/>
              <a:t>rviz</a:t>
            </a:r>
            <a:r>
              <a:rPr lang="en-US" dirty="0" smtClean="0"/>
              <a:t> to work with the navigation stack. This includes:</a:t>
            </a:r>
          </a:p>
          <a:p>
            <a:pPr lvl="1"/>
            <a:r>
              <a:rPr lang="en-US" dirty="0" smtClean="0"/>
              <a:t>Setting the pose of the robot for a localization system like </a:t>
            </a:r>
            <a:r>
              <a:rPr lang="en-US" dirty="0" err="1" smtClean="0"/>
              <a:t>amcl</a:t>
            </a:r>
            <a:endParaRPr lang="en-US" dirty="0" smtClean="0"/>
          </a:p>
          <a:p>
            <a:pPr lvl="1"/>
            <a:r>
              <a:rPr lang="en-US" dirty="0" smtClean="0"/>
              <a:t>Displaying all the visualization information that the navigation stack provides</a:t>
            </a:r>
          </a:p>
          <a:p>
            <a:pPr lvl="1"/>
            <a:r>
              <a:rPr lang="en-US" dirty="0" smtClean="0"/>
              <a:t>Sending goals to the navigation stack with </a:t>
            </a:r>
            <a:r>
              <a:rPr lang="en-US" dirty="0" err="1" smtClean="0"/>
              <a:t>rviz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Footprint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shows the footprint of the robot</a:t>
            </a:r>
          </a:p>
          <a:p>
            <a:r>
              <a:rPr lang="en-US" dirty="0" smtClean="0"/>
              <a:t>In our case, the robot has a pentagon-shape. </a:t>
            </a:r>
          </a:p>
          <a:p>
            <a:pPr lvl="1"/>
            <a:r>
              <a:rPr lang="en-US" dirty="0" smtClean="0"/>
              <a:t>This parameter is configured in the </a:t>
            </a:r>
            <a:r>
              <a:rPr lang="en-US" dirty="0" err="1" smtClean="0"/>
              <a:t>costmap_common_params</a:t>
            </a:r>
            <a:r>
              <a:rPr lang="en-US" dirty="0" smtClean="0"/>
              <a:t> file. </a:t>
            </a:r>
          </a:p>
          <a:p>
            <a:r>
              <a:rPr lang="en-US" dirty="0" smtClean="0"/>
              <a:t>Topic: </a:t>
            </a:r>
            <a:r>
              <a:rPr lang="en-US" dirty="0" err="1" smtClean="0"/>
              <a:t>move_base_node</a:t>
            </a:r>
            <a:r>
              <a:rPr lang="en-US" dirty="0" smtClean="0"/>
              <a:t>/</a:t>
            </a:r>
            <a:r>
              <a:rPr lang="en-US" dirty="0" err="1" smtClean="0"/>
              <a:t>local_costmap</a:t>
            </a:r>
            <a:r>
              <a:rPr lang="en-US" dirty="0" smtClean="0"/>
              <a:t>/</a:t>
            </a:r>
            <a:r>
              <a:rPr lang="en-US" dirty="0" err="1" smtClean="0"/>
              <a:t>footprint_layer</a:t>
            </a:r>
            <a:r>
              <a:rPr lang="en-US" dirty="0" smtClean="0"/>
              <a:t>/</a:t>
            </a:r>
            <a:r>
              <a:rPr lang="en-US" dirty="0" err="1" smtClean="0"/>
              <a:t>footprint_stamped</a:t>
            </a:r>
            <a:endParaRPr lang="en-US" dirty="0" smtClean="0"/>
          </a:p>
          <a:p>
            <a:r>
              <a:rPr lang="en-US" dirty="0" smtClean="0"/>
              <a:t>Type: </a:t>
            </a:r>
            <a:r>
              <a:rPr lang="en-US" dirty="0" err="1" smtClean="0">
                <a:hlinkClick r:id="rId2"/>
              </a:rPr>
              <a:t>geometry_msgs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PolygonStamped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Footprint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715000" cy="507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Footprint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Pose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2D pose estimate (P shortcut) allows the user to initialize the localization system used by the navigation stack by setting the pose of the robot in the world.</a:t>
            </a:r>
          </a:p>
          <a:p>
            <a:r>
              <a:rPr lang="en-US" dirty="0" smtClean="0"/>
              <a:t>The navigation stack waits for the new pose of a new topic with the name </a:t>
            </a:r>
            <a:r>
              <a:rPr lang="en-US" b="1" dirty="0" err="1" smtClean="0"/>
              <a:t>initialpose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on the </a:t>
            </a:r>
            <a:r>
              <a:rPr lang="en-US" b="1" dirty="0" smtClean="0"/>
              <a:t>2D Pose Estimate </a:t>
            </a:r>
            <a:r>
              <a:rPr lang="en-US" dirty="0" smtClean="0"/>
              <a:t>button and click on the map to indicate the initial position of your robot. </a:t>
            </a:r>
          </a:p>
          <a:p>
            <a:pPr lvl="1"/>
            <a:r>
              <a:rPr lang="en-US" dirty="0" smtClean="0"/>
              <a:t>If you don't do this at the beginning, the robot will start the auto-localization process and try to set an initial pose.</a:t>
            </a:r>
          </a:p>
          <a:p>
            <a:r>
              <a:rPr lang="en-US" dirty="0" smtClean="0"/>
              <a:t>Note: For the "2d </a:t>
            </a:r>
            <a:r>
              <a:rPr lang="en-US" dirty="0" err="1" smtClean="0"/>
              <a:t>Nav</a:t>
            </a:r>
            <a:r>
              <a:rPr lang="en-US" dirty="0" smtClean="0"/>
              <a:t> Goal" and "2D Pose Estimate" buttons to work, the Fixed Frame must be set to "map".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Pose Estimate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280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Nav</a:t>
            </a:r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2D </a:t>
            </a:r>
            <a:r>
              <a:rPr lang="en-US" dirty="0" err="1" smtClean="0"/>
              <a:t>nav</a:t>
            </a:r>
            <a:r>
              <a:rPr lang="en-US" dirty="0" smtClean="0"/>
              <a:t> goal (G shortcut) allows the user to send a goal to the navigation by setting a desired pose for the robot to achieve. </a:t>
            </a:r>
          </a:p>
          <a:p>
            <a:r>
              <a:rPr lang="en-US" dirty="0" smtClean="0"/>
              <a:t>Click on the </a:t>
            </a:r>
            <a:r>
              <a:rPr lang="en-US" b="1" dirty="0" smtClean="0"/>
              <a:t>2D </a:t>
            </a:r>
            <a:r>
              <a:rPr lang="en-US" b="1" dirty="0" err="1" smtClean="0"/>
              <a:t>Nav</a:t>
            </a:r>
            <a:r>
              <a:rPr lang="en-US" b="1" dirty="0" smtClean="0"/>
              <a:t> Goal </a:t>
            </a:r>
            <a:r>
              <a:rPr lang="en-US" dirty="0" smtClean="0"/>
              <a:t>button and select the map and the goal for your robot.</a:t>
            </a:r>
          </a:p>
          <a:p>
            <a:r>
              <a:rPr lang="en-US" dirty="0" smtClean="0"/>
              <a:t>You can select the x and y position and the end orientation for the robot.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</a:t>
            </a:r>
            <a:r>
              <a:rPr lang="en-US" dirty="0" err="1" smtClean="0"/>
              <a:t>Nav</a:t>
            </a:r>
            <a:r>
              <a:rPr lang="en-US" dirty="0" smtClean="0"/>
              <a:t> Goal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10895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robot will move through the map using two types of navigation—global and local.</a:t>
            </a:r>
          </a:p>
          <a:p>
            <a:r>
              <a:rPr lang="en-US" dirty="0" smtClean="0"/>
              <a:t>The global navigation is used to create paths for a goal in the map or a far-off distance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global </a:t>
            </a:r>
            <a:r>
              <a:rPr lang="en-US" b="1" dirty="0" err="1" smtClean="0"/>
              <a:t>costmap</a:t>
            </a:r>
            <a:r>
              <a:rPr lang="en-US" dirty="0" smtClean="0"/>
              <a:t> is used for the global navigation</a:t>
            </a:r>
          </a:p>
          <a:p>
            <a:r>
              <a:rPr lang="en-US" dirty="0" smtClean="0"/>
              <a:t>The local navigation is used to create paths in the nearby distances and avoid obstacles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local </a:t>
            </a:r>
            <a:r>
              <a:rPr lang="en-US" b="1" dirty="0" err="1" smtClean="0"/>
              <a:t>costmap</a:t>
            </a:r>
            <a:r>
              <a:rPr lang="en-US" b="1" dirty="0" smtClean="0"/>
              <a:t> </a:t>
            </a:r>
            <a:r>
              <a:rPr lang="en-US" dirty="0" smtClean="0"/>
              <a:t>is used for the local navigation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Moves to Destination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13435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Pose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show the goal pose that the navigation stack is attempting to achieve add a Pose Display</a:t>
            </a:r>
          </a:p>
          <a:p>
            <a:r>
              <a:rPr lang="en-US" dirty="0" smtClean="0"/>
              <a:t>Set its topic to </a:t>
            </a:r>
            <a:r>
              <a:rPr lang="en-US" b="1" dirty="0" smtClean="0"/>
              <a:t>/</a:t>
            </a:r>
            <a:r>
              <a:rPr lang="en-US" b="1" dirty="0" err="1" smtClean="0"/>
              <a:t>move_base_simple</a:t>
            </a:r>
            <a:r>
              <a:rPr lang="en-US" b="1" dirty="0" smtClean="0"/>
              <a:t>/goal</a:t>
            </a:r>
          </a:p>
          <a:p>
            <a:r>
              <a:rPr lang="en-US" dirty="0" smtClean="0"/>
              <a:t>You can see the goal pose as a red arrow </a:t>
            </a:r>
          </a:p>
          <a:p>
            <a:r>
              <a:rPr lang="en-US" dirty="0" smtClean="0"/>
              <a:t>It can be used to know the final position of the robot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Goal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343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see the </a:t>
            </a:r>
            <a:r>
              <a:rPr lang="en-US" dirty="0" err="1" smtClean="0"/>
              <a:t>costmap</a:t>
            </a:r>
            <a:r>
              <a:rPr lang="en-US" dirty="0" smtClean="0"/>
              <a:t> in </a:t>
            </a:r>
            <a:r>
              <a:rPr lang="en-US" dirty="0" err="1" smtClean="0"/>
              <a:t>rviz</a:t>
            </a:r>
            <a:r>
              <a:rPr lang="en-US" dirty="0" smtClean="0"/>
              <a:t> add a </a:t>
            </a:r>
            <a:r>
              <a:rPr lang="en-US" b="1" dirty="0" smtClean="0"/>
              <a:t>Map</a:t>
            </a:r>
            <a:r>
              <a:rPr lang="en-US" dirty="0" smtClean="0"/>
              <a:t> display</a:t>
            </a:r>
          </a:p>
          <a:p>
            <a:r>
              <a:rPr lang="en-US" dirty="0" smtClean="0"/>
              <a:t>To see the local </a:t>
            </a:r>
            <a:r>
              <a:rPr lang="en-US" dirty="0" err="1" smtClean="0"/>
              <a:t>costmap</a:t>
            </a:r>
            <a:r>
              <a:rPr lang="en-US" dirty="0" smtClean="0"/>
              <a:t> set the topic to: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move_base_node</a:t>
            </a:r>
            <a:r>
              <a:rPr lang="en-US" dirty="0" smtClean="0"/>
              <a:t>/</a:t>
            </a:r>
            <a:r>
              <a:rPr lang="en-US" dirty="0" err="1" smtClean="0"/>
              <a:t>local_costmap</a:t>
            </a:r>
            <a:r>
              <a:rPr lang="en-US" dirty="0" smtClean="0"/>
              <a:t>/</a:t>
            </a:r>
            <a:r>
              <a:rPr lang="en-US" dirty="0" err="1" smtClean="0"/>
              <a:t>costmap</a:t>
            </a:r>
            <a:endParaRPr lang="en-US" dirty="0" smtClean="0"/>
          </a:p>
          <a:p>
            <a:r>
              <a:rPr lang="en-US" dirty="0" smtClean="0"/>
              <a:t>To see the global </a:t>
            </a:r>
            <a:r>
              <a:rPr lang="en-US" dirty="0" err="1" smtClean="0"/>
              <a:t>costmap</a:t>
            </a:r>
            <a:r>
              <a:rPr lang="en-US" dirty="0" smtClean="0"/>
              <a:t> set the topic to:</a:t>
            </a:r>
          </a:p>
          <a:p>
            <a:pPr lvl="1">
              <a:buNone/>
            </a:pPr>
            <a:r>
              <a:rPr lang="en-US" dirty="0" smtClean="0"/>
              <a:t>/</a:t>
            </a:r>
            <a:r>
              <a:rPr lang="en-US" dirty="0" err="1" smtClean="0"/>
              <a:t>move_base_node</a:t>
            </a:r>
            <a:r>
              <a:rPr lang="en-US" dirty="0" smtClean="0"/>
              <a:t>/</a:t>
            </a:r>
            <a:r>
              <a:rPr lang="en-US" dirty="0" err="1" smtClean="0"/>
              <a:t>global_costmap</a:t>
            </a:r>
            <a:r>
              <a:rPr lang="en-US" dirty="0" smtClean="0"/>
              <a:t>/</a:t>
            </a:r>
            <a:r>
              <a:rPr lang="en-US" dirty="0" err="1" smtClean="0"/>
              <a:t>costmap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Costmap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err="1" smtClean="0"/>
              <a:t>Costmap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Graph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924800" cy="275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the </a:t>
            </a:r>
            <a:r>
              <a:rPr lang="en-US" sz="3000" dirty="0" err="1" smtClean="0"/>
              <a:t>navigation_stage</a:t>
            </a:r>
            <a:r>
              <a:rPr lang="en-US" sz="3000" dirty="0" smtClean="0"/>
              <a:t> package</a:t>
            </a:r>
          </a:p>
          <a:p>
            <a:r>
              <a:rPr lang="en-US" sz="3000" dirty="0" smtClean="0"/>
              <a:t>Test the different launch files in this package</a:t>
            </a:r>
          </a:p>
          <a:p>
            <a:r>
              <a:rPr lang="en-US" sz="3000" dirty="0" smtClean="0"/>
              <a:t>Send goals to the robot via </a:t>
            </a:r>
            <a:r>
              <a:rPr lang="en-US" sz="3000" dirty="0" err="1" smtClean="0"/>
              <a:t>rviz</a:t>
            </a:r>
            <a:r>
              <a:rPr lang="en-US" sz="3000" dirty="0" smtClean="0"/>
              <a:t> and examine the </a:t>
            </a:r>
            <a:r>
              <a:rPr lang="en-US" sz="3000" dirty="0" err="1" smtClean="0"/>
              <a:t>costmaps</a:t>
            </a:r>
            <a:r>
              <a:rPr lang="en-US" sz="3000" dirty="0" smtClean="0"/>
              <a:t> created</a:t>
            </a:r>
          </a:p>
          <a:p>
            <a:r>
              <a:rPr lang="en-US" sz="3000" dirty="0" smtClean="0"/>
              <a:t>Create a ROS node that prints the local </a:t>
            </a:r>
            <a:r>
              <a:rPr lang="en-US" sz="3000" dirty="0" err="1" smtClean="0"/>
              <a:t>costmap</a:t>
            </a:r>
            <a:r>
              <a:rPr lang="en-US" sz="3000" dirty="0" smtClean="0"/>
              <a:t> to the screen</a:t>
            </a:r>
            <a:endParaRPr lang="en-US" sz="22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costmap_2d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http://wiki.ros.org/costmap_2d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costmap_2d</a:t>
            </a:r>
            <a:r>
              <a:rPr lang="en-US" dirty="0" smtClean="0"/>
              <a:t> package uses sensor data and information from the static map to build a 2D or 3D occupancy grid of the data and inflate costs in a 2D </a:t>
            </a:r>
            <a:r>
              <a:rPr lang="en-US" dirty="0" err="1" smtClean="0"/>
              <a:t>costmap</a:t>
            </a:r>
            <a:r>
              <a:rPr lang="en-US" dirty="0" smtClean="0"/>
              <a:t> based on the occupancy grid and a user specified inflation radius.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6" name="Picture 2" descr="costmap_rvi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5791200" cy="5054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cell in the </a:t>
            </a:r>
            <a:r>
              <a:rPr lang="en-US" dirty="0" err="1" smtClean="0"/>
              <a:t>costmap</a:t>
            </a:r>
            <a:r>
              <a:rPr lang="en-US" dirty="0" smtClean="0"/>
              <a:t> has a value in the range [0, 255] (integers). </a:t>
            </a:r>
          </a:p>
          <a:p>
            <a:r>
              <a:rPr lang="en-US" dirty="0" smtClean="0"/>
              <a:t>There are some special values frequently used in this range. (defined in include/costmap_2d/</a:t>
            </a:r>
            <a:r>
              <a:rPr lang="en-US" dirty="0" err="1" smtClean="0"/>
              <a:t>cost_values.h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costmap_2d::</a:t>
            </a:r>
            <a:r>
              <a:rPr lang="en-US" b="1" dirty="0" smtClean="0"/>
              <a:t>NO_INFORMATION</a:t>
            </a:r>
            <a:r>
              <a:rPr lang="en-US" dirty="0" smtClean="0"/>
              <a:t> (255) - Reserved for cells where not enough information is sufficiently known.</a:t>
            </a:r>
          </a:p>
          <a:p>
            <a:pPr lvl="1"/>
            <a:r>
              <a:rPr lang="en-US" dirty="0" smtClean="0"/>
              <a:t>costmap_2d::</a:t>
            </a:r>
            <a:r>
              <a:rPr lang="en-US" b="1" dirty="0" smtClean="0"/>
              <a:t>LETHAL_OBSTACLE</a:t>
            </a:r>
            <a:r>
              <a:rPr lang="en-US" dirty="0" smtClean="0"/>
              <a:t> (254) - Indicates a collision causing obstacle was sensed in this cell.</a:t>
            </a:r>
          </a:p>
          <a:p>
            <a:pPr lvl="1"/>
            <a:r>
              <a:rPr lang="en-US" dirty="0" smtClean="0"/>
              <a:t>costmap_2d::</a:t>
            </a:r>
            <a:r>
              <a:rPr lang="en-US" b="1" dirty="0" smtClean="0"/>
              <a:t>INSCRIBED_INFLATED_OBSTACLE</a:t>
            </a:r>
            <a:r>
              <a:rPr lang="en-US" dirty="0" smtClean="0"/>
              <a:t> (253) - Indicates no obstacle, but moving the center of the robot to this location will result in a collision.</a:t>
            </a:r>
          </a:p>
          <a:p>
            <a:pPr lvl="1"/>
            <a:r>
              <a:rPr lang="en-US" dirty="0" smtClean="0"/>
              <a:t>costmap_2d::</a:t>
            </a:r>
            <a:r>
              <a:rPr lang="en-US" b="1" dirty="0" smtClean="0"/>
              <a:t>FREE_SPACE</a:t>
            </a:r>
            <a:r>
              <a:rPr lang="en-US" dirty="0" smtClean="0"/>
              <a:t> (0) - Cells where there are no obstacles and the moving the center of the robot to this position will not result in a collision.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main ways to initialize a </a:t>
            </a:r>
            <a:r>
              <a:rPr lang="en-US" dirty="0" err="1" smtClean="0"/>
              <a:t>costmap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Seed it with a user-generated static map </a:t>
            </a:r>
          </a:p>
          <a:p>
            <a:pPr lvl="1"/>
            <a:r>
              <a:rPr lang="en-US" dirty="0" smtClean="0"/>
              <a:t>In this case, the </a:t>
            </a:r>
            <a:r>
              <a:rPr lang="en-US" dirty="0" err="1" smtClean="0"/>
              <a:t>costmap</a:t>
            </a:r>
            <a:r>
              <a:rPr lang="en-US" dirty="0" smtClean="0"/>
              <a:t> is initialized to match the width, height, and obstacle information provided by the static map. </a:t>
            </a:r>
          </a:p>
          <a:p>
            <a:pPr lvl="1"/>
            <a:r>
              <a:rPr lang="en-US" dirty="0" smtClean="0"/>
              <a:t>This configuration is normally used in conjunction with a localization system, like </a:t>
            </a:r>
            <a:r>
              <a:rPr lang="en-US" b="1" dirty="0" smtClean="0"/>
              <a:t>amcl</a:t>
            </a:r>
            <a:r>
              <a:rPr lang="en-US" dirty="0" smtClean="0"/>
              <a:t>, that allows the robot to register obstacles in the map frame and update its </a:t>
            </a:r>
            <a:r>
              <a:rPr lang="en-US" dirty="0" err="1" smtClean="0"/>
              <a:t>costmap</a:t>
            </a:r>
            <a:r>
              <a:rPr lang="en-US" dirty="0" smtClean="0"/>
              <a:t> from sensor data as it drives through its environment.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169823</TotalTime>
  <Words>3356</Words>
  <Application>Microsoft Office PowerPoint</Application>
  <PresentationFormat>On-screen Show (4:3)</PresentationFormat>
  <Paragraphs>626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PresentationPro_WaterWavesWide</vt:lpstr>
      <vt:lpstr>ROS - Lesson 5</vt:lpstr>
      <vt:lpstr>Agenda</vt:lpstr>
      <vt:lpstr>Navigation Stack</vt:lpstr>
      <vt:lpstr>Costmap</vt:lpstr>
      <vt:lpstr>Costmap Types</vt:lpstr>
      <vt:lpstr>costmap_2d Package</vt:lpstr>
      <vt:lpstr>Costmap Example</vt:lpstr>
      <vt:lpstr>Costmap Values</vt:lpstr>
      <vt:lpstr>Map Types</vt:lpstr>
      <vt:lpstr>Map Types</vt:lpstr>
      <vt:lpstr>Map Updates</vt:lpstr>
      <vt:lpstr>Marking and Clearing</vt:lpstr>
      <vt:lpstr>Inflation</vt:lpstr>
      <vt:lpstr>Inflation</vt:lpstr>
      <vt:lpstr>Inflation</vt:lpstr>
      <vt:lpstr>Inflation</vt:lpstr>
      <vt:lpstr>Costmap Layers</vt:lpstr>
      <vt:lpstr>Costmap2D Class Hierarchy </vt:lpstr>
      <vt:lpstr>Costmap2DROS</vt:lpstr>
      <vt:lpstr>Costmap Parameters Files</vt:lpstr>
      <vt:lpstr>Global Costmap Parameters</vt:lpstr>
      <vt:lpstr>Robot Description Parameters</vt:lpstr>
      <vt:lpstr>Coordinate Frame Parameters</vt:lpstr>
      <vt:lpstr>Rate Parameters</vt:lpstr>
      <vt:lpstr>Sensor Management Parameters</vt:lpstr>
      <vt:lpstr>Sensor Management Parameters (2)</vt:lpstr>
      <vt:lpstr>Map Type Parameters</vt:lpstr>
      <vt:lpstr>Map Management Parameters</vt:lpstr>
      <vt:lpstr>costmap_common_params.yaml (1)</vt:lpstr>
      <vt:lpstr>costmap_common_params.yaml (2)</vt:lpstr>
      <vt:lpstr>global_costmap_params.yaml</vt:lpstr>
      <vt:lpstr>local_costmap_params.yaml</vt:lpstr>
      <vt:lpstr>Costmap_2d Subscriped Topics</vt:lpstr>
      <vt:lpstr>Published Topics</vt:lpstr>
      <vt:lpstr>move_base</vt:lpstr>
      <vt:lpstr>move_base Configuration File</vt:lpstr>
      <vt:lpstr>Running ROS Navigation Stack in Stage</vt:lpstr>
      <vt:lpstr>Running ROS Navigation Stack in Stage</vt:lpstr>
      <vt:lpstr>move_base_amcl_5cm.launch</vt:lpstr>
      <vt:lpstr>Running the Launch File</vt:lpstr>
      <vt:lpstr>move_base_gmapping_5cm.launch</vt:lpstr>
      <vt:lpstr>Using rviz with Navigation Stack</vt:lpstr>
      <vt:lpstr>Robot Footprint</vt:lpstr>
      <vt:lpstr>Robot Footprint</vt:lpstr>
      <vt:lpstr>Robot Footprint</vt:lpstr>
      <vt:lpstr>2D Pose Estimate</vt:lpstr>
      <vt:lpstr>2D Pose Estimate</vt:lpstr>
      <vt:lpstr>2D Nav Goal</vt:lpstr>
      <vt:lpstr>2D Nav Goal</vt:lpstr>
      <vt:lpstr>Robot Moves to Destination</vt:lpstr>
      <vt:lpstr>Final Pose</vt:lpstr>
      <vt:lpstr>Current Goal</vt:lpstr>
      <vt:lpstr>Current Goal</vt:lpstr>
      <vt:lpstr>Costmap</vt:lpstr>
      <vt:lpstr>Local Costmap</vt:lpstr>
      <vt:lpstr>Global Costmap</vt:lpstr>
      <vt:lpstr>Nodes Graph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 Yehoshua</cp:lastModifiedBy>
  <cp:revision>3566</cp:revision>
  <dcterms:created xsi:type="dcterms:W3CDTF">2007-12-16T19:09:03Z</dcterms:created>
  <dcterms:modified xsi:type="dcterms:W3CDTF">2013-11-19T15:38:02Z</dcterms:modified>
</cp:coreProperties>
</file>