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45" r:id="rId1"/>
  </p:sldMasterIdLst>
  <p:sldIdLst>
    <p:sldId id="256" r:id="rId2"/>
    <p:sldId id="257" r:id="rId3"/>
    <p:sldId id="258" r:id="rId4"/>
    <p:sldId id="259" r:id="rId5"/>
    <p:sldId id="260" r:id="rId6"/>
    <p:sldId id="261" r:id="rId7"/>
    <p:sldId id="262" r:id="rId8"/>
    <p:sldId id="303" r:id="rId9"/>
    <p:sldId id="263" r:id="rId10"/>
    <p:sldId id="264" r:id="rId11"/>
    <p:sldId id="273"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6" r:id="rId41"/>
    <p:sldId id="295"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5/12/2018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008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05330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64832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5182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0831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80507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3407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63304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522424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46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27206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8852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97242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36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31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2941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5/12/2018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1625087"/>
      </p:ext>
    </p:extLst>
  </p:cSld>
  <p:clrMap bg1="dk1" tx1="lt1" bg2="dk2" tx2="lt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 id="2147484557" r:id="rId12"/>
    <p:sldLayoutId id="2147484558" r:id="rId13"/>
    <p:sldLayoutId id="2147484559" r:id="rId14"/>
    <p:sldLayoutId id="2147484560" r:id="rId15"/>
    <p:sldLayoutId id="2147484561" r:id="rId16"/>
    <p:sldLayoutId id="214748456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248" y="2612262"/>
            <a:ext cx="8144134" cy="394502"/>
          </a:xfrm>
        </p:spPr>
        <p:txBody>
          <a:bodyPr>
            <a:normAutofit fontScale="90000"/>
          </a:bodyPr>
          <a:lstStyle/>
          <a:p>
            <a:pPr algn="l" rtl="1"/>
            <a:r>
              <a:rPr lang="en-GB" sz="6000" b="1" dirty="0" smtClean="0">
                <a:solidFill>
                  <a:srgbClr val="FFFF00"/>
                </a:solidFill>
                <a:latin typeface="Lucida Sans Typewriter" panose="020B0509030504030204" pitchFamily="49" charset="0"/>
              </a:rPr>
              <a:t>Graph Theory</a:t>
            </a:r>
            <a:r>
              <a:rPr lang="en-GB" dirty="0" smtClean="0">
                <a:solidFill>
                  <a:srgbClr val="FFC000"/>
                </a:solidFill>
              </a:rPr>
              <a:t/>
            </a:r>
            <a:br>
              <a:rPr lang="en-GB" dirty="0" smtClean="0">
                <a:solidFill>
                  <a:srgbClr val="FFC000"/>
                </a:solidFill>
              </a:rPr>
            </a:br>
            <a:r>
              <a:rPr lang="en-GB" sz="2400" dirty="0"/>
              <a:t>Applications of graph in data </a:t>
            </a:r>
            <a:r>
              <a:rPr lang="en-GB" sz="2400" dirty="0" smtClean="0"/>
              <a:t>structures using </a:t>
            </a:r>
            <a:r>
              <a:rPr lang="en-GB" sz="2400" smtClean="0"/>
              <a:t>c sharp</a:t>
            </a:r>
            <a:r>
              <a:rPr lang="en-US" dirty="0"/>
              <a:t/>
            </a:r>
            <a:br>
              <a:rPr lang="en-US" dirty="0"/>
            </a:br>
            <a:endParaRPr lang="en-US" dirty="0"/>
          </a:p>
        </p:txBody>
      </p:sp>
      <p:sp>
        <p:nvSpPr>
          <p:cNvPr id="3" name="Subtitle 2"/>
          <p:cNvSpPr>
            <a:spLocks noGrp="1"/>
          </p:cNvSpPr>
          <p:nvPr>
            <p:ph type="subTitle" idx="1"/>
          </p:nvPr>
        </p:nvSpPr>
        <p:spPr>
          <a:xfrm>
            <a:off x="114837" y="3515296"/>
            <a:ext cx="11952837" cy="1886445"/>
          </a:xfrm>
        </p:spPr>
        <p:txBody>
          <a:bodyPr>
            <a:noAutofit/>
          </a:bodyPr>
          <a:lstStyle/>
          <a:p>
            <a:pPr marL="342900" indent="-342900" algn="l">
              <a:buFont typeface="Wingdings" panose="05000000000000000000" pitchFamily="2" charset="2"/>
              <a:buChar char="§"/>
            </a:pPr>
            <a:r>
              <a:rPr lang="en-GB" sz="2800" b="1" dirty="0" smtClean="0">
                <a:solidFill>
                  <a:srgbClr val="FFFF00"/>
                </a:solidFill>
              </a:rPr>
              <a:t>Mohamed Al Sayed Mohamed Hassan</a:t>
            </a:r>
          </a:p>
          <a:p>
            <a:pPr marL="342900" indent="-342900" algn="l">
              <a:buFont typeface="Wingdings" panose="05000000000000000000" pitchFamily="2" charset="2"/>
              <a:buChar char="§"/>
            </a:pPr>
            <a:r>
              <a:rPr lang="en-GB" sz="2800" b="1" dirty="0" smtClean="0">
                <a:solidFill>
                  <a:srgbClr val="FFFF00"/>
                </a:solidFill>
              </a:rPr>
              <a:t>Mohamed Gamal Mahmoud Mohamed sarhan</a:t>
            </a:r>
            <a:endParaRPr lang="ar-EG" sz="2800" b="1" dirty="0" smtClean="0">
              <a:solidFill>
                <a:srgbClr val="FFFF00"/>
              </a:solidFill>
            </a:endParaRPr>
          </a:p>
          <a:p>
            <a:pPr marL="342900" indent="-342900" algn="r" rtl="1">
              <a:buFont typeface="Wingdings" panose="05000000000000000000" pitchFamily="2" charset="2"/>
              <a:buChar char="§"/>
            </a:pPr>
            <a:r>
              <a:rPr lang="ar-EG" sz="2800" b="1" dirty="0">
                <a:solidFill>
                  <a:srgbClr val="FFFF00"/>
                </a:solidFill>
              </a:rPr>
              <a:t>محمد السيد محمد حسن </a:t>
            </a:r>
            <a:r>
              <a:rPr lang="ar-EG" sz="2800" b="1" dirty="0" smtClean="0">
                <a:solidFill>
                  <a:srgbClr val="FFFF00"/>
                </a:solidFill>
              </a:rPr>
              <a:t>حسن</a:t>
            </a:r>
            <a:endParaRPr lang="en-GB" sz="2800" b="1" dirty="0" smtClean="0">
              <a:solidFill>
                <a:srgbClr val="FFFF00"/>
              </a:solidFill>
            </a:endParaRPr>
          </a:p>
          <a:p>
            <a:pPr marL="342900" indent="-342900" algn="r" rtl="1">
              <a:buFont typeface="Wingdings" panose="05000000000000000000" pitchFamily="2" charset="2"/>
              <a:buChar char="§"/>
            </a:pPr>
            <a:r>
              <a:rPr lang="ar-EG" sz="2800" b="1" dirty="0" smtClean="0">
                <a:solidFill>
                  <a:srgbClr val="FFFF00"/>
                </a:solidFill>
              </a:rPr>
              <a:t>محمد جمال محمود محمد سرحا</a:t>
            </a:r>
            <a:r>
              <a:rPr lang="ar-EG" sz="2800" b="1" dirty="0">
                <a:solidFill>
                  <a:srgbClr val="FFFF00"/>
                </a:solidFill>
              </a:rPr>
              <a:t>ن</a:t>
            </a:r>
            <a:endParaRPr lang="en-GB" sz="2800" b="1" dirty="0" smtClean="0">
              <a:solidFill>
                <a:srgbClr val="FFFF00"/>
              </a:solidFill>
            </a:endParaRPr>
          </a:p>
          <a:p>
            <a:pPr algn="r" rtl="1"/>
            <a:endParaRPr lang="en-US" sz="2800" b="1" dirty="0">
              <a:solidFill>
                <a:srgbClr val="FFFF00"/>
              </a:solidFill>
            </a:endParaRPr>
          </a:p>
        </p:txBody>
      </p:sp>
      <p:sp>
        <p:nvSpPr>
          <p:cNvPr id="4" name="TextBox 3"/>
          <p:cNvSpPr txBox="1"/>
          <p:nvPr/>
        </p:nvSpPr>
        <p:spPr>
          <a:xfrm>
            <a:off x="9725526" y="1117478"/>
            <a:ext cx="2466474" cy="1200329"/>
          </a:xfrm>
          <a:prstGeom prst="rect">
            <a:avLst/>
          </a:prstGeom>
          <a:noFill/>
        </p:spPr>
        <p:txBody>
          <a:bodyPr wrap="square" rtlCol="0">
            <a:spAutoFit/>
          </a:bodyPr>
          <a:lstStyle/>
          <a:p>
            <a:r>
              <a:rPr lang="en-GB" sz="3600" dirty="0" smtClean="0"/>
              <a:t>Section </a:t>
            </a:r>
            <a:r>
              <a:rPr lang="ar-EG" sz="3600" dirty="0" smtClean="0"/>
              <a:t>12</a:t>
            </a:r>
            <a:endParaRPr lang="en-GB" sz="3600" dirty="0" smtClean="0"/>
          </a:p>
          <a:p>
            <a:r>
              <a:rPr lang="en-GB" sz="3600" dirty="0" smtClean="0"/>
              <a:t>Group B</a:t>
            </a:r>
            <a:endParaRPr lang="en-US" sz="3600" dirty="0"/>
          </a:p>
        </p:txBody>
      </p:sp>
      <p:sp>
        <p:nvSpPr>
          <p:cNvPr id="5" name="TextBox 4"/>
          <p:cNvSpPr txBox="1"/>
          <p:nvPr/>
        </p:nvSpPr>
        <p:spPr>
          <a:xfrm>
            <a:off x="114837" y="6596390"/>
            <a:ext cx="11315163" cy="261610"/>
          </a:xfrm>
          <a:prstGeom prst="rect">
            <a:avLst/>
          </a:prstGeom>
          <a:noFill/>
        </p:spPr>
        <p:txBody>
          <a:bodyPr wrap="square" rtlCol="0">
            <a:spAutoFit/>
          </a:bodyPr>
          <a:lstStyle/>
          <a:p>
            <a:r>
              <a:rPr lang="en-GB" sz="1100" dirty="0" smtClean="0"/>
              <a:t>ALL SOURCE CODES USED IN THIS SLIDE ARE WRITTEN BY US, THE WHOSLE SLIDE IS WRITTEN BY US NOTHING IS STOLEN FORM THE INTERNET</a:t>
            </a:r>
            <a:endParaRPr lang="en-US" sz="1100" dirty="0"/>
          </a:p>
        </p:txBody>
      </p:sp>
    </p:spTree>
    <p:extLst>
      <p:ext uri="{BB962C8B-B14F-4D97-AF65-F5344CB8AC3E}">
        <p14:creationId xmlns:p14="http://schemas.microsoft.com/office/powerpoint/2010/main" val="2576349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4537" y="0"/>
            <a:ext cx="10131425" cy="1456267"/>
          </a:xfrm>
        </p:spPr>
        <p:txBody>
          <a:bodyPr/>
          <a:lstStyle/>
          <a:p>
            <a:r>
              <a:rPr lang="en-GB" dirty="0" smtClean="0"/>
              <a:t>C# Implementation of the edge</a:t>
            </a:r>
            <a:endParaRPr lang="en-US" dirty="0"/>
          </a:p>
        </p:txBody>
      </p:sp>
      <p:pic>
        <p:nvPicPr>
          <p:cNvPr id="6" name="Picture 5"/>
          <p:cNvPicPr>
            <a:picLocks noChangeAspect="1"/>
          </p:cNvPicPr>
          <p:nvPr/>
        </p:nvPicPr>
        <p:blipFill>
          <a:blip r:embed="rId2"/>
          <a:stretch>
            <a:fillRect/>
          </a:stretch>
        </p:blipFill>
        <p:spPr>
          <a:xfrm>
            <a:off x="646111" y="1549025"/>
            <a:ext cx="9484438" cy="4791617"/>
          </a:xfrm>
          <a:prstGeom prst="rect">
            <a:avLst/>
          </a:prstGeom>
        </p:spPr>
      </p:pic>
    </p:spTree>
    <p:extLst>
      <p:ext uri="{BB962C8B-B14F-4D97-AF65-F5344CB8AC3E}">
        <p14:creationId xmlns:p14="http://schemas.microsoft.com/office/powerpoint/2010/main" val="33527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471" y="668400"/>
            <a:ext cx="11238698" cy="1938992"/>
          </a:xfrm>
          <a:prstGeom prst="rect">
            <a:avLst/>
          </a:prstGeom>
          <a:noFill/>
        </p:spPr>
        <p:txBody>
          <a:bodyPr wrap="square" rtlCol="0">
            <a:spAutoFit/>
          </a:bodyPr>
          <a:lstStyle/>
          <a:p>
            <a:pPr marL="342900" indent="-342900">
              <a:buFont typeface="Arial" panose="020B0604020202020204" pitchFamily="34" charset="0"/>
              <a:buChar char="•"/>
            </a:pPr>
            <a:r>
              <a:rPr lang="en-GB" sz="2000" dirty="0" smtClean="0">
                <a:solidFill>
                  <a:srgbClr val="FFFF00"/>
                </a:solidFill>
              </a:rPr>
              <a:t>First of all </a:t>
            </a:r>
            <a:r>
              <a:rPr lang="en-GB" sz="2000" dirty="0" smtClean="0"/>
              <a:t>, we define two vertices</a:t>
            </a:r>
          </a:p>
          <a:p>
            <a:r>
              <a:rPr lang="en-GB" sz="2000" dirty="0" smtClean="0"/>
              <a:t>     The </a:t>
            </a:r>
            <a:r>
              <a:rPr lang="en-GB" sz="2000" dirty="0" smtClean="0">
                <a:solidFill>
                  <a:srgbClr val="FFFF00"/>
                </a:solidFill>
              </a:rPr>
              <a:t>source vertex </a:t>
            </a:r>
            <a:r>
              <a:rPr lang="en-GB" sz="2000" dirty="0" smtClean="0"/>
              <a:t>and the </a:t>
            </a:r>
            <a:r>
              <a:rPr lang="en-GB" sz="2000" dirty="0" smtClean="0">
                <a:solidFill>
                  <a:srgbClr val="FFFF00"/>
                </a:solidFill>
              </a:rPr>
              <a:t>destination vertex</a:t>
            </a:r>
          </a:p>
          <a:p>
            <a:endParaRPr lang="en-GB" sz="2000" dirty="0" smtClean="0">
              <a:solidFill>
                <a:srgbClr val="FFFF00"/>
              </a:solidFill>
            </a:endParaRPr>
          </a:p>
          <a:p>
            <a:pPr marL="342900" indent="-342900">
              <a:buFont typeface="Arial" panose="020B0604020202020204" pitchFamily="34" charset="0"/>
              <a:buChar char="•"/>
            </a:pPr>
            <a:r>
              <a:rPr lang="en-GB" sz="2000" dirty="0" smtClean="0"/>
              <a:t> </a:t>
            </a:r>
            <a:r>
              <a:rPr lang="en-GB" sz="2000" dirty="0" smtClean="0">
                <a:solidFill>
                  <a:srgbClr val="FFFF00"/>
                </a:solidFill>
              </a:rPr>
              <a:t>Then we define a generic-type variable </a:t>
            </a:r>
            <a:r>
              <a:rPr lang="en-GB" sz="2000" dirty="0" smtClean="0"/>
              <a:t>that will hold the </a:t>
            </a:r>
            <a:r>
              <a:rPr lang="en-GB" sz="2000" dirty="0" smtClean="0">
                <a:solidFill>
                  <a:srgbClr val="FFFF00"/>
                </a:solidFill>
              </a:rPr>
              <a:t>weight/value</a:t>
            </a:r>
            <a:r>
              <a:rPr lang="en-GB" sz="2000" dirty="0" smtClean="0"/>
              <a:t> of that Edge</a:t>
            </a:r>
          </a:p>
          <a:p>
            <a:r>
              <a:rPr lang="en-GB" sz="2000" dirty="0" smtClean="0"/>
              <a:t>       We assign them as protected members to be able to extend this class later without having to expose    </a:t>
            </a:r>
          </a:p>
          <a:p>
            <a:r>
              <a:rPr lang="en-GB" sz="2000" dirty="0"/>
              <a:t> </a:t>
            </a:r>
            <a:r>
              <a:rPr lang="en-GB" sz="2000" dirty="0" smtClean="0"/>
              <a:t>      our  variable (encapsulation) </a:t>
            </a:r>
            <a:endParaRPr lang="en-US" sz="2000" dirty="0"/>
          </a:p>
        </p:txBody>
      </p:sp>
      <p:pic>
        <p:nvPicPr>
          <p:cNvPr id="4" name="Picture 3"/>
          <p:cNvPicPr>
            <a:picLocks noChangeAspect="1"/>
          </p:cNvPicPr>
          <p:nvPr/>
        </p:nvPicPr>
        <p:blipFill>
          <a:blip r:embed="rId2"/>
          <a:stretch>
            <a:fillRect/>
          </a:stretch>
        </p:blipFill>
        <p:spPr>
          <a:xfrm>
            <a:off x="601973" y="2836624"/>
            <a:ext cx="7435873" cy="2044865"/>
          </a:xfrm>
          <a:prstGeom prst="rect">
            <a:avLst/>
          </a:prstGeom>
        </p:spPr>
      </p:pic>
    </p:spTree>
    <p:extLst>
      <p:ext uri="{BB962C8B-B14F-4D97-AF65-F5344CB8AC3E}">
        <p14:creationId xmlns:p14="http://schemas.microsoft.com/office/powerpoint/2010/main" val="32494985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606" y="992456"/>
            <a:ext cx="11105149"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FFFF00"/>
                </a:solidFill>
              </a:rPr>
              <a:t>Then we define the constructor </a:t>
            </a:r>
            <a:r>
              <a:rPr lang="en-GB" sz="2000" dirty="0" smtClean="0"/>
              <a:t>, the only thing that the constructor does is taking the values of source index , destination index and weight , then assign it to the previous variables.</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We use  </a:t>
            </a:r>
            <a:r>
              <a:rPr lang="en-GB" sz="2000" dirty="0" smtClean="0">
                <a:solidFill>
                  <a:srgbClr val="FFFF00"/>
                </a:solidFill>
              </a:rPr>
              <a:t>weight =default(T)  </a:t>
            </a:r>
            <a:r>
              <a:rPr lang="en-GB" sz="2000" dirty="0" smtClean="0"/>
              <a:t>to assign the weight an optional value of the default value of the type T (optional parameter)</a:t>
            </a:r>
          </a:p>
        </p:txBody>
      </p:sp>
      <p:pic>
        <p:nvPicPr>
          <p:cNvPr id="6" name="Picture 5"/>
          <p:cNvPicPr>
            <a:picLocks noChangeAspect="1"/>
          </p:cNvPicPr>
          <p:nvPr/>
        </p:nvPicPr>
        <p:blipFill>
          <a:blip r:embed="rId2"/>
          <a:stretch>
            <a:fillRect/>
          </a:stretch>
        </p:blipFill>
        <p:spPr>
          <a:xfrm>
            <a:off x="545701" y="2903060"/>
            <a:ext cx="8157412" cy="1766086"/>
          </a:xfrm>
          <a:prstGeom prst="rect">
            <a:avLst/>
          </a:prstGeom>
        </p:spPr>
      </p:pic>
    </p:spTree>
    <p:extLst>
      <p:ext uri="{BB962C8B-B14F-4D97-AF65-F5344CB8AC3E}">
        <p14:creationId xmlns:p14="http://schemas.microsoft.com/office/powerpoint/2010/main" val="17079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6" y="1108757"/>
            <a:ext cx="9228221" cy="1631216"/>
          </a:xfrm>
          <a:prstGeom prst="rect">
            <a:avLst/>
          </a:prstGeom>
          <a:noFill/>
        </p:spPr>
        <p:txBody>
          <a:bodyPr wrap="square" rtlCol="0">
            <a:spAutoFit/>
          </a:bodyPr>
          <a:lstStyle/>
          <a:p>
            <a:r>
              <a:rPr lang="en-GB" sz="2000" dirty="0" smtClean="0"/>
              <a:t>Finally we Create three properties to expose our inner data members</a:t>
            </a:r>
          </a:p>
          <a:p>
            <a:pPr marL="342900" indent="-342900">
              <a:buFont typeface="+mj-lt"/>
              <a:buAutoNum type="arabicPeriod"/>
            </a:pPr>
            <a:r>
              <a:rPr lang="en-GB" sz="2000" dirty="0" smtClean="0"/>
              <a:t>A property to get </a:t>
            </a:r>
            <a:r>
              <a:rPr lang="en-GB" sz="2000" dirty="0" smtClean="0">
                <a:solidFill>
                  <a:srgbClr val="FFFF00"/>
                </a:solidFill>
              </a:rPr>
              <a:t>source vertex</a:t>
            </a:r>
          </a:p>
          <a:p>
            <a:pPr marL="342900" indent="-342900">
              <a:buFont typeface="+mj-lt"/>
              <a:buAutoNum type="arabicPeriod"/>
            </a:pPr>
            <a:r>
              <a:rPr lang="en-GB" sz="2000" dirty="0" smtClean="0"/>
              <a:t>A property to get </a:t>
            </a:r>
            <a:r>
              <a:rPr lang="en-GB" sz="2000" dirty="0" smtClean="0">
                <a:solidFill>
                  <a:srgbClr val="FFFF00"/>
                </a:solidFill>
              </a:rPr>
              <a:t>destination index</a:t>
            </a:r>
          </a:p>
          <a:p>
            <a:pPr marL="342900" indent="-342900">
              <a:buFont typeface="+mj-lt"/>
              <a:buAutoNum type="arabicPeriod"/>
            </a:pPr>
            <a:r>
              <a:rPr lang="en-GB" sz="2000" dirty="0" smtClean="0"/>
              <a:t>And a property to get the edge </a:t>
            </a:r>
            <a:r>
              <a:rPr lang="en-GB" sz="2000" dirty="0" smtClean="0">
                <a:solidFill>
                  <a:srgbClr val="FFFF00"/>
                </a:solidFill>
              </a:rPr>
              <a:t>weight </a:t>
            </a:r>
          </a:p>
          <a:p>
            <a:endParaRPr lang="en-GB" sz="2000" dirty="0" smtClean="0"/>
          </a:p>
        </p:txBody>
      </p:sp>
      <p:pic>
        <p:nvPicPr>
          <p:cNvPr id="3" name="Picture 2"/>
          <p:cNvPicPr>
            <a:picLocks noChangeAspect="1"/>
          </p:cNvPicPr>
          <p:nvPr/>
        </p:nvPicPr>
        <p:blipFill>
          <a:blip r:embed="rId2"/>
          <a:stretch>
            <a:fillRect/>
          </a:stretch>
        </p:blipFill>
        <p:spPr>
          <a:xfrm>
            <a:off x="815926" y="2739973"/>
            <a:ext cx="7203407" cy="1673643"/>
          </a:xfrm>
          <a:prstGeom prst="rect">
            <a:avLst/>
          </a:prstGeom>
        </p:spPr>
      </p:pic>
    </p:spTree>
    <p:extLst>
      <p:ext uri="{BB962C8B-B14F-4D97-AF65-F5344CB8AC3E}">
        <p14:creationId xmlns:p14="http://schemas.microsoft.com/office/powerpoint/2010/main" val="307820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03" y="0"/>
            <a:ext cx="10131425" cy="1456267"/>
          </a:xfrm>
        </p:spPr>
        <p:txBody>
          <a:bodyPr/>
          <a:lstStyle/>
          <a:p>
            <a:r>
              <a:rPr lang="en-GB" dirty="0" smtClean="0"/>
              <a:t>The vertex</a:t>
            </a:r>
            <a:endParaRPr lang="en-US" dirty="0"/>
          </a:p>
        </p:txBody>
      </p:sp>
      <p:sp>
        <p:nvSpPr>
          <p:cNvPr id="3" name="TextBox 2"/>
          <p:cNvSpPr txBox="1"/>
          <p:nvPr/>
        </p:nvSpPr>
        <p:spPr>
          <a:xfrm>
            <a:off x="646111" y="1237686"/>
            <a:ext cx="9529011" cy="5632311"/>
          </a:xfrm>
          <a:prstGeom prst="rect">
            <a:avLst/>
          </a:prstGeom>
          <a:noFill/>
        </p:spPr>
        <p:txBody>
          <a:bodyPr wrap="square" rtlCol="0">
            <a:spAutoFit/>
          </a:bodyPr>
          <a:lstStyle/>
          <a:p>
            <a:r>
              <a:rPr lang="en-GB" sz="2400" dirty="0">
                <a:solidFill>
                  <a:srgbClr val="FFFF00"/>
                </a:solidFill>
              </a:rPr>
              <a:t>An </a:t>
            </a:r>
            <a:r>
              <a:rPr lang="en-GB" sz="2400" dirty="0" smtClean="0">
                <a:solidFill>
                  <a:srgbClr val="FFFF00"/>
                </a:solidFill>
              </a:rPr>
              <a:t>vertex is </a:t>
            </a:r>
            <a:r>
              <a:rPr lang="en-GB" sz="2400" dirty="0">
                <a:solidFill>
                  <a:srgbClr val="FFFF00"/>
                </a:solidFill>
              </a:rPr>
              <a:t>an object that has these attributes :</a:t>
            </a:r>
          </a:p>
          <a:p>
            <a:endParaRPr lang="en-GB" sz="2400" dirty="0" smtClean="0"/>
          </a:p>
          <a:p>
            <a:pPr marL="342900" indent="-342900">
              <a:buFont typeface="+mj-lt"/>
              <a:buAutoNum type="arabicPeriod"/>
            </a:pPr>
            <a:r>
              <a:rPr lang="en-GB" sz="2400" dirty="0" smtClean="0">
                <a:solidFill>
                  <a:srgbClr val="FFFF00"/>
                </a:solidFill>
              </a:rPr>
              <a:t>A set of edges </a:t>
            </a:r>
            <a:r>
              <a:rPr lang="en-GB" sz="2400" dirty="0" smtClean="0"/>
              <a:t>that are going </a:t>
            </a:r>
            <a:r>
              <a:rPr lang="en-GB" sz="2400" dirty="0" smtClean="0">
                <a:solidFill>
                  <a:srgbClr val="FFFF00"/>
                </a:solidFill>
              </a:rPr>
              <a:t>out</a:t>
            </a:r>
            <a:r>
              <a:rPr lang="en-GB" sz="2400" dirty="0" smtClean="0"/>
              <a:t> from this vertex (out degree)</a:t>
            </a:r>
          </a:p>
          <a:p>
            <a:pPr marL="342900" indent="-342900">
              <a:buFont typeface="+mj-lt"/>
              <a:buAutoNum type="arabicPeriod"/>
            </a:pPr>
            <a:r>
              <a:rPr lang="en-GB" sz="2400" dirty="0" smtClean="0">
                <a:solidFill>
                  <a:srgbClr val="FFFF00"/>
                </a:solidFill>
              </a:rPr>
              <a:t>A set of edges</a:t>
            </a:r>
            <a:r>
              <a:rPr lang="en-GB" sz="2400" dirty="0" smtClean="0"/>
              <a:t> that are going </a:t>
            </a:r>
            <a:r>
              <a:rPr lang="en-GB" sz="2400" dirty="0" smtClean="0">
                <a:solidFill>
                  <a:srgbClr val="FFFF00"/>
                </a:solidFill>
              </a:rPr>
              <a:t>into</a:t>
            </a:r>
            <a:r>
              <a:rPr lang="en-GB" sz="2400" dirty="0" smtClean="0"/>
              <a:t> this vertex (in degree)</a:t>
            </a:r>
          </a:p>
          <a:p>
            <a:pPr marL="342900" indent="-342900">
              <a:buFont typeface="+mj-lt"/>
              <a:buAutoNum type="arabicPeriod"/>
            </a:pPr>
            <a:r>
              <a:rPr lang="en-GB" sz="2400" dirty="0" smtClean="0"/>
              <a:t>A </a:t>
            </a:r>
            <a:r>
              <a:rPr lang="en-GB" sz="2400" dirty="0" smtClean="0">
                <a:solidFill>
                  <a:srgbClr val="FFFF00"/>
                </a:solidFill>
              </a:rPr>
              <a:t>string</a:t>
            </a:r>
            <a:r>
              <a:rPr lang="en-GB" sz="2400" dirty="0" smtClean="0"/>
              <a:t> that represent this vertex </a:t>
            </a:r>
            <a:r>
              <a:rPr lang="en-GB" sz="2400" dirty="0" smtClean="0">
                <a:solidFill>
                  <a:srgbClr val="FFFF00"/>
                </a:solidFill>
              </a:rPr>
              <a:t>name</a:t>
            </a:r>
            <a:r>
              <a:rPr lang="en-GB" sz="2400" dirty="0" smtClean="0"/>
              <a:t> or value</a:t>
            </a:r>
          </a:p>
          <a:p>
            <a:pPr marL="342900" indent="-342900">
              <a:buFont typeface="+mj-lt"/>
              <a:buAutoNum type="arabicPeriod"/>
            </a:pPr>
            <a:r>
              <a:rPr lang="en-GB" sz="2400" dirty="0" smtClean="0"/>
              <a:t>An </a:t>
            </a:r>
            <a:r>
              <a:rPr lang="en-GB" sz="2400" dirty="0" smtClean="0">
                <a:solidFill>
                  <a:srgbClr val="FFFF00"/>
                </a:solidFill>
              </a:rPr>
              <a:t>index</a:t>
            </a:r>
            <a:r>
              <a:rPr lang="en-GB" sz="2400" dirty="0" smtClean="0"/>
              <a:t> that represent this vertex </a:t>
            </a:r>
            <a:r>
              <a:rPr lang="en-GB" sz="2400" dirty="0" smtClean="0">
                <a:solidFill>
                  <a:srgbClr val="FFFF00"/>
                </a:solidFill>
              </a:rPr>
              <a:t>order</a:t>
            </a:r>
            <a:r>
              <a:rPr lang="en-GB" sz="2400" dirty="0" smtClean="0"/>
              <a:t> in the graph</a:t>
            </a:r>
          </a:p>
          <a:p>
            <a:pPr marL="342900" indent="-342900">
              <a:buFont typeface="+mj-lt"/>
              <a:buAutoNum type="arabicPeriod"/>
            </a:pPr>
            <a:r>
              <a:rPr lang="en-GB" sz="2400" dirty="0" smtClean="0"/>
              <a:t>A simple </a:t>
            </a:r>
            <a:r>
              <a:rPr lang="en-GB" sz="2400" dirty="0" smtClean="0">
                <a:solidFill>
                  <a:srgbClr val="FFFF00"/>
                </a:solidFill>
              </a:rPr>
              <a:t>constructor</a:t>
            </a:r>
            <a:r>
              <a:rPr lang="en-GB" sz="2400" dirty="0" smtClean="0"/>
              <a:t> for values assignment</a:t>
            </a:r>
          </a:p>
          <a:p>
            <a:pPr marL="342900" indent="-342900">
              <a:buFont typeface="+mj-lt"/>
              <a:buAutoNum type="arabicPeriod"/>
            </a:pPr>
            <a:r>
              <a:rPr lang="en-GB" sz="2400" dirty="0" smtClean="0"/>
              <a:t>A method to </a:t>
            </a:r>
            <a:r>
              <a:rPr lang="en-GB" sz="2400" dirty="0" smtClean="0">
                <a:solidFill>
                  <a:srgbClr val="FFFF00"/>
                </a:solidFill>
              </a:rPr>
              <a:t>add an edge</a:t>
            </a:r>
          </a:p>
          <a:p>
            <a:pPr marL="342900" indent="-342900">
              <a:buFont typeface="+mj-lt"/>
              <a:buAutoNum type="arabicPeriod"/>
            </a:pPr>
            <a:r>
              <a:rPr lang="en-GB" sz="2400" dirty="0" smtClean="0"/>
              <a:t>A method to </a:t>
            </a:r>
            <a:r>
              <a:rPr lang="en-GB" sz="2400" dirty="0" smtClean="0">
                <a:solidFill>
                  <a:srgbClr val="FFFF00"/>
                </a:solidFill>
              </a:rPr>
              <a:t>remove an edge</a:t>
            </a:r>
          </a:p>
          <a:p>
            <a:pPr marL="342900" indent="-342900">
              <a:buFont typeface="+mj-lt"/>
              <a:buAutoNum type="arabicPeriod"/>
            </a:pPr>
            <a:r>
              <a:rPr lang="en-GB" sz="2400" dirty="0" smtClean="0"/>
              <a:t>A method that returns </a:t>
            </a:r>
            <a:r>
              <a:rPr lang="en-GB" sz="2400" dirty="0" smtClean="0">
                <a:solidFill>
                  <a:srgbClr val="FFFF00"/>
                </a:solidFill>
              </a:rPr>
              <a:t>an edge object</a:t>
            </a:r>
          </a:p>
          <a:p>
            <a:pPr marL="342900" indent="-342900">
              <a:buFont typeface="+mj-lt"/>
              <a:buAutoNum type="arabicPeriod"/>
            </a:pPr>
            <a:r>
              <a:rPr lang="en-GB" sz="2400" dirty="0" smtClean="0"/>
              <a:t>Methods that exposes the vertex properties</a:t>
            </a:r>
          </a:p>
          <a:p>
            <a:r>
              <a:rPr lang="en-GB" sz="2400" dirty="0" smtClean="0"/>
              <a:t>     such as the </a:t>
            </a:r>
            <a:r>
              <a:rPr lang="en-GB" sz="2400" dirty="0" smtClean="0">
                <a:solidFill>
                  <a:srgbClr val="FFFF00"/>
                </a:solidFill>
              </a:rPr>
              <a:t>name , value , index </a:t>
            </a:r>
          </a:p>
          <a:p>
            <a:r>
              <a:rPr lang="en-GB" sz="2400" dirty="0">
                <a:solidFill>
                  <a:srgbClr val="FFFF00"/>
                </a:solidFill>
              </a:rPr>
              <a:t> </a:t>
            </a:r>
            <a:r>
              <a:rPr lang="en-GB" sz="2400" dirty="0" smtClean="0">
                <a:solidFill>
                  <a:srgbClr val="FFFF00"/>
                </a:solidFill>
              </a:rPr>
              <a:t>     inputs and outputs </a:t>
            </a:r>
            <a:r>
              <a:rPr lang="en-GB" sz="2400" dirty="0" smtClean="0"/>
              <a:t>of that vertex</a:t>
            </a:r>
          </a:p>
          <a:p>
            <a:endParaRPr lang="en-GB" sz="2400" dirty="0" smtClean="0"/>
          </a:p>
          <a:p>
            <a:pPr marL="342900" indent="-342900">
              <a:buFont typeface="+mj-lt"/>
              <a:buAutoNum type="arabicPeriod"/>
            </a:pPr>
            <a:endParaRPr lang="en-US" sz="2400" dirty="0"/>
          </a:p>
        </p:txBody>
      </p:sp>
      <p:pic>
        <p:nvPicPr>
          <p:cNvPr id="4100" name="Picture 4" descr="C:\Users\medot\AppData\Local\Temp\SNAGHTML77cc3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610" y="3668762"/>
            <a:ext cx="410527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1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arn(inVertic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674" y="0"/>
            <a:ext cx="10131425" cy="1456267"/>
          </a:xfrm>
        </p:spPr>
        <p:txBody>
          <a:bodyPr/>
          <a:lstStyle/>
          <a:p>
            <a:r>
              <a:rPr lang="en-GB" dirty="0" smtClean="0"/>
              <a:t>C# implementation of THE vertex</a:t>
            </a:r>
            <a:endParaRPr lang="en-US" dirty="0"/>
          </a:p>
        </p:txBody>
      </p:sp>
      <p:pic>
        <p:nvPicPr>
          <p:cNvPr id="3" name="Picture 2"/>
          <p:cNvPicPr>
            <a:picLocks noChangeAspect="1"/>
          </p:cNvPicPr>
          <p:nvPr/>
        </p:nvPicPr>
        <p:blipFill>
          <a:blip r:embed="rId2"/>
          <a:stretch>
            <a:fillRect/>
          </a:stretch>
        </p:blipFill>
        <p:spPr>
          <a:xfrm>
            <a:off x="637674" y="1125417"/>
            <a:ext cx="9179346" cy="5572286"/>
          </a:xfrm>
          <a:prstGeom prst="rect">
            <a:avLst/>
          </a:prstGeom>
        </p:spPr>
      </p:pic>
    </p:spTree>
    <p:extLst>
      <p:ext uri="{BB962C8B-B14F-4D97-AF65-F5344CB8AC3E}">
        <p14:creationId xmlns:p14="http://schemas.microsoft.com/office/powerpoint/2010/main" val="74790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16563" y="131591"/>
            <a:ext cx="7749468" cy="6602799"/>
          </a:xfrm>
          <a:prstGeom prst="rect">
            <a:avLst/>
          </a:prstGeom>
        </p:spPr>
      </p:pic>
    </p:spTree>
    <p:extLst>
      <p:ext uri="{BB962C8B-B14F-4D97-AF65-F5344CB8AC3E}">
        <p14:creationId xmlns:p14="http://schemas.microsoft.com/office/powerpoint/2010/main" val="223130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816" y="556460"/>
            <a:ext cx="11804483" cy="5796213"/>
          </a:xfrm>
          <a:prstGeom prst="rect">
            <a:avLst/>
          </a:prstGeom>
        </p:spPr>
      </p:pic>
    </p:spTree>
    <p:extLst>
      <p:ext uri="{BB962C8B-B14F-4D97-AF65-F5344CB8AC3E}">
        <p14:creationId xmlns:p14="http://schemas.microsoft.com/office/powerpoint/2010/main" val="23250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05" y="-245223"/>
            <a:ext cx="10131425" cy="1075605"/>
          </a:xfrm>
        </p:spPr>
        <p:txBody>
          <a:bodyPr/>
          <a:lstStyle/>
          <a:p>
            <a:r>
              <a:rPr lang="en-GB" dirty="0" smtClean="0">
                <a:solidFill>
                  <a:srgbClr val="FFFF00"/>
                </a:solidFill>
              </a:rPr>
              <a:t>Explanation</a:t>
            </a:r>
            <a:endParaRPr lang="en-US" dirty="0">
              <a:solidFill>
                <a:srgbClr val="FFFF00"/>
              </a:solidFill>
            </a:endParaRPr>
          </a:p>
        </p:txBody>
      </p:sp>
      <p:sp>
        <p:nvSpPr>
          <p:cNvPr id="4" name="TextBox 3"/>
          <p:cNvSpPr txBox="1"/>
          <p:nvPr/>
        </p:nvSpPr>
        <p:spPr>
          <a:xfrm>
            <a:off x="421105" y="586990"/>
            <a:ext cx="11648973" cy="830997"/>
          </a:xfrm>
          <a:prstGeom prst="rect">
            <a:avLst/>
          </a:prstGeom>
          <a:noFill/>
        </p:spPr>
        <p:txBody>
          <a:bodyPr wrap="square" rtlCol="0">
            <a:spAutoFit/>
          </a:bodyPr>
          <a:lstStyle/>
          <a:p>
            <a:r>
              <a:rPr lang="en-US" sz="2800" dirty="0">
                <a:solidFill>
                  <a:srgbClr val="FFFF00"/>
                </a:solidFill>
              </a:rPr>
              <a:t>1.</a:t>
            </a:r>
            <a:r>
              <a:rPr lang="en-US" sz="2000" dirty="0"/>
              <a:t>Here I’m defining </a:t>
            </a:r>
            <a:r>
              <a:rPr lang="en-US" sz="2000" dirty="0">
                <a:solidFill>
                  <a:srgbClr val="FFFF00"/>
                </a:solidFill>
              </a:rPr>
              <a:t>two lists of edges </a:t>
            </a:r>
            <a:r>
              <a:rPr lang="en-US" sz="2000" dirty="0"/>
              <a:t>, a list that holds edges going </a:t>
            </a:r>
            <a:r>
              <a:rPr lang="en-US" sz="2000" dirty="0">
                <a:solidFill>
                  <a:srgbClr val="FFFF00"/>
                </a:solidFill>
              </a:rPr>
              <a:t>to the </a:t>
            </a:r>
            <a:r>
              <a:rPr lang="en-US" sz="2000" dirty="0" smtClean="0">
                <a:solidFill>
                  <a:srgbClr val="FFFF00"/>
                </a:solidFill>
              </a:rPr>
              <a:t>vertex </a:t>
            </a:r>
            <a:r>
              <a:rPr lang="en-US" sz="2000" dirty="0" smtClean="0"/>
              <a:t>And </a:t>
            </a:r>
            <a:r>
              <a:rPr lang="en-US" sz="2000" dirty="0"/>
              <a:t>a list that holds edges going </a:t>
            </a:r>
            <a:r>
              <a:rPr lang="en-US" sz="2000" dirty="0">
                <a:solidFill>
                  <a:srgbClr val="FFFF00"/>
                </a:solidFill>
              </a:rPr>
              <a:t>out of that </a:t>
            </a:r>
            <a:r>
              <a:rPr lang="en-US" sz="2000" dirty="0"/>
              <a:t>vertex</a:t>
            </a:r>
          </a:p>
        </p:txBody>
      </p:sp>
      <p:pic>
        <p:nvPicPr>
          <p:cNvPr id="5" name="Picture 4"/>
          <p:cNvPicPr>
            <a:picLocks noChangeAspect="1"/>
          </p:cNvPicPr>
          <p:nvPr/>
        </p:nvPicPr>
        <p:blipFill>
          <a:blip r:embed="rId2"/>
          <a:stretch>
            <a:fillRect/>
          </a:stretch>
        </p:blipFill>
        <p:spPr>
          <a:xfrm>
            <a:off x="421105" y="4229667"/>
            <a:ext cx="8976111" cy="2584221"/>
          </a:xfrm>
          <a:prstGeom prst="rect">
            <a:avLst/>
          </a:prstGeom>
        </p:spPr>
      </p:pic>
      <p:sp>
        <p:nvSpPr>
          <p:cNvPr id="6" name="Rectangle 5"/>
          <p:cNvSpPr/>
          <p:nvPr/>
        </p:nvSpPr>
        <p:spPr>
          <a:xfrm>
            <a:off x="421105" y="1338056"/>
            <a:ext cx="10256271" cy="461665"/>
          </a:xfrm>
          <a:prstGeom prst="rect">
            <a:avLst/>
          </a:prstGeom>
        </p:spPr>
        <p:txBody>
          <a:bodyPr wrap="square">
            <a:spAutoFit/>
          </a:bodyPr>
          <a:lstStyle/>
          <a:p>
            <a:r>
              <a:rPr lang="en-US" sz="2400" dirty="0" smtClean="0">
                <a:solidFill>
                  <a:srgbClr val="FFFF00"/>
                </a:solidFill>
              </a:rPr>
              <a:t>2</a:t>
            </a:r>
            <a:r>
              <a:rPr lang="en-US" sz="2000" dirty="0" smtClean="0"/>
              <a:t>.Then </a:t>
            </a:r>
            <a:r>
              <a:rPr lang="en-US" sz="2000" dirty="0"/>
              <a:t>I define a </a:t>
            </a:r>
            <a:r>
              <a:rPr lang="en-US" sz="2000" dirty="0">
                <a:solidFill>
                  <a:srgbClr val="FFFF00"/>
                </a:solidFill>
              </a:rPr>
              <a:t>Boolean</a:t>
            </a:r>
            <a:r>
              <a:rPr lang="en-US" sz="2000" dirty="0"/>
              <a:t> variable that decides whether </a:t>
            </a:r>
            <a:r>
              <a:rPr lang="en-US" sz="2000" dirty="0" smtClean="0"/>
              <a:t>the vertex </a:t>
            </a:r>
            <a:r>
              <a:rPr lang="en-US" sz="2000" dirty="0"/>
              <a:t>is </a:t>
            </a:r>
            <a:r>
              <a:rPr lang="en-US" sz="2000" dirty="0">
                <a:solidFill>
                  <a:srgbClr val="FFFF00"/>
                </a:solidFill>
              </a:rPr>
              <a:t>directed or undirected</a:t>
            </a:r>
            <a:r>
              <a:rPr lang="en-US" sz="2000" dirty="0"/>
              <a:t> </a:t>
            </a:r>
          </a:p>
        </p:txBody>
      </p:sp>
      <p:sp>
        <p:nvSpPr>
          <p:cNvPr id="7" name="Rectangle 6"/>
          <p:cNvSpPr/>
          <p:nvPr/>
        </p:nvSpPr>
        <p:spPr>
          <a:xfrm>
            <a:off x="646186" y="1717019"/>
            <a:ext cx="10875252" cy="646331"/>
          </a:xfrm>
          <a:prstGeom prst="rect">
            <a:avLst/>
          </a:prstGeom>
        </p:spPr>
        <p:txBody>
          <a:bodyPr wrap="square">
            <a:spAutoFit/>
          </a:bodyPr>
          <a:lstStyle/>
          <a:p>
            <a:r>
              <a:rPr lang="en-US" dirty="0"/>
              <a:t>In case of undirected vertices, the inputs and outputs lists will hold reference to the same edge object </a:t>
            </a:r>
          </a:p>
          <a:p>
            <a:r>
              <a:rPr lang="en-US" dirty="0"/>
              <a:t>In case of directed vertices, each list will hold different objects </a:t>
            </a:r>
          </a:p>
        </p:txBody>
      </p:sp>
      <p:sp>
        <p:nvSpPr>
          <p:cNvPr id="8" name="Rectangle 7"/>
          <p:cNvSpPr/>
          <p:nvPr/>
        </p:nvSpPr>
        <p:spPr>
          <a:xfrm>
            <a:off x="421105" y="2040185"/>
            <a:ext cx="11100333" cy="1107996"/>
          </a:xfrm>
          <a:prstGeom prst="rect">
            <a:avLst/>
          </a:prstGeom>
        </p:spPr>
        <p:txBody>
          <a:bodyPr wrap="square">
            <a:spAutoFit/>
          </a:bodyPr>
          <a:lstStyle/>
          <a:p>
            <a:endParaRPr lang="en-US" dirty="0"/>
          </a:p>
          <a:p>
            <a:r>
              <a:rPr lang="en-US" sz="2800" dirty="0" smtClean="0">
                <a:solidFill>
                  <a:srgbClr val="FFFF00"/>
                </a:solidFill>
              </a:rPr>
              <a:t>3.</a:t>
            </a:r>
            <a:r>
              <a:rPr lang="en-US" sz="2000" dirty="0" smtClean="0"/>
              <a:t>Then </a:t>
            </a:r>
            <a:r>
              <a:rPr lang="en-US" sz="2000" dirty="0"/>
              <a:t>I define another Boolean variable that decides whether this vertex is looped or not, we also use this variable to check for redundancy (two different objects with the same attributers)</a:t>
            </a:r>
          </a:p>
        </p:txBody>
      </p:sp>
      <p:sp>
        <p:nvSpPr>
          <p:cNvPr id="9" name="Rectangle 8"/>
          <p:cNvSpPr/>
          <p:nvPr/>
        </p:nvSpPr>
        <p:spPr>
          <a:xfrm>
            <a:off x="421105" y="3296312"/>
            <a:ext cx="8976113" cy="830997"/>
          </a:xfrm>
          <a:prstGeom prst="rect">
            <a:avLst/>
          </a:prstGeom>
        </p:spPr>
        <p:txBody>
          <a:bodyPr wrap="square">
            <a:spAutoFit/>
          </a:bodyPr>
          <a:lstStyle/>
          <a:p>
            <a:r>
              <a:rPr lang="en-US" sz="2800" dirty="0" smtClean="0">
                <a:solidFill>
                  <a:srgbClr val="FFFF00"/>
                </a:solidFill>
              </a:rPr>
              <a:t>4.</a:t>
            </a:r>
            <a:r>
              <a:rPr lang="en-US" sz="2000" dirty="0" smtClean="0"/>
              <a:t>Finally </a:t>
            </a:r>
            <a:r>
              <a:rPr lang="en-US" sz="2000" dirty="0"/>
              <a:t>I define three variable , the first hold the value of the loop , another one for the name , and the third for the index</a:t>
            </a:r>
          </a:p>
        </p:txBody>
      </p:sp>
    </p:spTree>
    <p:extLst>
      <p:ext uri="{BB962C8B-B14F-4D97-AF65-F5344CB8AC3E}">
        <p14:creationId xmlns:p14="http://schemas.microsoft.com/office/powerpoint/2010/main" val="32643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746" y="2606187"/>
            <a:ext cx="9828248" cy="2162762"/>
          </a:xfrm>
          <a:prstGeom prst="rect">
            <a:avLst/>
          </a:prstGeom>
        </p:spPr>
      </p:pic>
      <p:sp>
        <p:nvSpPr>
          <p:cNvPr id="4" name="TextBox 3"/>
          <p:cNvSpPr txBox="1"/>
          <p:nvPr/>
        </p:nvSpPr>
        <p:spPr>
          <a:xfrm>
            <a:off x="228746" y="955691"/>
            <a:ext cx="10842528" cy="1323439"/>
          </a:xfrm>
          <a:prstGeom prst="rect">
            <a:avLst/>
          </a:prstGeom>
          <a:noFill/>
        </p:spPr>
        <p:txBody>
          <a:bodyPr wrap="square" rtlCol="0">
            <a:spAutoFit/>
          </a:bodyPr>
          <a:lstStyle/>
          <a:p>
            <a:r>
              <a:rPr lang="en-GB" sz="2000" dirty="0" smtClean="0"/>
              <a:t>Here I’m defining the </a:t>
            </a:r>
            <a:r>
              <a:rPr lang="en-GB" sz="2000" dirty="0" smtClean="0">
                <a:solidFill>
                  <a:srgbClr val="FFFF00"/>
                </a:solidFill>
              </a:rPr>
              <a:t>constructor</a:t>
            </a:r>
            <a:r>
              <a:rPr lang="en-GB" sz="2000" dirty="0" smtClean="0"/>
              <a:t> , It’s a simple constructor that assign each variable to it’s value</a:t>
            </a:r>
          </a:p>
          <a:p>
            <a:r>
              <a:rPr lang="en-GB" sz="2000" dirty="0" smtClean="0"/>
              <a:t>Notice that </a:t>
            </a:r>
            <a:r>
              <a:rPr lang="en-GB" sz="2000" dirty="0" smtClean="0">
                <a:solidFill>
                  <a:srgbClr val="FFFF00"/>
                </a:solidFill>
              </a:rPr>
              <a:t>all the parameters are optional </a:t>
            </a:r>
            <a:r>
              <a:rPr lang="en-GB" sz="2000" dirty="0" smtClean="0"/>
              <a:t>, this provides great </a:t>
            </a:r>
            <a:r>
              <a:rPr lang="en-GB" sz="2000" dirty="0" smtClean="0">
                <a:solidFill>
                  <a:srgbClr val="FFFF00"/>
                </a:solidFill>
              </a:rPr>
              <a:t>flexibility</a:t>
            </a:r>
            <a:r>
              <a:rPr lang="en-GB" sz="2000" dirty="0" smtClean="0"/>
              <a:t> to our vertex because the user might want to have a vertex that only represent a node on the graph and has no value or name</a:t>
            </a:r>
          </a:p>
          <a:p>
            <a:r>
              <a:rPr lang="en-GB" sz="2000" dirty="0" smtClean="0"/>
              <a:t>He might want to name the vertex or give it a value or both ..</a:t>
            </a:r>
            <a:endParaRPr lang="en-US" sz="2000" dirty="0"/>
          </a:p>
        </p:txBody>
      </p:sp>
    </p:spTree>
    <p:extLst>
      <p:ext uri="{BB962C8B-B14F-4D97-AF65-F5344CB8AC3E}">
        <p14:creationId xmlns:p14="http://schemas.microsoft.com/office/powerpoint/2010/main" val="1091259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a:xfrm>
            <a:off x="685801" y="2367151"/>
            <a:ext cx="10131425" cy="3649133"/>
          </a:xfrm>
        </p:spPr>
        <p:txBody>
          <a:bodyPr>
            <a:noAutofit/>
          </a:bodyPr>
          <a:lstStyle/>
          <a:p>
            <a:pPr marL="457200" indent="-457200">
              <a:buFont typeface="+mj-lt"/>
              <a:buAutoNum type="arabicPeriod"/>
            </a:pPr>
            <a:r>
              <a:rPr lang="en-GB" sz="2400" dirty="0" smtClean="0"/>
              <a:t>Introduction</a:t>
            </a:r>
          </a:p>
          <a:p>
            <a:pPr marL="457200" indent="-457200">
              <a:buFont typeface="+mj-lt"/>
              <a:buAutoNum type="arabicPeriod"/>
            </a:pPr>
            <a:r>
              <a:rPr lang="en-GB" sz="2400" dirty="0" smtClean="0"/>
              <a:t>What is a graph</a:t>
            </a:r>
          </a:p>
          <a:p>
            <a:pPr marL="457200" indent="-457200">
              <a:buFont typeface="+mj-lt"/>
              <a:buAutoNum type="arabicPeriod"/>
            </a:pPr>
            <a:r>
              <a:rPr lang="en-GB" sz="2400" dirty="0" smtClean="0"/>
              <a:t>Algorithm of the graph</a:t>
            </a:r>
          </a:p>
          <a:p>
            <a:pPr marL="457200" indent="-457200">
              <a:buFont typeface="+mj-lt"/>
              <a:buAutoNum type="arabicPeriod"/>
            </a:pPr>
            <a:r>
              <a:rPr lang="en-GB" sz="2400" dirty="0" smtClean="0"/>
              <a:t>Class pattern design and implementation</a:t>
            </a:r>
          </a:p>
          <a:p>
            <a:pPr marL="914400" lvl="1" indent="-457200">
              <a:buFont typeface="+mj-lt"/>
              <a:buAutoNum type="arabicPeriod"/>
            </a:pPr>
            <a:r>
              <a:rPr lang="en-GB" sz="2400" dirty="0" smtClean="0"/>
              <a:t>Designing the </a:t>
            </a:r>
            <a:r>
              <a:rPr lang="en-GB" sz="2400" dirty="0" smtClean="0">
                <a:solidFill>
                  <a:srgbClr val="FFFF00"/>
                </a:solidFill>
              </a:rPr>
              <a:t>edge</a:t>
            </a:r>
          </a:p>
          <a:p>
            <a:pPr marL="914400" lvl="1" indent="-457200">
              <a:buFont typeface="+mj-lt"/>
              <a:buAutoNum type="arabicPeriod"/>
            </a:pPr>
            <a:r>
              <a:rPr lang="en-GB" sz="2400" dirty="0" smtClean="0"/>
              <a:t>Designing the </a:t>
            </a:r>
            <a:r>
              <a:rPr lang="en-GB" sz="2400" dirty="0" smtClean="0">
                <a:solidFill>
                  <a:srgbClr val="FFFF00"/>
                </a:solidFill>
              </a:rPr>
              <a:t>vertex</a:t>
            </a:r>
          </a:p>
          <a:p>
            <a:pPr marL="914400" lvl="1" indent="-457200">
              <a:buFont typeface="+mj-lt"/>
              <a:buAutoNum type="arabicPeriod"/>
            </a:pPr>
            <a:r>
              <a:rPr lang="en-GB" sz="2400" dirty="0" smtClean="0"/>
              <a:t>Designing the </a:t>
            </a:r>
            <a:r>
              <a:rPr lang="en-GB" sz="2400" dirty="0" smtClean="0">
                <a:solidFill>
                  <a:srgbClr val="FFFF00"/>
                </a:solidFill>
              </a:rPr>
              <a:t>graph</a:t>
            </a:r>
          </a:p>
          <a:p>
            <a:pPr marL="457200" indent="-457200">
              <a:buFont typeface="+mj-lt"/>
              <a:buAutoNum type="arabicPeriod"/>
            </a:pPr>
            <a:r>
              <a:rPr lang="en-GB" sz="2400" dirty="0" smtClean="0"/>
              <a:t>Create an API for the graph </a:t>
            </a:r>
          </a:p>
          <a:p>
            <a:pPr marL="0" indent="0">
              <a:buNone/>
            </a:pPr>
            <a:endParaRPr lang="en-GB" sz="2400" dirty="0" smtClean="0"/>
          </a:p>
          <a:p>
            <a:pPr marL="914400" lvl="1" indent="-457200">
              <a:buFont typeface="+mj-lt"/>
              <a:buAutoNum type="arabicPeriod"/>
            </a:pPr>
            <a:endParaRPr lang="en-GB" sz="2400" dirty="0" smtClean="0"/>
          </a:p>
        </p:txBody>
      </p:sp>
    </p:spTree>
    <p:extLst>
      <p:ext uri="{BB962C8B-B14F-4D97-AF65-F5344CB8AC3E}">
        <p14:creationId xmlns:p14="http://schemas.microsoft.com/office/powerpoint/2010/main" val="273697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097" y="1223890"/>
            <a:ext cx="11240087" cy="1323439"/>
          </a:xfrm>
          <a:prstGeom prst="rect">
            <a:avLst/>
          </a:prstGeom>
          <a:noFill/>
        </p:spPr>
        <p:txBody>
          <a:bodyPr wrap="square" rtlCol="0">
            <a:spAutoFit/>
          </a:bodyPr>
          <a:lstStyle/>
          <a:p>
            <a:r>
              <a:rPr lang="en-GB" sz="2000" dirty="0" smtClean="0"/>
              <a:t>Here we are defining a simple method to </a:t>
            </a:r>
            <a:r>
              <a:rPr lang="en-GB" sz="2000" dirty="0" smtClean="0">
                <a:solidFill>
                  <a:srgbClr val="FFFF00"/>
                </a:solidFill>
              </a:rPr>
              <a:t>destroy this vertex </a:t>
            </a:r>
            <a:r>
              <a:rPr lang="en-GB" sz="2000" dirty="0" smtClean="0"/>
              <a:t>,buy assigning all the edges pointing to it and all the edges going out from it , an since an edge is actually a pointer, by doing this we are removing all pointers to this object , leaving it for the garbage collector to remove it from memory </a:t>
            </a:r>
          </a:p>
          <a:p>
            <a:endParaRPr lang="en-US" sz="2000" dirty="0"/>
          </a:p>
        </p:txBody>
      </p:sp>
      <p:pic>
        <p:nvPicPr>
          <p:cNvPr id="3" name="Picture 2"/>
          <p:cNvPicPr>
            <a:picLocks noChangeAspect="1"/>
          </p:cNvPicPr>
          <p:nvPr/>
        </p:nvPicPr>
        <p:blipFill>
          <a:blip r:embed="rId2"/>
          <a:stretch>
            <a:fillRect/>
          </a:stretch>
        </p:blipFill>
        <p:spPr>
          <a:xfrm>
            <a:off x="436097" y="2424219"/>
            <a:ext cx="4923974" cy="1844114"/>
          </a:xfrm>
          <a:prstGeom prst="rect">
            <a:avLst/>
          </a:prstGeom>
        </p:spPr>
      </p:pic>
    </p:spTree>
    <p:extLst>
      <p:ext uri="{BB962C8B-B14F-4D97-AF65-F5344CB8AC3E}">
        <p14:creationId xmlns:p14="http://schemas.microsoft.com/office/powerpoint/2010/main" val="2003590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56" y="293472"/>
            <a:ext cx="11479237" cy="2246769"/>
          </a:xfrm>
          <a:prstGeom prst="rect">
            <a:avLst/>
          </a:prstGeom>
        </p:spPr>
        <p:txBody>
          <a:bodyPr wrap="square">
            <a:spAutoFit/>
          </a:bodyPr>
          <a:lstStyle/>
          <a:p>
            <a:r>
              <a:rPr lang="en-GB" sz="2000" dirty="0"/>
              <a:t>This method </a:t>
            </a:r>
            <a:r>
              <a:rPr lang="en-GB" sz="2000" dirty="0">
                <a:solidFill>
                  <a:srgbClr val="FFFF00"/>
                </a:solidFill>
              </a:rPr>
              <a:t>adds an edge to the list of output edges </a:t>
            </a:r>
            <a:r>
              <a:rPr lang="en-GB" sz="2000" dirty="0"/>
              <a:t>of the current vertex , It creates a new edge object , and assign the current vertex as source vertex , and the target vertex as destination</a:t>
            </a:r>
          </a:p>
          <a:p>
            <a:r>
              <a:rPr lang="en-GB" sz="2000" dirty="0"/>
              <a:t>It also assign weight to this object </a:t>
            </a:r>
            <a:r>
              <a:rPr lang="en-GB" sz="2000" dirty="0" smtClean="0"/>
              <a:t>.</a:t>
            </a:r>
          </a:p>
          <a:p>
            <a:endParaRPr lang="en-GB" sz="2000" dirty="0"/>
          </a:p>
          <a:p>
            <a:r>
              <a:rPr lang="en-GB" sz="2000" dirty="0"/>
              <a:t>Finally we push this object to the list of outputs the current vertex and the list of outputs of the targeted vertex .</a:t>
            </a:r>
          </a:p>
          <a:p>
            <a:r>
              <a:rPr lang="en-GB" sz="2000" dirty="0"/>
              <a:t>In case undirected graph </a:t>
            </a:r>
            <a:r>
              <a:rPr lang="en-GB" sz="2000" dirty="0">
                <a:solidFill>
                  <a:srgbClr val="FFFF00"/>
                </a:solidFill>
              </a:rPr>
              <a:t>(meaning that the edges are bidirectional) </a:t>
            </a:r>
            <a:r>
              <a:rPr lang="en-GB" sz="2000" dirty="0"/>
              <a:t>we do the same thing but vice versa</a:t>
            </a:r>
            <a:endParaRPr lang="en-US" sz="2000" dirty="0"/>
          </a:p>
        </p:txBody>
      </p:sp>
      <p:pic>
        <p:nvPicPr>
          <p:cNvPr id="6" name="Picture 5"/>
          <p:cNvPicPr>
            <a:picLocks noChangeAspect="1"/>
          </p:cNvPicPr>
          <p:nvPr/>
        </p:nvPicPr>
        <p:blipFill>
          <a:blip r:embed="rId2"/>
          <a:stretch>
            <a:fillRect/>
          </a:stretch>
        </p:blipFill>
        <p:spPr>
          <a:xfrm>
            <a:off x="323556" y="2797419"/>
            <a:ext cx="9583326" cy="3659652"/>
          </a:xfrm>
          <a:prstGeom prst="rect">
            <a:avLst/>
          </a:prstGeom>
        </p:spPr>
      </p:pic>
    </p:spTree>
    <p:extLst>
      <p:ext uri="{BB962C8B-B14F-4D97-AF65-F5344CB8AC3E}">
        <p14:creationId xmlns:p14="http://schemas.microsoft.com/office/powerpoint/2010/main" val="39365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083" y="154745"/>
            <a:ext cx="10691446" cy="120032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dirty="0" smtClean="0"/>
              <a:t>However , there is a serious problem in the logic above, What if the user forgot and added the same edge two times, this will cause our list of objects to reference two different objects with exactly the same attributes , which will not only increase memory usage, but will also miss up with our LINQ queries and our logic</a:t>
            </a:r>
          </a:p>
          <a:p>
            <a:r>
              <a:rPr lang="en-GB" dirty="0" smtClean="0"/>
              <a:t>That’s why we add the following chunk of code </a:t>
            </a:r>
            <a:endParaRPr lang="en-US" dirty="0"/>
          </a:p>
        </p:txBody>
      </p:sp>
      <p:pic>
        <p:nvPicPr>
          <p:cNvPr id="4" name="Picture 3"/>
          <p:cNvPicPr>
            <a:picLocks noChangeAspect="1"/>
          </p:cNvPicPr>
          <p:nvPr/>
        </p:nvPicPr>
        <p:blipFill>
          <a:blip r:embed="rId2"/>
          <a:stretch>
            <a:fillRect/>
          </a:stretch>
        </p:blipFill>
        <p:spPr>
          <a:xfrm>
            <a:off x="337625" y="1477108"/>
            <a:ext cx="7272997" cy="5319936"/>
          </a:xfrm>
          <a:prstGeom prst="rect">
            <a:avLst/>
          </a:prstGeom>
        </p:spPr>
      </p:pic>
    </p:spTree>
    <p:extLst>
      <p:ext uri="{BB962C8B-B14F-4D97-AF65-F5344CB8AC3E}">
        <p14:creationId xmlns:p14="http://schemas.microsoft.com/office/powerpoint/2010/main" val="419359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5421" y="2250832"/>
            <a:ext cx="7568419" cy="4403187"/>
          </a:xfrm>
          <a:prstGeom prst="rect">
            <a:avLst/>
          </a:prstGeom>
        </p:spPr>
      </p:pic>
      <p:sp>
        <p:nvSpPr>
          <p:cNvPr id="3" name="TextBox 2"/>
          <p:cNvSpPr txBox="1"/>
          <p:nvPr/>
        </p:nvSpPr>
        <p:spPr>
          <a:xfrm>
            <a:off x="295421" y="365760"/>
            <a:ext cx="11896579" cy="1631216"/>
          </a:xfrm>
          <a:prstGeom prst="rect">
            <a:avLst/>
          </a:prstGeom>
          <a:noFill/>
        </p:spPr>
        <p:txBody>
          <a:bodyPr wrap="square" rtlCol="0">
            <a:spAutoFit/>
          </a:bodyPr>
          <a:lstStyle/>
          <a:p>
            <a:r>
              <a:rPr lang="en-GB" sz="2000" dirty="0" smtClean="0"/>
              <a:t>What the following code does is that it </a:t>
            </a:r>
            <a:r>
              <a:rPr lang="en-GB" sz="2000" dirty="0" smtClean="0">
                <a:solidFill>
                  <a:srgbClr val="FFFF00"/>
                </a:solidFill>
              </a:rPr>
              <a:t>iterates over all the edges going out of the current vertex,</a:t>
            </a:r>
            <a:r>
              <a:rPr lang="en-GB" sz="2000" dirty="0" smtClean="0"/>
              <a:t> if it found an edge </a:t>
            </a:r>
            <a:r>
              <a:rPr lang="en-GB" sz="2000" dirty="0" smtClean="0">
                <a:solidFill>
                  <a:srgbClr val="FFFF00"/>
                </a:solidFill>
              </a:rPr>
              <a:t>that has the same destination vertex as the target vertex </a:t>
            </a:r>
            <a:r>
              <a:rPr lang="en-GB" sz="2000" dirty="0" smtClean="0"/>
              <a:t>passed to this method</a:t>
            </a:r>
            <a:r>
              <a:rPr lang="en-GB" sz="2000" dirty="0" smtClean="0">
                <a:solidFill>
                  <a:srgbClr val="FFFF00"/>
                </a:solidFill>
              </a:rPr>
              <a:t>, </a:t>
            </a:r>
            <a:r>
              <a:rPr lang="en-GB" sz="2000" dirty="0" smtClean="0"/>
              <a:t>then there are two options </a:t>
            </a:r>
            <a:r>
              <a:rPr lang="en-GB" sz="2000" dirty="0" smtClean="0">
                <a:solidFill>
                  <a:srgbClr val="FFFF00"/>
                </a:solidFill>
              </a:rPr>
              <a:t>1. </a:t>
            </a:r>
            <a:r>
              <a:rPr lang="en-GB" sz="2000" dirty="0" smtClean="0"/>
              <a:t>Either this edge is redundant </a:t>
            </a:r>
            <a:r>
              <a:rPr lang="en-GB" sz="2000" dirty="0" smtClean="0">
                <a:solidFill>
                  <a:srgbClr val="FFFF00"/>
                </a:solidFill>
              </a:rPr>
              <a:t>(</a:t>
            </a:r>
            <a:r>
              <a:rPr lang="en-GB" sz="2000" dirty="0" smtClean="0"/>
              <a:t>already exists </a:t>
            </a:r>
            <a:r>
              <a:rPr lang="en-GB" sz="2000" dirty="0" smtClean="0">
                <a:solidFill>
                  <a:srgbClr val="FFFF00"/>
                </a:solidFill>
              </a:rPr>
              <a:t>)</a:t>
            </a:r>
          </a:p>
          <a:p>
            <a:r>
              <a:rPr lang="en-GB" sz="2000" dirty="0" smtClean="0">
                <a:solidFill>
                  <a:srgbClr val="FFFF00"/>
                </a:solidFill>
              </a:rPr>
              <a:t>2. </a:t>
            </a:r>
            <a:r>
              <a:rPr lang="en-GB" sz="2000" dirty="0" smtClean="0"/>
              <a:t>or the user is adding a loop</a:t>
            </a:r>
            <a:r>
              <a:rPr lang="en-GB" sz="2000" dirty="0" smtClean="0">
                <a:solidFill>
                  <a:srgbClr val="FFFF00"/>
                </a:solidFill>
              </a:rPr>
              <a:t>,</a:t>
            </a:r>
            <a:r>
              <a:rPr lang="en-GB" sz="2000" dirty="0" smtClean="0"/>
              <a:t> so </a:t>
            </a:r>
            <a:r>
              <a:rPr lang="en-GB" sz="2000" dirty="0" smtClean="0">
                <a:solidFill>
                  <a:srgbClr val="FFFF00"/>
                </a:solidFill>
              </a:rPr>
              <a:t>we check the Boolean loop added which decides if this vertex has a loop edge or not</a:t>
            </a:r>
            <a:r>
              <a:rPr lang="en-GB" sz="2000" dirty="0" smtClean="0"/>
              <a:t> , if it doesn’t , then </a:t>
            </a:r>
            <a:r>
              <a:rPr lang="en-GB" sz="2000" dirty="0" smtClean="0">
                <a:solidFill>
                  <a:srgbClr val="FFFF00"/>
                </a:solidFill>
              </a:rPr>
              <a:t>add a looped edge</a:t>
            </a:r>
            <a:r>
              <a:rPr lang="en-GB" sz="2000" dirty="0" smtClean="0"/>
              <a:t> and assign </a:t>
            </a:r>
            <a:r>
              <a:rPr lang="en-GB" sz="2000" dirty="0" smtClean="0">
                <a:solidFill>
                  <a:srgbClr val="FFFF00"/>
                </a:solidFill>
              </a:rPr>
              <a:t>loopAdded = true </a:t>
            </a:r>
            <a:r>
              <a:rPr lang="en-GB" sz="2000" dirty="0" smtClean="0"/>
              <a:t>, so we don’t add any other loops</a:t>
            </a:r>
          </a:p>
        </p:txBody>
      </p:sp>
    </p:spTree>
    <p:extLst>
      <p:ext uri="{BB962C8B-B14F-4D97-AF65-F5344CB8AC3E}">
        <p14:creationId xmlns:p14="http://schemas.microsoft.com/office/powerpoint/2010/main" val="26462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84739"/>
            <a:ext cx="11394831" cy="1323439"/>
          </a:xfrm>
          <a:prstGeom prst="rect">
            <a:avLst/>
          </a:prstGeom>
          <a:noFill/>
        </p:spPr>
        <p:txBody>
          <a:bodyPr wrap="square" rtlCol="0">
            <a:spAutoFit/>
          </a:bodyPr>
          <a:lstStyle/>
          <a:p>
            <a:r>
              <a:rPr lang="en-GB" sz="2000" dirty="0" smtClean="0"/>
              <a:t>The following method </a:t>
            </a:r>
            <a:r>
              <a:rPr lang="en-GB" sz="2000" dirty="0" smtClean="0">
                <a:solidFill>
                  <a:srgbClr val="FFFF00"/>
                </a:solidFill>
              </a:rPr>
              <a:t>removes an edge that goes from the current vertex to the Target vertex </a:t>
            </a:r>
            <a:r>
              <a:rPr lang="en-GB" sz="2000" dirty="0" smtClean="0"/>
              <a:t>,</a:t>
            </a:r>
          </a:p>
          <a:p>
            <a:r>
              <a:rPr lang="en-GB" sz="2000" dirty="0" smtClean="0"/>
              <a:t>It queries the output list of our vertex , then removes this edge from the outputs of our vertex and the inputs of the target vertex </a:t>
            </a:r>
          </a:p>
          <a:p>
            <a:r>
              <a:rPr lang="en-GB" sz="2000" dirty="0" smtClean="0"/>
              <a:t>If our vertex is undirected, then it does the same thing vice versa</a:t>
            </a:r>
            <a:endParaRPr lang="en-US" sz="2000" dirty="0"/>
          </a:p>
        </p:txBody>
      </p:sp>
      <p:pic>
        <p:nvPicPr>
          <p:cNvPr id="4" name="Picture 3"/>
          <p:cNvPicPr>
            <a:picLocks noChangeAspect="1"/>
          </p:cNvPicPr>
          <p:nvPr/>
        </p:nvPicPr>
        <p:blipFill>
          <a:blip r:embed="rId2"/>
          <a:stretch>
            <a:fillRect/>
          </a:stretch>
        </p:blipFill>
        <p:spPr>
          <a:xfrm>
            <a:off x="0" y="2841965"/>
            <a:ext cx="12079458" cy="3375699"/>
          </a:xfrm>
          <a:prstGeom prst="rect">
            <a:avLst/>
          </a:prstGeom>
        </p:spPr>
      </p:pic>
    </p:spTree>
    <p:extLst>
      <p:ext uri="{BB962C8B-B14F-4D97-AF65-F5344CB8AC3E}">
        <p14:creationId xmlns:p14="http://schemas.microsoft.com/office/powerpoint/2010/main" val="71330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698" y="1969476"/>
            <a:ext cx="11392877" cy="1969477"/>
          </a:xfrm>
          <a:prstGeom prst="rect">
            <a:avLst/>
          </a:prstGeom>
        </p:spPr>
      </p:pic>
      <p:sp>
        <p:nvSpPr>
          <p:cNvPr id="3" name="TextBox 2"/>
          <p:cNvSpPr txBox="1"/>
          <p:nvPr/>
        </p:nvSpPr>
        <p:spPr>
          <a:xfrm>
            <a:off x="229698" y="618979"/>
            <a:ext cx="9186204" cy="1323439"/>
          </a:xfrm>
          <a:prstGeom prst="rect">
            <a:avLst/>
          </a:prstGeom>
          <a:noFill/>
        </p:spPr>
        <p:txBody>
          <a:bodyPr wrap="square" rtlCol="0">
            <a:spAutoFit/>
          </a:bodyPr>
          <a:lstStyle/>
          <a:p>
            <a:r>
              <a:rPr lang="en-GB" sz="2000" dirty="0" smtClean="0"/>
              <a:t>The following </a:t>
            </a:r>
            <a:r>
              <a:rPr lang="en-GB" sz="2000" dirty="0" smtClean="0">
                <a:solidFill>
                  <a:srgbClr val="FFFF00"/>
                </a:solidFill>
              </a:rPr>
              <a:t>method quires the vertex list of outputs </a:t>
            </a:r>
            <a:r>
              <a:rPr lang="en-GB" sz="2000" dirty="0" smtClean="0"/>
              <a:t>, then </a:t>
            </a:r>
            <a:r>
              <a:rPr lang="en-GB" sz="2000" dirty="0" smtClean="0">
                <a:solidFill>
                  <a:srgbClr val="FFFF00"/>
                </a:solidFill>
              </a:rPr>
              <a:t>returns and edge object whose source vertex is the current vertex and destination vertex is the Target vertex</a:t>
            </a:r>
            <a:r>
              <a:rPr lang="en-GB" sz="2000" dirty="0" smtClean="0"/>
              <a:t>.</a:t>
            </a:r>
          </a:p>
          <a:p>
            <a:r>
              <a:rPr lang="en-GB" sz="2000" dirty="0" smtClean="0"/>
              <a:t>Through this object you can access other public member of that edge such as it’s weight</a:t>
            </a:r>
            <a:endParaRPr lang="en-US" sz="2000" dirty="0"/>
          </a:p>
        </p:txBody>
      </p:sp>
    </p:spTree>
    <p:extLst>
      <p:ext uri="{BB962C8B-B14F-4D97-AF65-F5344CB8AC3E}">
        <p14:creationId xmlns:p14="http://schemas.microsoft.com/office/powerpoint/2010/main" val="39625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6098" y="2647291"/>
            <a:ext cx="9519437" cy="2656230"/>
          </a:xfrm>
          <a:prstGeom prst="rect">
            <a:avLst/>
          </a:prstGeom>
        </p:spPr>
      </p:pic>
      <p:sp>
        <p:nvSpPr>
          <p:cNvPr id="3" name="TextBox 2"/>
          <p:cNvSpPr txBox="1"/>
          <p:nvPr/>
        </p:nvSpPr>
        <p:spPr>
          <a:xfrm>
            <a:off x="436098" y="492369"/>
            <a:ext cx="9624065" cy="1938992"/>
          </a:xfrm>
          <a:prstGeom prst="rect">
            <a:avLst/>
          </a:prstGeom>
          <a:noFill/>
        </p:spPr>
        <p:txBody>
          <a:bodyPr wrap="square" rtlCol="0">
            <a:spAutoFit/>
          </a:bodyPr>
          <a:lstStyle/>
          <a:p>
            <a:r>
              <a:rPr lang="en-GB" sz="2000" dirty="0" smtClean="0"/>
              <a:t>Finally we have the following properties,</a:t>
            </a:r>
          </a:p>
          <a:p>
            <a:r>
              <a:rPr lang="en-GB" sz="2000" dirty="0" smtClean="0">
                <a:solidFill>
                  <a:srgbClr val="FFFF00"/>
                </a:solidFill>
              </a:rPr>
              <a:t>1.</a:t>
            </a:r>
            <a:r>
              <a:rPr lang="en-GB" sz="2000" dirty="0" smtClean="0"/>
              <a:t>The first gets and sets the </a:t>
            </a:r>
            <a:r>
              <a:rPr lang="en-GB" sz="2000" dirty="0" smtClean="0">
                <a:solidFill>
                  <a:srgbClr val="FFFF00"/>
                </a:solidFill>
              </a:rPr>
              <a:t>value of the vertex</a:t>
            </a:r>
          </a:p>
          <a:p>
            <a:r>
              <a:rPr lang="en-GB" sz="2000" dirty="0" smtClean="0">
                <a:solidFill>
                  <a:srgbClr val="FFFF00"/>
                </a:solidFill>
              </a:rPr>
              <a:t>2.</a:t>
            </a:r>
            <a:r>
              <a:rPr lang="en-GB" sz="2000" dirty="0" smtClean="0"/>
              <a:t>The second gets the </a:t>
            </a:r>
            <a:r>
              <a:rPr lang="en-GB" sz="2000" dirty="0" smtClean="0">
                <a:solidFill>
                  <a:srgbClr val="FFFF00"/>
                </a:solidFill>
              </a:rPr>
              <a:t>name of the vertex</a:t>
            </a:r>
          </a:p>
          <a:p>
            <a:r>
              <a:rPr lang="en-GB" sz="2000" dirty="0" smtClean="0">
                <a:solidFill>
                  <a:srgbClr val="FFFF00"/>
                </a:solidFill>
              </a:rPr>
              <a:t>3.</a:t>
            </a:r>
            <a:r>
              <a:rPr lang="en-GB" sz="2000" dirty="0" smtClean="0"/>
              <a:t>The third gets and sets the </a:t>
            </a:r>
            <a:r>
              <a:rPr lang="en-GB" sz="2000" dirty="0" smtClean="0">
                <a:solidFill>
                  <a:srgbClr val="FFFF00"/>
                </a:solidFill>
              </a:rPr>
              <a:t>index</a:t>
            </a:r>
            <a:r>
              <a:rPr lang="en-GB" sz="2000" dirty="0" smtClean="0"/>
              <a:t> </a:t>
            </a:r>
            <a:r>
              <a:rPr lang="en-GB" sz="2000" dirty="0" smtClean="0">
                <a:solidFill>
                  <a:srgbClr val="FFFF00"/>
                </a:solidFill>
              </a:rPr>
              <a:t>(</a:t>
            </a:r>
            <a:r>
              <a:rPr lang="en-GB" sz="2000" dirty="0" smtClean="0"/>
              <a:t>so we can update it in case of vertices removed</a:t>
            </a:r>
            <a:r>
              <a:rPr lang="en-GB" sz="2000" dirty="0" smtClean="0">
                <a:solidFill>
                  <a:srgbClr val="FFFF00"/>
                </a:solidFill>
              </a:rPr>
              <a:t>)</a:t>
            </a:r>
          </a:p>
          <a:p>
            <a:r>
              <a:rPr lang="en-GB" sz="2000" dirty="0" smtClean="0">
                <a:solidFill>
                  <a:srgbClr val="FFFF00"/>
                </a:solidFill>
              </a:rPr>
              <a:t>4.</a:t>
            </a:r>
            <a:r>
              <a:rPr lang="en-GB" sz="2000" dirty="0" smtClean="0"/>
              <a:t>The forth returns the </a:t>
            </a:r>
            <a:r>
              <a:rPr lang="en-GB" sz="2000" dirty="0" smtClean="0">
                <a:solidFill>
                  <a:srgbClr val="FFFF00"/>
                </a:solidFill>
              </a:rPr>
              <a:t>input edges</a:t>
            </a:r>
          </a:p>
          <a:p>
            <a:r>
              <a:rPr lang="en-GB" sz="2000" dirty="0" smtClean="0"/>
              <a:t>And the last returns the </a:t>
            </a:r>
            <a:r>
              <a:rPr lang="en-GB" sz="2000" dirty="0" smtClean="0">
                <a:solidFill>
                  <a:srgbClr val="FFFF00"/>
                </a:solidFill>
              </a:rPr>
              <a:t>output edges</a:t>
            </a:r>
            <a:endParaRPr lang="en-US" sz="2000" dirty="0">
              <a:solidFill>
                <a:srgbClr val="FFFF00"/>
              </a:solidFill>
            </a:endParaRPr>
          </a:p>
        </p:txBody>
      </p:sp>
    </p:spTree>
    <p:extLst>
      <p:ext uri="{BB962C8B-B14F-4D97-AF65-F5344CB8AC3E}">
        <p14:creationId xmlns:p14="http://schemas.microsoft.com/office/powerpoint/2010/main" val="398620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6989" y="159434"/>
            <a:ext cx="10131425" cy="1456267"/>
          </a:xfrm>
        </p:spPr>
        <p:txBody>
          <a:bodyPr/>
          <a:lstStyle/>
          <a:p>
            <a:r>
              <a:rPr lang="en-GB" dirty="0" smtClean="0"/>
              <a:t>THE Graph</a:t>
            </a:r>
            <a:endParaRPr lang="en-US" dirty="0"/>
          </a:p>
        </p:txBody>
      </p:sp>
      <p:sp>
        <p:nvSpPr>
          <p:cNvPr id="4" name="TextBox 3"/>
          <p:cNvSpPr txBox="1"/>
          <p:nvPr/>
        </p:nvSpPr>
        <p:spPr>
          <a:xfrm>
            <a:off x="516989" y="1292535"/>
            <a:ext cx="10347715" cy="3724096"/>
          </a:xfrm>
          <a:prstGeom prst="rect">
            <a:avLst/>
          </a:prstGeom>
          <a:noFill/>
        </p:spPr>
        <p:txBody>
          <a:bodyPr wrap="square" rtlCol="0">
            <a:spAutoFit/>
          </a:bodyPr>
          <a:lstStyle/>
          <a:p>
            <a:r>
              <a:rPr lang="en-GB" sz="2400" dirty="0" smtClean="0">
                <a:solidFill>
                  <a:srgbClr val="FFFF00"/>
                </a:solidFill>
              </a:rPr>
              <a:t>The Graph is an object that has the following attributes :</a:t>
            </a:r>
          </a:p>
          <a:p>
            <a:endParaRPr lang="en-GB" sz="2400" dirty="0" smtClean="0">
              <a:solidFill>
                <a:srgbClr val="FFFF00"/>
              </a:solidFill>
            </a:endParaRPr>
          </a:p>
          <a:p>
            <a:r>
              <a:rPr lang="en-GB" sz="2400" dirty="0" smtClean="0">
                <a:solidFill>
                  <a:srgbClr val="FFFF00"/>
                </a:solidFill>
              </a:rPr>
              <a:t>1.</a:t>
            </a:r>
            <a:r>
              <a:rPr lang="en-GB" sz="2000" dirty="0" smtClean="0"/>
              <a:t>A list of vertices , these vertices will contain two lists of edges </a:t>
            </a:r>
            <a:r>
              <a:rPr lang="en-GB" sz="2000" dirty="0"/>
              <a:t>(input , output) </a:t>
            </a:r>
            <a:r>
              <a:rPr lang="en-GB" sz="2000" dirty="0" smtClean="0"/>
              <a:t> connecting them   </a:t>
            </a:r>
          </a:p>
          <a:p>
            <a:r>
              <a:rPr lang="en-GB" sz="2000" dirty="0"/>
              <a:t> </a:t>
            </a:r>
            <a:r>
              <a:rPr lang="en-GB" sz="2000" dirty="0" smtClean="0"/>
              <a:t>  together to form the graph </a:t>
            </a:r>
          </a:p>
          <a:p>
            <a:r>
              <a:rPr lang="en-GB" sz="2400" dirty="0" smtClean="0">
                <a:solidFill>
                  <a:srgbClr val="FFFF00"/>
                </a:solidFill>
              </a:rPr>
              <a:t>2.</a:t>
            </a:r>
            <a:r>
              <a:rPr lang="en-GB" sz="2000" dirty="0" smtClean="0"/>
              <a:t>A method to add a vertex </a:t>
            </a:r>
          </a:p>
          <a:p>
            <a:r>
              <a:rPr lang="en-GB" sz="2400" dirty="0" smtClean="0">
                <a:solidFill>
                  <a:srgbClr val="FFFF00"/>
                </a:solidFill>
              </a:rPr>
              <a:t>3.</a:t>
            </a:r>
            <a:r>
              <a:rPr lang="en-GB" sz="2000" dirty="0" smtClean="0"/>
              <a:t>A method to add an edge between two vertices</a:t>
            </a:r>
          </a:p>
          <a:p>
            <a:r>
              <a:rPr lang="en-GB" sz="2400" dirty="0" smtClean="0">
                <a:solidFill>
                  <a:srgbClr val="FFFF00"/>
                </a:solidFill>
              </a:rPr>
              <a:t>4.</a:t>
            </a:r>
            <a:r>
              <a:rPr lang="en-GB" sz="2000" dirty="0" smtClean="0"/>
              <a:t>A method to remove a vertex</a:t>
            </a:r>
          </a:p>
          <a:p>
            <a:r>
              <a:rPr lang="en-GB" sz="2400" dirty="0" smtClean="0">
                <a:solidFill>
                  <a:srgbClr val="FFFF00"/>
                </a:solidFill>
              </a:rPr>
              <a:t>5.</a:t>
            </a:r>
            <a:r>
              <a:rPr lang="en-GB" sz="2000" dirty="0" smtClean="0"/>
              <a:t>A method to remove and edge between two vertices</a:t>
            </a:r>
          </a:p>
          <a:p>
            <a:r>
              <a:rPr lang="en-GB" sz="2400" dirty="0" smtClean="0">
                <a:solidFill>
                  <a:srgbClr val="FFFF00"/>
                </a:solidFill>
              </a:rPr>
              <a:t>6.</a:t>
            </a:r>
            <a:r>
              <a:rPr lang="en-GB" sz="2000" dirty="0" smtClean="0"/>
              <a:t>A method to iterate over the graph vertices</a:t>
            </a:r>
          </a:p>
          <a:p>
            <a:r>
              <a:rPr lang="en-GB" sz="2400" dirty="0" smtClean="0">
                <a:solidFill>
                  <a:srgbClr val="FFFF00"/>
                </a:solidFill>
              </a:rPr>
              <a:t>7.</a:t>
            </a:r>
            <a:r>
              <a:rPr lang="en-GB" sz="2000" dirty="0" smtClean="0"/>
              <a:t>A method to return an object of a certain vertex to show it’s value or change it </a:t>
            </a:r>
          </a:p>
        </p:txBody>
      </p:sp>
      <p:pic>
        <p:nvPicPr>
          <p:cNvPr id="6146" name="Picture 2" descr="C:\Users\medot\AppData\Local\Temp\SNAGHTML9b78b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043" y="3742817"/>
            <a:ext cx="3813322" cy="328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28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3" y="-194694"/>
            <a:ext cx="10131425" cy="1456267"/>
          </a:xfrm>
        </p:spPr>
        <p:txBody>
          <a:bodyPr/>
          <a:lstStyle/>
          <a:p>
            <a:r>
              <a:rPr lang="en-GB" dirty="0" smtClean="0"/>
              <a:t>C# implementation of the graph</a:t>
            </a:r>
            <a:endParaRPr lang="en-US" dirty="0"/>
          </a:p>
        </p:txBody>
      </p:sp>
      <p:pic>
        <p:nvPicPr>
          <p:cNvPr id="4" name="Picture 3"/>
          <p:cNvPicPr>
            <a:picLocks noChangeAspect="1"/>
          </p:cNvPicPr>
          <p:nvPr/>
        </p:nvPicPr>
        <p:blipFill>
          <a:blip r:embed="rId2"/>
          <a:stretch>
            <a:fillRect/>
          </a:stretch>
        </p:blipFill>
        <p:spPr>
          <a:xfrm>
            <a:off x="328172" y="1006938"/>
            <a:ext cx="8745398" cy="5689284"/>
          </a:xfrm>
          <a:prstGeom prst="rect">
            <a:avLst/>
          </a:prstGeom>
        </p:spPr>
      </p:pic>
    </p:spTree>
    <p:extLst>
      <p:ext uri="{BB962C8B-B14F-4D97-AF65-F5344CB8AC3E}">
        <p14:creationId xmlns:p14="http://schemas.microsoft.com/office/powerpoint/2010/main" val="40779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9333" y="186323"/>
            <a:ext cx="9336698" cy="6574290"/>
          </a:xfrm>
          <a:prstGeom prst="rect">
            <a:avLst/>
          </a:prstGeom>
        </p:spPr>
      </p:pic>
    </p:spTree>
    <p:extLst>
      <p:ext uri="{BB962C8B-B14F-4D97-AF65-F5344CB8AC3E}">
        <p14:creationId xmlns:p14="http://schemas.microsoft.com/office/powerpoint/2010/main" val="3737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a:xfrm>
            <a:off x="488853" y="1860713"/>
            <a:ext cx="10131425" cy="3649133"/>
          </a:xfrm>
        </p:spPr>
        <p:txBody>
          <a:bodyPr>
            <a:normAutofit/>
          </a:bodyPr>
          <a:lstStyle/>
          <a:p>
            <a:r>
              <a:rPr lang="en-GB" sz="2800" dirty="0" smtClean="0"/>
              <a:t>In this preview ,I will be explaining the graph , It’s algorithm , how to create it in an object-oriented form.</a:t>
            </a:r>
          </a:p>
          <a:p>
            <a:r>
              <a:rPr lang="en-GB" sz="2800" dirty="0" smtClean="0"/>
              <a:t>I will start building the graph from the bottom to the top , by creating a class for the </a:t>
            </a:r>
            <a:r>
              <a:rPr lang="en-GB" sz="2800" dirty="0" smtClean="0">
                <a:solidFill>
                  <a:srgbClr val="FFFF00"/>
                </a:solidFill>
              </a:rPr>
              <a:t>edge</a:t>
            </a:r>
            <a:r>
              <a:rPr lang="en-GB" sz="2800" dirty="0" smtClean="0"/>
              <a:t> , a class for the </a:t>
            </a:r>
            <a:r>
              <a:rPr lang="en-GB" sz="2800" dirty="0" smtClean="0">
                <a:solidFill>
                  <a:srgbClr val="FFFF00"/>
                </a:solidFill>
              </a:rPr>
              <a:t>vertex</a:t>
            </a:r>
            <a:r>
              <a:rPr lang="en-GB" sz="2800" dirty="0" smtClean="0"/>
              <a:t> that holds a list of edges , and a class for the </a:t>
            </a:r>
            <a:r>
              <a:rPr lang="en-GB" sz="2800" dirty="0" smtClean="0">
                <a:solidFill>
                  <a:srgbClr val="FFFF00"/>
                </a:solidFill>
              </a:rPr>
              <a:t>graph</a:t>
            </a:r>
            <a:r>
              <a:rPr lang="en-GB" sz="2800" dirty="0" smtClean="0"/>
              <a:t> that holds a list of vertices </a:t>
            </a:r>
          </a:p>
          <a:p>
            <a:endParaRPr lang="en-GB" sz="2800" dirty="0"/>
          </a:p>
        </p:txBody>
      </p:sp>
      <p:pic>
        <p:nvPicPr>
          <p:cNvPr id="4" name="Picture 3"/>
          <p:cNvPicPr>
            <a:picLocks noChangeAspect="1"/>
          </p:cNvPicPr>
          <p:nvPr/>
        </p:nvPicPr>
        <p:blipFill>
          <a:blip r:embed="rId2"/>
          <a:stretch>
            <a:fillRect/>
          </a:stretch>
        </p:blipFill>
        <p:spPr>
          <a:xfrm>
            <a:off x="965395" y="4847034"/>
            <a:ext cx="3121210" cy="1888332"/>
          </a:xfrm>
          <a:prstGeom prst="rect">
            <a:avLst/>
          </a:prstGeom>
        </p:spPr>
      </p:pic>
    </p:spTree>
    <p:extLst>
      <p:ext uri="{BB962C8B-B14F-4D97-AF65-F5344CB8AC3E}">
        <p14:creationId xmlns:p14="http://schemas.microsoft.com/office/powerpoint/2010/main" val="232579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754" y="1760587"/>
            <a:ext cx="9305839" cy="2712940"/>
          </a:xfrm>
          <a:prstGeom prst="rect">
            <a:avLst/>
          </a:prstGeom>
        </p:spPr>
      </p:pic>
    </p:spTree>
    <p:extLst>
      <p:ext uri="{BB962C8B-B14F-4D97-AF65-F5344CB8AC3E}">
        <p14:creationId xmlns:p14="http://schemas.microsoft.com/office/powerpoint/2010/main" val="20562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1456267"/>
          </a:xfrm>
        </p:spPr>
        <p:txBody>
          <a:bodyPr/>
          <a:lstStyle/>
          <a:p>
            <a:r>
              <a:rPr lang="en-GB" dirty="0" smtClean="0">
                <a:solidFill>
                  <a:srgbClr val="FFFF00"/>
                </a:solidFill>
              </a:rPr>
              <a:t>explanation</a:t>
            </a:r>
            <a:endParaRPr lang="en-US" dirty="0">
              <a:solidFill>
                <a:srgbClr val="FFFF00"/>
              </a:solidFill>
            </a:endParaRPr>
          </a:p>
        </p:txBody>
      </p:sp>
      <p:sp>
        <p:nvSpPr>
          <p:cNvPr id="4" name="TextBox 3"/>
          <p:cNvSpPr txBox="1"/>
          <p:nvPr/>
        </p:nvSpPr>
        <p:spPr>
          <a:xfrm>
            <a:off x="592016" y="1394269"/>
            <a:ext cx="10877693" cy="1077218"/>
          </a:xfrm>
          <a:prstGeom prst="rect">
            <a:avLst/>
          </a:prstGeom>
          <a:noFill/>
        </p:spPr>
        <p:txBody>
          <a:bodyPr wrap="square" rtlCol="0">
            <a:spAutoFit/>
          </a:bodyPr>
          <a:lstStyle/>
          <a:p>
            <a:r>
              <a:rPr lang="en-US" sz="2400" dirty="0" smtClean="0">
                <a:solidFill>
                  <a:srgbClr val="FFFF00"/>
                </a:solidFill>
              </a:rPr>
              <a:t>1.</a:t>
            </a:r>
            <a:r>
              <a:rPr lang="en-US" sz="2000" dirty="0" smtClean="0"/>
              <a:t>Here  </a:t>
            </a:r>
            <a:r>
              <a:rPr lang="en-US" sz="2000" dirty="0"/>
              <a:t>we are defining a list of vertices that forms the graph , each of these vertices will </a:t>
            </a:r>
            <a:r>
              <a:rPr lang="en-US" sz="2000" dirty="0">
                <a:solidFill>
                  <a:srgbClr val="FFFF00"/>
                </a:solidFill>
              </a:rPr>
              <a:t>have </a:t>
            </a:r>
            <a:r>
              <a:rPr lang="en-US" sz="2000" dirty="0" smtClean="0">
                <a:solidFill>
                  <a:srgbClr val="FFFF00"/>
                </a:solidFill>
              </a:rPr>
              <a:t>two </a:t>
            </a:r>
            <a:r>
              <a:rPr lang="en-US" sz="2000" dirty="0">
                <a:solidFill>
                  <a:srgbClr val="FFFF00"/>
                </a:solidFill>
              </a:rPr>
              <a:t>lists of edges (input , output)</a:t>
            </a:r>
            <a:r>
              <a:rPr lang="en-US" sz="2000" dirty="0"/>
              <a:t>  connecting them together as mentioned before </a:t>
            </a:r>
          </a:p>
          <a:p>
            <a:endParaRPr lang="en-US" sz="2000" dirty="0"/>
          </a:p>
        </p:txBody>
      </p:sp>
      <p:pic>
        <p:nvPicPr>
          <p:cNvPr id="6" name="Picture 5"/>
          <p:cNvPicPr>
            <a:picLocks noChangeAspect="1"/>
          </p:cNvPicPr>
          <p:nvPr/>
        </p:nvPicPr>
        <p:blipFill>
          <a:blip r:embed="rId2"/>
          <a:stretch>
            <a:fillRect/>
          </a:stretch>
        </p:blipFill>
        <p:spPr>
          <a:xfrm>
            <a:off x="592016" y="4067193"/>
            <a:ext cx="11329433" cy="2024117"/>
          </a:xfrm>
          <a:prstGeom prst="rect">
            <a:avLst/>
          </a:prstGeom>
        </p:spPr>
      </p:pic>
      <p:sp>
        <p:nvSpPr>
          <p:cNvPr id="7" name="Rectangle 6"/>
          <p:cNvSpPr/>
          <p:nvPr/>
        </p:nvSpPr>
        <p:spPr>
          <a:xfrm>
            <a:off x="592016" y="2250052"/>
            <a:ext cx="10366716" cy="769441"/>
          </a:xfrm>
          <a:prstGeom prst="rect">
            <a:avLst/>
          </a:prstGeom>
        </p:spPr>
        <p:txBody>
          <a:bodyPr wrap="square">
            <a:spAutoFit/>
          </a:bodyPr>
          <a:lstStyle/>
          <a:p>
            <a:r>
              <a:rPr lang="en-US" sz="2400" dirty="0" smtClean="0">
                <a:solidFill>
                  <a:srgbClr val="FFFF00"/>
                </a:solidFill>
              </a:rPr>
              <a:t>2.</a:t>
            </a:r>
            <a:r>
              <a:rPr lang="en-US" sz="2000" dirty="0" smtClean="0"/>
              <a:t>We </a:t>
            </a:r>
            <a:r>
              <a:rPr lang="en-US" sz="2000" dirty="0"/>
              <a:t>have a vertex called current </a:t>
            </a:r>
            <a:r>
              <a:rPr lang="en-US" sz="2000" dirty="0" smtClean="0"/>
              <a:t>vertex, </a:t>
            </a:r>
            <a:r>
              <a:rPr lang="en-US" sz="2000" dirty="0"/>
              <a:t>which will represent an iterator that holds the </a:t>
            </a:r>
            <a:r>
              <a:rPr lang="en-US" sz="2000" dirty="0">
                <a:solidFill>
                  <a:srgbClr val="FFFF00"/>
                </a:solidFill>
              </a:rPr>
              <a:t>current position as we move along the graph</a:t>
            </a:r>
          </a:p>
        </p:txBody>
      </p:sp>
      <p:sp>
        <p:nvSpPr>
          <p:cNvPr id="8" name="Rectangle 7"/>
          <p:cNvSpPr/>
          <p:nvPr/>
        </p:nvSpPr>
        <p:spPr>
          <a:xfrm>
            <a:off x="592016" y="3152444"/>
            <a:ext cx="11154506" cy="1077218"/>
          </a:xfrm>
          <a:prstGeom prst="rect">
            <a:avLst/>
          </a:prstGeom>
        </p:spPr>
        <p:txBody>
          <a:bodyPr wrap="square">
            <a:spAutoFit/>
          </a:bodyPr>
          <a:lstStyle/>
          <a:p>
            <a:r>
              <a:rPr lang="en-US" sz="2400" dirty="0" smtClean="0">
                <a:solidFill>
                  <a:srgbClr val="FFFF00"/>
                </a:solidFill>
              </a:rPr>
              <a:t>3.</a:t>
            </a:r>
            <a:r>
              <a:rPr lang="en-US" sz="2000" dirty="0" smtClean="0"/>
              <a:t>Finally </a:t>
            </a:r>
            <a:r>
              <a:rPr lang="en-US" sz="2000" dirty="0"/>
              <a:t>we define a Boolean called </a:t>
            </a:r>
            <a:r>
              <a:rPr lang="en-US" sz="2000" dirty="0">
                <a:solidFill>
                  <a:srgbClr val="FFFF00"/>
                </a:solidFill>
              </a:rPr>
              <a:t>_undirected </a:t>
            </a:r>
            <a:r>
              <a:rPr lang="en-US" sz="2000" dirty="0"/>
              <a:t>which decides </a:t>
            </a:r>
            <a:r>
              <a:rPr lang="en-US" sz="2000" dirty="0">
                <a:solidFill>
                  <a:srgbClr val="FFFF00"/>
                </a:solidFill>
              </a:rPr>
              <a:t>whether this graph is undirected or not </a:t>
            </a:r>
            <a:r>
              <a:rPr lang="en-US" sz="2000" dirty="0"/>
              <a:t>This Boolean will be passed to vertices inside the graph </a:t>
            </a:r>
          </a:p>
          <a:p>
            <a:endParaRPr lang="en-US" sz="2000" dirty="0"/>
          </a:p>
        </p:txBody>
      </p:sp>
    </p:spTree>
    <p:extLst>
      <p:ext uri="{BB962C8B-B14F-4D97-AF65-F5344CB8AC3E}">
        <p14:creationId xmlns:p14="http://schemas.microsoft.com/office/powerpoint/2010/main" val="395621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58" y="443530"/>
            <a:ext cx="9965348" cy="2246769"/>
          </a:xfrm>
          <a:prstGeom prst="rect">
            <a:avLst/>
          </a:prstGeom>
          <a:noFill/>
        </p:spPr>
        <p:txBody>
          <a:bodyPr wrap="square" rtlCol="0">
            <a:spAutoFit/>
          </a:bodyPr>
          <a:lstStyle/>
          <a:p>
            <a:r>
              <a:rPr lang="en-GB" sz="2000" dirty="0" smtClean="0"/>
              <a:t>Here we have two overloaded constructors </a:t>
            </a:r>
          </a:p>
          <a:p>
            <a:r>
              <a:rPr lang="en-GB" sz="2000" dirty="0" smtClean="0"/>
              <a:t>The </a:t>
            </a:r>
            <a:r>
              <a:rPr lang="en-GB" sz="2000" dirty="0" smtClean="0">
                <a:solidFill>
                  <a:srgbClr val="FFFF00"/>
                </a:solidFill>
              </a:rPr>
              <a:t>first take a vertex representing the beginning of the graph </a:t>
            </a:r>
            <a:r>
              <a:rPr lang="en-GB" sz="2000" dirty="0" smtClean="0"/>
              <a:t>and a </a:t>
            </a:r>
            <a:r>
              <a:rPr lang="en-GB" sz="2000" dirty="0" smtClean="0">
                <a:solidFill>
                  <a:srgbClr val="FFFF00"/>
                </a:solidFill>
              </a:rPr>
              <a:t>Boolean representing whether this graph is directed or not </a:t>
            </a:r>
            <a:r>
              <a:rPr lang="en-GB" sz="2000" dirty="0" smtClean="0"/>
              <a:t>, the user can use this constructor if he is planning to add vertices to the graph one by one</a:t>
            </a:r>
          </a:p>
          <a:p>
            <a:endParaRPr lang="en-GB" sz="2000" dirty="0" smtClean="0"/>
          </a:p>
          <a:p>
            <a:r>
              <a:rPr lang="en-GB" sz="2000" dirty="0" smtClean="0"/>
              <a:t>The second constructor is the same as the first but it takes </a:t>
            </a:r>
            <a:r>
              <a:rPr lang="en-GB" sz="2000" dirty="0" smtClean="0">
                <a:solidFill>
                  <a:srgbClr val="FFFF00"/>
                </a:solidFill>
              </a:rPr>
              <a:t>a list of vertices </a:t>
            </a:r>
            <a:r>
              <a:rPr lang="en-GB" sz="2000" dirty="0" smtClean="0"/>
              <a:t>, and assign the </a:t>
            </a:r>
            <a:r>
              <a:rPr lang="en-GB" sz="2000" dirty="0" smtClean="0">
                <a:solidFill>
                  <a:srgbClr val="FFFF00"/>
                </a:solidFill>
              </a:rPr>
              <a:t>first vertex as the current vertex</a:t>
            </a:r>
            <a:endParaRPr lang="en-US" sz="2000" dirty="0">
              <a:solidFill>
                <a:srgbClr val="FFFF00"/>
              </a:solidFill>
            </a:endParaRPr>
          </a:p>
        </p:txBody>
      </p:sp>
      <p:pic>
        <p:nvPicPr>
          <p:cNvPr id="5" name="Picture 4"/>
          <p:cNvPicPr>
            <a:picLocks noChangeAspect="1"/>
          </p:cNvPicPr>
          <p:nvPr/>
        </p:nvPicPr>
        <p:blipFill>
          <a:blip r:embed="rId2"/>
          <a:stretch>
            <a:fillRect/>
          </a:stretch>
        </p:blipFill>
        <p:spPr>
          <a:xfrm>
            <a:off x="1091858" y="2690299"/>
            <a:ext cx="9852806" cy="3585723"/>
          </a:xfrm>
          <a:prstGeom prst="rect">
            <a:avLst/>
          </a:prstGeom>
        </p:spPr>
      </p:pic>
    </p:spTree>
    <p:extLst>
      <p:ext uri="{BB962C8B-B14F-4D97-AF65-F5344CB8AC3E}">
        <p14:creationId xmlns:p14="http://schemas.microsoft.com/office/powerpoint/2010/main" val="128307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8946" y="281354"/>
            <a:ext cx="10309276" cy="400110"/>
          </a:xfrm>
          <a:prstGeom prst="rect">
            <a:avLst/>
          </a:prstGeom>
          <a:noFill/>
        </p:spPr>
        <p:txBody>
          <a:bodyPr wrap="square" rtlCol="0">
            <a:spAutoFit/>
          </a:bodyPr>
          <a:lstStyle/>
          <a:p>
            <a:r>
              <a:rPr lang="en-GB" sz="2000" dirty="0" smtClean="0"/>
              <a:t>This method simply </a:t>
            </a:r>
            <a:r>
              <a:rPr lang="en-GB" sz="2000" dirty="0" smtClean="0">
                <a:solidFill>
                  <a:srgbClr val="FFFF00"/>
                </a:solidFill>
              </a:rPr>
              <a:t>move to a vertex </a:t>
            </a:r>
            <a:r>
              <a:rPr lang="en-GB" sz="2000" dirty="0" smtClean="0"/>
              <a:t>by assigning the value of this vertex to the Current vertex </a:t>
            </a:r>
            <a:endParaRPr lang="en-US" sz="2000" dirty="0"/>
          </a:p>
        </p:txBody>
      </p:sp>
      <p:sp>
        <p:nvSpPr>
          <p:cNvPr id="6" name="TextBox 5"/>
          <p:cNvSpPr txBox="1"/>
          <p:nvPr/>
        </p:nvSpPr>
        <p:spPr>
          <a:xfrm>
            <a:off x="958946" y="2700997"/>
            <a:ext cx="8410137" cy="400110"/>
          </a:xfrm>
          <a:prstGeom prst="rect">
            <a:avLst/>
          </a:prstGeom>
          <a:noFill/>
        </p:spPr>
        <p:txBody>
          <a:bodyPr wrap="square" rtlCol="0">
            <a:spAutoFit/>
          </a:bodyPr>
          <a:lstStyle/>
          <a:p>
            <a:r>
              <a:rPr lang="en-GB" sz="2000" dirty="0" smtClean="0"/>
              <a:t>This method </a:t>
            </a:r>
            <a:r>
              <a:rPr lang="en-GB" sz="2000" dirty="0" smtClean="0">
                <a:solidFill>
                  <a:srgbClr val="FFFF00"/>
                </a:solidFill>
              </a:rPr>
              <a:t>adds a vertex </a:t>
            </a:r>
            <a:r>
              <a:rPr lang="en-GB" sz="2000" dirty="0" smtClean="0"/>
              <a:t>to the list of vertices forming the graph </a:t>
            </a:r>
            <a:endParaRPr lang="en-US" sz="2000" dirty="0"/>
          </a:p>
        </p:txBody>
      </p:sp>
      <p:pic>
        <p:nvPicPr>
          <p:cNvPr id="7" name="Picture 6"/>
          <p:cNvPicPr>
            <a:picLocks noChangeAspect="1"/>
          </p:cNvPicPr>
          <p:nvPr/>
        </p:nvPicPr>
        <p:blipFill>
          <a:blip r:embed="rId2"/>
          <a:stretch>
            <a:fillRect/>
          </a:stretch>
        </p:blipFill>
        <p:spPr>
          <a:xfrm>
            <a:off x="958946" y="890879"/>
            <a:ext cx="5884421" cy="1421517"/>
          </a:xfrm>
          <a:prstGeom prst="rect">
            <a:avLst/>
          </a:prstGeom>
        </p:spPr>
      </p:pic>
      <p:pic>
        <p:nvPicPr>
          <p:cNvPr id="8" name="Picture 7"/>
          <p:cNvPicPr>
            <a:picLocks noChangeAspect="1"/>
          </p:cNvPicPr>
          <p:nvPr/>
        </p:nvPicPr>
        <p:blipFill>
          <a:blip r:embed="rId3"/>
          <a:stretch>
            <a:fillRect/>
          </a:stretch>
        </p:blipFill>
        <p:spPr>
          <a:xfrm>
            <a:off x="958946" y="3695590"/>
            <a:ext cx="7617860" cy="1425050"/>
          </a:xfrm>
          <a:prstGeom prst="rect">
            <a:avLst/>
          </a:prstGeom>
        </p:spPr>
      </p:pic>
    </p:spTree>
    <p:extLst>
      <p:ext uri="{BB962C8B-B14F-4D97-AF65-F5344CB8AC3E}">
        <p14:creationId xmlns:p14="http://schemas.microsoft.com/office/powerpoint/2010/main" val="304274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114" y="661182"/>
            <a:ext cx="8913612" cy="707886"/>
          </a:xfrm>
          <a:prstGeom prst="rect">
            <a:avLst/>
          </a:prstGeom>
          <a:noFill/>
        </p:spPr>
        <p:txBody>
          <a:bodyPr wrap="square" rtlCol="0">
            <a:spAutoFit/>
          </a:bodyPr>
          <a:lstStyle/>
          <a:p>
            <a:r>
              <a:rPr lang="en-GB" sz="2000" dirty="0" smtClean="0"/>
              <a:t>This methods </a:t>
            </a:r>
            <a:r>
              <a:rPr lang="en-GB" sz="2000" dirty="0" smtClean="0">
                <a:solidFill>
                  <a:srgbClr val="FFFF00"/>
                </a:solidFill>
              </a:rPr>
              <a:t>connects a vertex to the current vertex our graph is stopped at </a:t>
            </a:r>
            <a:r>
              <a:rPr lang="en-GB" sz="2000" dirty="0" smtClean="0"/>
              <a:t>,  through an edge object ,it also passes a weight to that edge.</a:t>
            </a:r>
            <a:endParaRPr lang="en-US" sz="2000" dirty="0"/>
          </a:p>
        </p:txBody>
      </p:sp>
      <p:sp>
        <p:nvSpPr>
          <p:cNvPr id="5" name="TextBox 4"/>
          <p:cNvSpPr txBox="1"/>
          <p:nvPr/>
        </p:nvSpPr>
        <p:spPr>
          <a:xfrm>
            <a:off x="647114" y="3124091"/>
            <a:ext cx="9903655" cy="707886"/>
          </a:xfrm>
          <a:prstGeom prst="rect">
            <a:avLst/>
          </a:prstGeom>
          <a:noFill/>
        </p:spPr>
        <p:txBody>
          <a:bodyPr wrap="square" rtlCol="0">
            <a:spAutoFit/>
          </a:bodyPr>
          <a:lstStyle/>
          <a:p>
            <a:r>
              <a:rPr lang="en-GB" sz="2000" dirty="0" smtClean="0"/>
              <a:t>This method is the same as the first one , however </a:t>
            </a:r>
            <a:r>
              <a:rPr lang="en-GB" sz="2000" dirty="0" smtClean="0">
                <a:solidFill>
                  <a:srgbClr val="FFFF00"/>
                </a:solidFill>
              </a:rPr>
              <a:t>it connects any two vertices on the graph</a:t>
            </a:r>
            <a:r>
              <a:rPr lang="en-GB" sz="2000" dirty="0" smtClean="0"/>
              <a:t>,</a:t>
            </a:r>
          </a:p>
          <a:p>
            <a:r>
              <a:rPr lang="en-GB" sz="2000" dirty="0" smtClean="0"/>
              <a:t>even if neither of them is the current vertex we are stopping at </a:t>
            </a:r>
            <a:endParaRPr lang="en-US" sz="2000" dirty="0"/>
          </a:p>
        </p:txBody>
      </p:sp>
      <p:pic>
        <p:nvPicPr>
          <p:cNvPr id="6" name="Picture 5"/>
          <p:cNvPicPr>
            <a:picLocks noChangeAspect="1"/>
          </p:cNvPicPr>
          <p:nvPr/>
        </p:nvPicPr>
        <p:blipFill>
          <a:blip r:embed="rId2"/>
          <a:stretch>
            <a:fillRect/>
          </a:stretch>
        </p:blipFill>
        <p:spPr>
          <a:xfrm>
            <a:off x="647114" y="1453801"/>
            <a:ext cx="8913612" cy="1273373"/>
          </a:xfrm>
          <a:prstGeom prst="rect">
            <a:avLst/>
          </a:prstGeom>
        </p:spPr>
      </p:pic>
      <p:pic>
        <p:nvPicPr>
          <p:cNvPr id="7" name="Picture 6"/>
          <p:cNvPicPr>
            <a:picLocks noChangeAspect="1"/>
          </p:cNvPicPr>
          <p:nvPr/>
        </p:nvPicPr>
        <p:blipFill>
          <a:blip r:embed="rId3"/>
          <a:stretch>
            <a:fillRect/>
          </a:stretch>
        </p:blipFill>
        <p:spPr>
          <a:xfrm>
            <a:off x="647114" y="4167339"/>
            <a:ext cx="11053815" cy="1164316"/>
          </a:xfrm>
          <a:prstGeom prst="rect">
            <a:avLst/>
          </a:prstGeom>
        </p:spPr>
      </p:pic>
    </p:spTree>
    <p:extLst>
      <p:ext uri="{BB962C8B-B14F-4D97-AF65-F5344CB8AC3E}">
        <p14:creationId xmlns:p14="http://schemas.microsoft.com/office/powerpoint/2010/main" val="136816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0332" y="393895"/>
            <a:ext cx="7441810" cy="400110"/>
          </a:xfrm>
          <a:prstGeom prst="rect">
            <a:avLst/>
          </a:prstGeom>
          <a:noFill/>
        </p:spPr>
        <p:txBody>
          <a:bodyPr wrap="square" rtlCol="0">
            <a:spAutoFit/>
          </a:bodyPr>
          <a:lstStyle/>
          <a:p>
            <a:r>
              <a:rPr lang="en-GB" sz="2000" dirty="0" smtClean="0"/>
              <a:t>This method removes a vertex from the graph then destroys it</a:t>
            </a:r>
            <a:endParaRPr lang="en-US" sz="2000" dirty="0"/>
          </a:p>
        </p:txBody>
      </p:sp>
      <p:pic>
        <p:nvPicPr>
          <p:cNvPr id="4" name="Picture 3"/>
          <p:cNvPicPr>
            <a:picLocks noChangeAspect="1"/>
          </p:cNvPicPr>
          <p:nvPr/>
        </p:nvPicPr>
        <p:blipFill>
          <a:blip r:embed="rId2"/>
          <a:stretch>
            <a:fillRect/>
          </a:stretch>
        </p:blipFill>
        <p:spPr>
          <a:xfrm>
            <a:off x="900332" y="1161610"/>
            <a:ext cx="7441810" cy="2009084"/>
          </a:xfrm>
          <a:prstGeom prst="rect">
            <a:avLst/>
          </a:prstGeom>
        </p:spPr>
      </p:pic>
      <p:pic>
        <p:nvPicPr>
          <p:cNvPr id="5" name="Picture 4"/>
          <p:cNvPicPr>
            <a:picLocks noChangeAspect="1"/>
          </p:cNvPicPr>
          <p:nvPr/>
        </p:nvPicPr>
        <p:blipFill>
          <a:blip r:embed="rId3"/>
          <a:stretch>
            <a:fillRect/>
          </a:stretch>
        </p:blipFill>
        <p:spPr>
          <a:xfrm>
            <a:off x="900332" y="4055892"/>
            <a:ext cx="10890369" cy="1613388"/>
          </a:xfrm>
          <a:prstGeom prst="rect">
            <a:avLst/>
          </a:prstGeom>
        </p:spPr>
      </p:pic>
      <p:sp>
        <p:nvSpPr>
          <p:cNvPr id="6" name="TextBox 5"/>
          <p:cNvSpPr txBox="1"/>
          <p:nvPr/>
        </p:nvSpPr>
        <p:spPr>
          <a:xfrm>
            <a:off x="900332" y="3569077"/>
            <a:ext cx="8584530" cy="400110"/>
          </a:xfrm>
          <a:prstGeom prst="rect">
            <a:avLst/>
          </a:prstGeom>
          <a:noFill/>
        </p:spPr>
        <p:txBody>
          <a:bodyPr wrap="none" rtlCol="0">
            <a:spAutoFit/>
          </a:bodyPr>
          <a:lstStyle/>
          <a:p>
            <a:r>
              <a:rPr lang="en-GB" sz="2000" dirty="0" smtClean="0"/>
              <a:t>This method removes an edge connecting the current vertex with another vertex</a:t>
            </a:r>
            <a:endParaRPr lang="en-US" sz="2000" dirty="0"/>
          </a:p>
        </p:txBody>
      </p:sp>
    </p:spTree>
    <p:extLst>
      <p:ext uri="{BB962C8B-B14F-4D97-AF65-F5344CB8AC3E}">
        <p14:creationId xmlns:p14="http://schemas.microsoft.com/office/powerpoint/2010/main" val="777672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3880" y="913813"/>
            <a:ext cx="9879671" cy="1393287"/>
          </a:xfrm>
          <a:prstGeom prst="rect">
            <a:avLst/>
          </a:prstGeom>
        </p:spPr>
      </p:pic>
      <p:sp>
        <p:nvSpPr>
          <p:cNvPr id="3" name="TextBox 2"/>
          <p:cNvSpPr txBox="1"/>
          <p:nvPr/>
        </p:nvSpPr>
        <p:spPr>
          <a:xfrm>
            <a:off x="590843" y="112542"/>
            <a:ext cx="8820443" cy="707886"/>
          </a:xfrm>
          <a:prstGeom prst="rect">
            <a:avLst/>
          </a:prstGeom>
          <a:noFill/>
        </p:spPr>
        <p:txBody>
          <a:bodyPr wrap="square" rtlCol="0">
            <a:spAutoFit/>
          </a:bodyPr>
          <a:lstStyle/>
          <a:p>
            <a:r>
              <a:rPr lang="en-GB" sz="2000" dirty="0" smtClean="0"/>
              <a:t>This method </a:t>
            </a:r>
            <a:r>
              <a:rPr lang="en-GB" sz="2000" dirty="0" smtClean="0">
                <a:solidFill>
                  <a:srgbClr val="FFFF00"/>
                </a:solidFill>
              </a:rPr>
              <a:t>removes an edge </a:t>
            </a:r>
            <a:r>
              <a:rPr lang="en-GB" sz="2000" dirty="0" smtClean="0"/>
              <a:t>connecting two vertices on the graph , use this when you want to remove an edge between two vertices without having to move to them</a:t>
            </a:r>
            <a:endParaRPr lang="en-US" sz="2000" dirty="0"/>
          </a:p>
        </p:txBody>
      </p:sp>
      <p:pic>
        <p:nvPicPr>
          <p:cNvPr id="4" name="Picture 3"/>
          <p:cNvPicPr>
            <a:picLocks noChangeAspect="1"/>
          </p:cNvPicPr>
          <p:nvPr/>
        </p:nvPicPr>
        <p:blipFill>
          <a:blip r:embed="rId3"/>
          <a:stretch>
            <a:fillRect/>
          </a:stretch>
        </p:blipFill>
        <p:spPr>
          <a:xfrm>
            <a:off x="590843" y="2878086"/>
            <a:ext cx="9867777" cy="1416661"/>
          </a:xfrm>
          <a:prstGeom prst="rect">
            <a:avLst/>
          </a:prstGeom>
        </p:spPr>
      </p:pic>
      <p:sp>
        <p:nvSpPr>
          <p:cNvPr id="5" name="TextBox 4"/>
          <p:cNvSpPr txBox="1"/>
          <p:nvPr/>
        </p:nvSpPr>
        <p:spPr>
          <a:xfrm>
            <a:off x="548811" y="2477976"/>
            <a:ext cx="9894740" cy="400110"/>
          </a:xfrm>
          <a:prstGeom prst="rect">
            <a:avLst/>
          </a:prstGeom>
          <a:noFill/>
        </p:spPr>
        <p:txBody>
          <a:bodyPr wrap="square" rtlCol="0">
            <a:spAutoFit/>
          </a:bodyPr>
          <a:lstStyle/>
          <a:p>
            <a:r>
              <a:rPr lang="en-GB" sz="2000" dirty="0" smtClean="0"/>
              <a:t>This method </a:t>
            </a:r>
            <a:r>
              <a:rPr lang="en-GB" sz="2000" dirty="0" smtClean="0">
                <a:solidFill>
                  <a:srgbClr val="FFFF00"/>
                </a:solidFill>
              </a:rPr>
              <a:t>returns an object of vertex </a:t>
            </a:r>
            <a:r>
              <a:rPr lang="en-GB" sz="2000" dirty="0" smtClean="0"/>
              <a:t>from the graph matching the passed object </a:t>
            </a:r>
            <a:endParaRPr lang="en-US" sz="2000" dirty="0"/>
          </a:p>
        </p:txBody>
      </p:sp>
      <p:pic>
        <p:nvPicPr>
          <p:cNvPr id="6" name="Picture 5"/>
          <p:cNvPicPr>
            <a:picLocks noChangeAspect="1"/>
          </p:cNvPicPr>
          <p:nvPr/>
        </p:nvPicPr>
        <p:blipFill>
          <a:blip r:embed="rId4"/>
          <a:stretch>
            <a:fillRect/>
          </a:stretch>
        </p:blipFill>
        <p:spPr>
          <a:xfrm>
            <a:off x="590843" y="4926659"/>
            <a:ext cx="8216705" cy="1525070"/>
          </a:xfrm>
          <a:prstGeom prst="rect">
            <a:avLst/>
          </a:prstGeom>
        </p:spPr>
      </p:pic>
      <p:sp>
        <p:nvSpPr>
          <p:cNvPr id="7" name="TextBox 6"/>
          <p:cNvSpPr txBox="1"/>
          <p:nvPr/>
        </p:nvSpPr>
        <p:spPr>
          <a:xfrm>
            <a:off x="548811" y="4526549"/>
            <a:ext cx="8498058" cy="400110"/>
          </a:xfrm>
          <a:prstGeom prst="rect">
            <a:avLst/>
          </a:prstGeom>
          <a:noFill/>
        </p:spPr>
        <p:txBody>
          <a:bodyPr wrap="square" rtlCol="0">
            <a:spAutoFit/>
          </a:bodyPr>
          <a:lstStyle/>
          <a:p>
            <a:r>
              <a:rPr lang="en-GB" sz="2000" dirty="0" smtClean="0"/>
              <a:t>Gets or sets the </a:t>
            </a:r>
            <a:r>
              <a:rPr lang="en-GB" sz="2000" dirty="0" smtClean="0">
                <a:solidFill>
                  <a:srgbClr val="FFFF00"/>
                </a:solidFill>
              </a:rPr>
              <a:t>current vertex</a:t>
            </a:r>
            <a:endParaRPr lang="en-US" sz="2000" dirty="0">
              <a:solidFill>
                <a:srgbClr val="FFFF00"/>
              </a:solidFill>
            </a:endParaRPr>
          </a:p>
        </p:txBody>
      </p:sp>
    </p:spTree>
    <p:extLst>
      <p:ext uri="{BB962C8B-B14F-4D97-AF65-F5344CB8AC3E}">
        <p14:creationId xmlns:p14="http://schemas.microsoft.com/office/powerpoint/2010/main" val="16686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 y="-117411"/>
            <a:ext cx="10131425" cy="1456267"/>
          </a:xfrm>
        </p:spPr>
        <p:txBody>
          <a:bodyPr/>
          <a:lstStyle/>
          <a:p>
            <a:r>
              <a:rPr lang="en-GB" dirty="0" smtClean="0"/>
              <a:t>Using our graph</a:t>
            </a:r>
            <a:endParaRPr lang="en-US" dirty="0"/>
          </a:p>
        </p:txBody>
      </p:sp>
      <p:pic>
        <p:nvPicPr>
          <p:cNvPr id="7170" name="Picture 2" descr="C:\Users\medot\AppData\Local\Temp\SNAGHTMLa206b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598" y="1565070"/>
            <a:ext cx="3724275" cy="30480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76310" y="1565070"/>
            <a:ext cx="8415945" cy="3274215"/>
          </a:xfrm>
          <a:prstGeom prst="rect">
            <a:avLst/>
          </a:prstGeom>
        </p:spPr>
      </p:pic>
      <p:sp>
        <p:nvSpPr>
          <p:cNvPr id="4" name="TextBox 3"/>
          <p:cNvSpPr txBox="1"/>
          <p:nvPr/>
        </p:nvSpPr>
        <p:spPr>
          <a:xfrm>
            <a:off x="376310" y="1138801"/>
            <a:ext cx="3782767" cy="400110"/>
          </a:xfrm>
          <a:prstGeom prst="rect">
            <a:avLst/>
          </a:prstGeom>
          <a:noFill/>
        </p:spPr>
        <p:txBody>
          <a:bodyPr wrap="none" rtlCol="0">
            <a:spAutoFit/>
          </a:bodyPr>
          <a:lstStyle/>
          <a:p>
            <a:r>
              <a:rPr lang="en-GB" sz="2000" dirty="0" smtClean="0"/>
              <a:t>I will construct the following graph</a:t>
            </a:r>
            <a:endParaRPr lang="en-US" sz="2000" dirty="0"/>
          </a:p>
        </p:txBody>
      </p:sp>
    </p:spTree>
    <p:extLst>
      <p:ext uri="{BB962C8B-B14F-4D97-AF65-F5344CB8AC3E}">
        <p14:creationId xmlns:p14="http://schemas.microsoft.com/office/powerpoint/2010/main" val="105492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4573" y="689317"/>
            <a:ext cx="5205046" cy="707886"/>
          </a:xfrm>
          <a:prstGeom prst="rect">
            <a:avLst/>
          </a:prstGeom>
          <a:noFill/>
        </p:spPr>
        <p:txBody>
          <a:bodyPr wrap="square" rtlCol="0">
            <a:spAutoFit/>
          </a:bodyPr>
          <a:lstStyle/>
          <a:p>
            <a:r>
              <a:rPr lang="en-GB" sz="2000" dirty="0"/>
              <a:t>Now I will add another vertex to e called f</a:t>
            </a:r>
            <a:endParaRPr lang="en-US" sz="2000" dirty="0"/>
          </a:p>
          <a:p>
            <a:endParaRPr lang="en-US" sz="2000" dirty="0"/>
          </a:p>
        </p:txBody>
      </p:sp>
      <p:pic>
        <p:nvPicPr>
          <p:cNvPr id="4" name="Picture 3"/>
          <p:cNvPicPr>
            <a:picLocks noChangeAspect="1"/>
          </p:cNvPicPr>
          <p:nvPr/>
        </p:nvPicPr>
        <p:blipFill>
          <a:blip r:embed="rId2"/>
          <a:stretch>
            <a:fillRect/>
          </a:stretch>
        </p:blipFill>
        <p:spPr>
          <a:xfrm>
            <a:off x="534573" y="1335647"/>
            <a:ext cx="5488410" cy="1168401"/>
          </a:xfrm>
          <a:prstGeom prst="rect">
            <a:avLst/>
          </a:prstGeom>
        </p:spPr>
      </p:pic>
      <p:pic>
        <p:nvPicPr>
          <p:cNvPr id="8194" name="Picture 2" descr="C:\Users\medot\AppData\Local\Temp\SNAGHTMLa35b1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247" y="443719"/>
            <a:ext cx="4048662" cy="3717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34573" y="2850613"/>
            <a:ext cx="5927365" cy="1310420"/>
          </a:xfrm>
          <a:prstGeom prst="rect">
            <a:avLst/>
          </a:prstGeom>
        </p:spPr>
      </p:pic>
    </p:spTree>
    <p:extLst>
      <p:ext uri="{BB962C8B-B14F-4D97-AF65-F5344CB8AC3E}">
        <p14:creationId xmlns:p14="http://schemas.microsoft.com/office/powerpoint/2010/main" val="353853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28" y="117231"/>
            <a:ext cx="10131425" cy="1456267"/>
          </a:xfrm>
        </p:spPr>
        <p:txBody>
          <a:bodyPr/>
          <a:lstStyle/>
          <a:p>
            <a:r>
              <a:rPr lang="en-GB" dirty="0" smtClean="0"/>
              <a:t>Enhancing our graph</a:t>
            </a:r>
            <a:endParaRPr lang="en-US" dirty="0"/>
          </a:p>
        </p:txBody>
      </p:sp>
      <p:sp>
        <p:nvSpPr>
          <p:cNvPr id="3" name="TextBox 2"/>
          <p:cNvSpPr txBox="1"/>
          <p:nvPr/>
        </p:nvSpPr>
        <p:spPr>
          <a:xfrm>
            <a:off x="506437" y="1573498"/>
            <a:ext cx="9776216" cy="3046988"/>
          </a:xfrm>
          <a:prstGeom prst="rect">
            <a:avLst/>
          </a:prstGeom>
          <a:noFill/>
        </p:spPr>
        <p:txBody>
          <a:bodyPr wrap="square" rtlCol="0">
            <a:spAutoFit/>
          </a:bodyPr>
          <a:lstStyle/>
          <a:p>
            <a:r>
              <a:rPr lang="en-GB" sz="2000" dirty="0" smtClean="0"/>
              <a:t>Now the graph is perfectly implemented to be used as a programming interface, however we might want to use this graph in a non-programmer way , for example , we might create an executable that takes a list of vertices as a string </a:t>
            </a:r>
            <a:r>
              <a:rPr lang="en-GB" sz="2000" dirty="0" smtClean="0">
                <a:solidFill>
                  <a:srgbClr val="FFFF00"/>
                </a:solidFill>
              </a:rPr>
              <a:t>“a,b,c,d” </a:t>
            </a:r>
            <a:r>
              <a:rPr lang="en-GB" sz="2000" dirty="0" smtClean="0"/>
              <a:t>and a list of </a:t>
            </a:r>
            <a:r>
              <a:rPr lang="en-GB" sz="2000" dirty="0" smtClean="0">
                <a:solidFill>
                  <a:srgbClr val="FFFF00"/>
                </a:solidFill>
              </a:rPr>
              <a:t>edges “ab,ac,ad,c,d” </a:t>
            </a:r>
            <a:r>
              <a:rPr lang="en-GB" sz="2000" dirty="0" smtClean="0"/>
              <a:t>to create a graph</a:t>
            </a:r>
          </a:p>
          <a:p>
            <a:r>
              <a:rPr lang="en-GB" sz="2000" dirty="0" smtClean="0"/>
              <a:t>I will create another constructor that does this</a:t>
            </a:r>
          </a:p>
          <a:p>
            <a:r>
              <a:rPr lang="en-GB" sz="2000" dirty="0" smtClean="0"/>
              <a:t>It will take :</a:t>
            </a:r>
          </a:p>
          <a:p>
            <a:r>
              <a:rPr lang="en-GB" sz="2400" dirty="0" smtClean="0">
                <a:solidFill>
                  <a:srgbClr val="FFFF00"/>
                </a:solidFill>
              </a:rPr>
              <a:t>1.</a:t>
            </a:r>
            <a:r>
              <a:rPr lang="en-GB" sz="2000" dirty="0" smtClean="0"/>
              <a:t>A string representing vertices </a:t>
            </a:r>
            <a:r>
              <a:rPr lang="en-GB" sz="2000" dirty="0" smtClean="0">
                <a:solidFill>
                  <a:srgbClr val="FFFF00"/>
                </a:solidFill>
              </a:rPr>
              <a:t>“a,b,c,d”</a:t>
            </a:r>
          </a:p>
          <a:p>
            <a:r>
              <a:rPr lang="en-GB" sz="2400" dirty="0" smtClean="0">
                <a:solidFill>
                  <a:srgbClr val="FFFF00"/>
                </a:solidFill>
              </a:rPr>
              <a:t>2.</a:t>
            </a:r>
            <a:r>
              <a:rPr lang="en-GB" sz="2000" dirty="0" smtClean="0"/>
              <a:t>A string representing edges </a:t>
            </a:r>
            <a:r>
              <a:rPr lang="en-GB" sz="2000" dirty="0">
                <a:solidFill>
                  <a:srgbClr val="FFFF00"/>
                </a:solidFill>
              </a:rPr>
              <a:t>“ab,ac,ad,c,d” </a:t>
            </a:r>
            <a:endParaRPr lang="en-GB" sz="2000" dirty="0" smtClean="0">
              <a:solidFill>
                <a:srgbClr val="FFFF00"/>
              </a:solidFill>
            </a:endParaRPr>
          </a:p>
          <a:p>
            <a:r>
              <a:rPr lang="en-GB" sz="2400" dirty="0" smtClean="0">
                <a:solidFill>
                  <a:srgbClr val="FFFF00"/>
                </a:solidFill>
              </a:rPr>
              <a:t>3.</a:t>
            </a:r>
            <a:r>
              <a:rPr lang="en-GB" sz="2000" dirty="0" smtClean="0"/>
              <a:t>A string representing value </a:t>
            </a:r>
            <a:r>
              <a:rPr lang="en-GB" sz="2000" dirty="0" smtClean="0">
                <a:solidFill>
                  <a:srgbClr val="FFFF00"/>
                </a:solidFill>
              </a:rPr>
              <a:t>“1,2,3.3,13”</a:t>
            </a:r>
            <a:endParaRPr lang="en-US" sz="2000" dirty="0">
              <a:solidFill>
                <a:srgbClr val="FFFF00"/>
              </a:solidFill>
            </a:endParaRPr>
          </a:p>
        </p:txBody>
      </p:sp>
    </p:spTree>
    <p:extLst>
      <p:ext uri="{BB962C8B-B14F-4D97-AF65-F5344CB8AC3E}">
        <p14:creationId xmlns:p14="http://schemas.microsoft.com/office/powerpoint/2010/main" val="188340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4138"/>
            <a:ext cx="11934825" cy="6473825"/>
          </a:xfrm>
        </p:spPr>
        <p:txBody>
          <a:bodyPr>
            <a:normAutofit/>
          </a:bodyPr>
          <a:lstStyle/>
          <a:p>
            <a:pPr marL="0" indent="0">
              <a:buNone/>
            </a:pPr>
            <a:r>
              <a:rPr lang="en-GB" sz="3200" dirty="0">
                <a:solidFill>
                  <a:srgbClr val="FFFF00"/>
                </a:solidFill>
              </a:rPr>
              <a:t>  </a:t>
            </a:r>
            <a:r>
              <a:rPr lang="en-GB" sz="3200" dirty="0" smtClean="0">
                <a:solidFill>
                  <a:srgbClr val="FFFF00"/>
                </a:solidFill>
              </a:rPr>
              <a:t> The Language I will be using in this preview is C#, </a:t>
            </a:r>
            <a:r>
              <a:rPr lang="en-GB" sz="1800" i="1" dirty="0" smtClean="0"/>
              <a:t>Why c#? </a:t>
            </a:r>
          </a:p>
          <a:p>
            <a:endParaRPr lang="en-GB" sz="1800" i="1" dirty="0" smtClean="0"/>
          </a:p>
          <a:p>
            <a:r>
              <a:rPr lang="en-GB" sz="2600" dirty="0" smtClean="0">
                <a:solidFill>
                  <a:srgbClr val="FFFF00"/>
                </a:solidFill>
              </a:rPr>
              <a:t>C# is a great object oriented programming Language</a:t>
            </a:r>
          </a:p>
          <a:p>
            <a:r>
              <a:rPr lang="en-GB" sz="2600" dirty="0">
                <a:solidFill>
                  <a:srgbClr val="FFFF00"/>
                </a:solidFill>
              </a:rPr>
              <a:t>C# supports LINQ </a:t>
            </a:r>
            <a:r>
              <a:rPr lang="en-GB" sz="2200" dirty="0"/>
              <a:t>which is a programming model that is natively implemented in </a:t>
            </a:r>
            <a:endParaRPr lang="en-GB" sz="2200" dirty="0" smtClean="0"/>
          </a:p>
          <a:p>
            <a:pPr marL="0" indent="0">
              <a:buNone/>
            </a:pPr>
            <a:r>
              <a:rPr lang="en-GB" sz="2200" dirty="0"/>
              <a:t> </a:t>
            </a:r>
            <a:r>
              <a:rPr lang="en-GB" sz="2200" dirty="0" smtClean="0"/>
              <a:t>  the .NET </a:t>
            </a:r>
            <a:r>
              <a:rPr lang="en-GB" sz="2200" dirty="0"/>
              <a:t>framework , which enables us to perform queries over the </a:t>
            </a:r>
            <a:r>
              <a:rPr lang="en-GB" sz="2200" dirty="0" smtClean="0"/>
              <a:t>vertices </a:t>
            </a:r>
            <a:r>
              <a:rPr lang="en-GB" sz="2200" dirty="0"/>
              <a:t>and </a:t>
            </a:r>
            <a:r>
              <a:rPr lang="en-GB" sz="2200" dirty="0" smtClean="0"/>
              <a:t>edges of</a:t>
            </a:r>
          </a:p>
          <a:p>
            <a:pPr marL="0" indent="0">
              <a:buNone/>
            </a:pPr>
            <a:r>
              <a:rPr lang="en-GB" sz="2200" dirty="0"/>
              <a:t> </a:t>
            </a:r>
            <a:r>
              <a:rPr lang="en-GB" sz="2200" dirty="0" smtClean="0"/>
              <a:t>  our graph incredibly fast.</a:t>
            </a:r>
          </a:p>
          <a:p>
            <a:pPr>
              <a:lnSpc>
                <a:spcPct val="160000"/>
              </a:lnSpc>
            </a:pPr>
            <a:r>
              <a:rPr lang="en-GB" sz="2600" dirty="0" smtClean="0">
                <a:solidFill>
                  <a:srgbClr val="FFFF00"/>
                </a:solidFill>
              </a:rPr>
              <a:t>C# support pointers and references</a:t>
            </a:r>
            <a:r>
              <a:rPr lang="en-GB" sz="2200" dirty="0" smtClean="0"/>
              <a:t>, however the programmer is abstracted from it, this property will help us a lot during the implementation of edges .</a:t>
            </a:r>
          </a:p>
          <a:p>
            <a:pPr marL="0" indent="0">
              <a:lnSpc>
                <a:spcPct val="160000"/>
              </a:lnSpc>
              <a:buNone/>
            </a:pPr>
            <a:r>
              <a:rPr lang="en-GB" sz="2200" dirty="0"/>
              <a:t> </a:t>
            </a:r>
            <a:r>
              <a:rPr lang="en-GB" sz="2200" dirty="0" smtClean="0"/>
              <a:t>    </a:t>
            </a:r>
            <a:r>
              <a:rPr lang="en-GB" dirty="0" smtClean="0">
                <a:solidFill>
                  <a:srgbClr val="FFFF00"/>
                </a:solidFill>
              </a:rPr>
              <a:t>C# do support real pointers in unsafe mode,  but we don’t need to use it </a:t>
            </a:r>
          </a:p>
          <a:p>
            <a:pPr marL="0" indent="0">
              <a:lnSpc>
                <a:spcPct val="160000"/>
              </a:lnSpc>
              <a:buNone/>
            </a:pPr>
            <a:r>
              <a:rPr lang="en-GB" dirty="0" smtClean="0">
                <a:solidFill>
                  <a:srgbClr val="FFFF00"/>
                </a:solidFill>
              </a:rPr>
              <a:t>      or use passing byref as this what the framework will actually do for us</a:t>
            </a:r>
          </a:p>
          <a:p>
            <a:pPr marL="0" indent="0">
              <a:buNone/>
            </a:pPr>
            <a:r>
              <a:rPr lang="en-GB" dirty="0" smtClean="0"/>
              <a:t> </a:t>
            </a:r>
            <a:endParaRPr lang="en-US" dirty="0"/>
          </a:p>
        </p:txBody>
      </p:sp>
      <p:pic>
        <p:nvPicPr>
          <p:cNvPr id="5122" name="Picture 2" descr="C:\Users\medot\AppData\Local\Temp\SNAGHTML798b8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4054643"/>
            <a:ext cx="3933825" cy="280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8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047" y="137452"/>
            <a:ext cx="11203779" cy="6460295"/>
          </a:xfrm>
          <a:prstGeom prst="rect">
            <a:avLst/>
          </a:prstGeom>
        </p:spPr>
      </p:pic>
    </p:spTree>
    <p:extLst>
      <p:ext uri="{BB962C8B-B14F-4D97-AF65-F5344CB8AC3E}">
        <p14:creationId xmlns:p14="http://schemas.microsoft.com/office/powerpoint/2010/main" val="387569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65" y="159434"/>
            <a:ext cx="10131425" cy="1456267"/>
          </a:xfrm>
        </p:spPr>
        <p:txBody>
          <a:bodyPr/>
          <a:lstStyle/>
          <a:p>
            <a:r>
              <a:rPr lang="en-GB" dirty="0" smtClean="0"/>
              <a:t>Algorith</a:t>
            </a:r>
            <a:r>
              <a:rPr lang="en-GB" dirty="0"/>
              <a:t>m</a:t>
            </a:r>
            <a:endParaRPr lang="en-US" dirty="0"/>
          </a:p>
        </p:txBody>
      </p:sp>
      <p:sp>
        <p:nvSpPr>
          <p:cNvPr id="4" name="TextBox 3"/>
          <p:cNvSpPr txBox="1"/>
          <p:nvPr/>
        </p:nvSpPr>
        <p:spPr>
          <a:xfrm>
            <a:off x="590843" y="1278773"/>
            <a:ext cx="10213146" cy="1938992"/>
          </a:xfrm>
          <a:prstGeom prst="rect">
            <a:avLst/>
          </a:prstGeom>
          <a:noFill/>
        </p:spPr>
        <p:txBody>
          <a:bodyPr wrap="square" rtlCol="0">
            <a:spAutoFit/>
          </a:bodyPr>
          <a:lstStyle/>
          <a:p>
            <a:r>
              <a:rPr lang="en-GB" sz="2400" dirty="0" smtClean="0">
                <a:solidFill>
                  <a:srgbClr val="FFFF00"/>
                </a:solidFill>
              </a:rPr>
              <a:t>1.</a:t>
            </a:r>
            <a:r>
              <a:rPr lang="en-GB" sz="2000" dirty="0" smtClean="0"/>
              <a:t>The user will enter the parameters like this :</a:t>
            </a:r>
          </a:p>
          <a:p>
            <a:r>
              <a:rPr lang="en-GB" sz="2000" dirty="0" smtClean="0">
                <a:solidFill>
                  <a:schemeClr val="bg2">
                    <a:lumMod val="60000"/>
                    <a:lumOff val="40000"/>
                  </a:schemeClr>
                </a:solidFill>
              </a:rPr>
              <a:t>New</a:t>
            </a:r>
            <a:r>
              <a:rPr lang="en-GB" sz="2000" dirty="0" smtClean="0"/>
              <a:t> </a:t>
            </a:r>
            <a:r>
              <a:rPr lang="en-GB" sz="2000" dirty="0" smtClean="0">
                <a:solidFill>
                  <a:srgbClr val="00B050"/>
                </a:solidFill>
              </a:rPr>
              <a:t>Graph</a:t>
            </a:r>
            <a:r>
              <a:rPr lang="en-GB" sz="2000" dirty="0" smtClean="0">
                <a:solidFill>
                  <a:srgbClr val="FFFF00"/>
                </a:solidFill>
              </a:rPr>
              <a:t>(“a,b,c,d”</a:t>
            </a:r>
            <a:r>
              <a:rPr lang="en-GB" sz="2800" dirty="0" smtClean="0">
                <a:solidFill>
                  <a:srgbClr val="00B0F0"/>
                </a:solidFill>
              </a:rPr>
              <a:t>,</a:t>
            </a:r>
            <a:r>
              <a:rPr lang="en-GB" sz="2000" dirty="0" smtClean="0">
                <a:solidFill>
                  <a:srgbClr val="FFFF00"/>
                </a:solidFill>
              </a:rPr>
              <a:t>”ab,cd,ac”</a:t>
            </a:r>
            <a:r>
              <a:rPr lang="en-GB" sz="2400" dirty="0" smtClean="0">
                <a:solidFill>
                  <a:srgbClr val="00B0F0"/>
                </a:solidFill>
              </a:rPr>
              <a:t>,</a:t>
            </a:r>
            <a:r>
              <a:rPr lang="en-GB" sz="2000" dirty="0" smtClean="0">
                <a:solidFill>
                  <a:srgbClr val="FFFF00"/>
                </a:solidFill>
              </a:rPr>
              <a:t>”1,2,3”</a:t>
            </a:r>
            <a:r>
              <a:rPr lang="en-GB" sz="2400" dirty="0" smtClean="0">
                <a:solidFill>
                  <a:srgbClr val="00B0F0"/>
                </a:solidFill>
              </a:rPr>
              <a:t>,</a:t>
            </a:r>
            <a:r>
              <a:rPr lang="en-GB" sz="2000" dirty="0" smtClean="0">
                <a:solidFill>
                  <a:srgbClr val="FFFF00"/>
                </a:solidFill>
              </a:rPr>
              <a:t>”a”)</a:t>
            </a:r>
            <a:r>
              <a:rPr lang="en-GB" sz="2000" dirty="0" smtClean="0">
                <a:solidFill>
                  <a:srgbClr val="00B0F0"/>
                </a:solidFill>
              </a:rPr>
              <a:t>;</a:t>
            </a:r>
          </a:p>
          <a:p>
            <a:r>
              <a:rPr lang="en-GB" sz="2400" dirty="0" smtClean="0">
                <a:solidFill>
                  <a:srgbClr val="FFFF00"/>
                </a:solidFill>
              </a:rPr>
              <a:t>2.</a:t>
            </a:r>
            <a:r>
              <a:rPr lang="en-GB" sz="2000" dirty="0" smtClean="0"/>
              <a:t>So we split the first parameter , vertices for the character ‘,’  to obtain an array of vertices</a:t>
            </a:r>
          </a:p>
          <a:p>
            <a:r>
              <a:rPr lang="en-GB" sz="2400" dirty="0" smtClean="0">
                <a:solidFill>
                  <a:srgbClr val="FFFF00"/>
                </a:solidFill>
              </a:rPr>
              <a:t>3.</a:t>
            </a:r>
            <a:r>
              <a:rPr lang="en-GB" sz="2000" dirty="0" smtClean="0"/>
              <a:t>Then we split the second parameter to get an array of edges , and the third parameter to get an array of values </a:t>
            </a:r>
            <a:endParaRPr lang="en-US" sz="2000" dirty="0"/>
          </a:p>
        </p:txBody>
      </p:sp>
      <p:pic>
        <p:nvPicPr>
          <p:cNvPr id="5" name="Picture 4"/>
          <p:cNvPicPr>
            <a:picLocks noChangeAspect="1"/>
          </p:cNvPicPr>
          <p:nvPr/>
        </p:nvPicPr>
        <p:blipFill>
          <a:blip r:embed="rId2"/>
          <a:stretch>
            <a:fillRect/>
          </a:stretch>
        </p:blipFill>
        <p:spPr>
          <a:xfrm>
            <a:off x="590843" y="3217765"/>
            <a:ext cx="10462079" cy="3000155"/>
          </a:xfrm>
          <a:prstGeom prst="rect">
            <a:avLst/>
          </a:prstGeom>
        </p:spPr>
      </p:pic>
    </p:spTree>
    <p:extLst>
      <p:ext uri="{BB962C8B-B14F-4D97-AF65-F5344CB8AC3E}">
        <p14:creationId xmlns:p14="http://schemas.microsoft.com/office/powerpoint/2010/main" val="345208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5025" y="2510569"/>
            <a:ext cx="7465349" cy="2145837"/>
          </a:xfrm>
          <a:prstGeom prst="rect">
            <a:avLst/>
          </a:prstGeom>
        </p:spPr>
      </p:pic>
      <p:sp>
        <p:nvSpPr>
          <p:cNvPr id="4" name="TextBox 3"/>
          <p:cNvSpPr txBox="1"/>
          <p:nvPr/>
        </p:nvSpPr>
        <p:spPr>
          <a:xfrm>
            <a:off x="945025" y="928468"/>
            <a:ext cx="10351333" cy="1446550"/>
          </a:xfrm>
          <a:prstGeom prst="rect">
            <a:avLst/>
          </a:prstGeom>
          <a:noFill/>
        </p:spPr>
        <p:txBody>
          <a:bodyPr wrap="square" rtlCol="0">
            <a:spAutoFit/>
          </a:bodyPr>
          <a:lstStyle/>
          <a:p>
            <a:r>
              <a:rPr lang="en-GB" sz="2400" dirty="0" smtClean="0">
                <a:solidFill>
                  <a:srgbClr val="FFFF00"/>
                </a:solidFill>
              </a:rPr>
              <a:t>1.</a:t>
            </a:r>
            <a:r>
              <a:rPr lang="en-GB" sz="2000" dirty="0" smtClean="0"/>
              <a:t>Here, we split the values string into an array of values , then we create another </a:t>
            </a:r>
            <a:r>
              <a:rPr lang="en-GB" sz="2000" dirty="0" smtClean="0">
                <a:solidFill>
                  <a:srgbClr val="FFFF00"/>
                </a:solidFill>
              </a:rPr>
              <a:t>array of double </a:t>
            </a:r>
            <a:r>
              <a:rPr lang="en-GB" sz="2000" dirty="0" smtClean="0"/>
              <a:t>equal in size to the first array</a:t>
            </a:r>
          </a:p>
          <a:p>
            <a:r>
              <a:rPr lang="en-GB" sz="2400" dirty="0" smtClean="0">
                <a:solidFill>
                  <a:srgbClr val="FFFF00"/>
                </a:solidFill>
              </a:rPr>
              <a:t>2.</a:t>
            </a:r>
            <a:r>
              <a:rPr lang="en-GB" sz="2000" dirty="0" smtClean="0"/>
              <a:t>Then we iterate over all the members of the values array , </a:t>
            </a:r>
            <a:r>
              <a:rPr lang="en-GB" sz="2000" dirty="0" smtClean="0">
                <a:solidFill>
                  <a:srgbClr val="FFFF00"/>
                </a:solidFill>
              </a:rPr>
              <a:t>convert each one to Double </a:t>
            </a:r>
            <a:r>
              <a:rPr lang="en-GB" sz="2000" dirty="0" smtClean="0"/>
              <a:t>, then </a:t>
            </a:r>
            <a:r>
              <a:rPr lang="en-GB" sz="2000" dirty="0" smtClean="0">
                <a:solidFill>
                  <a:srgbClr val="FFFF00"/>
                </a:solidFill>
              </a:rPr>
              <a:t>assigning it to it’s corresponding position in the double array</a:t>
            </a:r>
            <a:endParaRPr lang="en-US" sz="2000" dirty="0">
              <a:solidFill>
                <a:srgbClr val="FFFF00"/>
              </a:solidFill>
            </a:endParaRPr>
          </a:p>
        </p:txBody>
      </p:sp>
    </p:spTree>
    <p:extLst>
      <p:ext uri="{BB962C8B-B14F-4D97-AF65-F5344CB8AC3E}">
        <p14:creationId xmlns:p14="http://schemas.microsoft.com/office/powerpoint/2010/main" val="123690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4639" y="3060308"/>
            <a:ext cx="7770684" cy="1849316"/>
          </a:xfrm>
          <a:prstGeom prst="rect">
            <a:avLst/>
          </a:prstGeom>
        </p:spPr>
      </p:pic>
      <p:sp>
        <p:nvSpPr>
          <p:cNvPr id="3" name="TextBox 2"/>
          <p:cNvSpPr txBox="1"/>
          <p:nvPr/>
        </p:nvSpPr>
        <p:spPr>
          <a:xfrm>
            <a:off x="1074639" y="1392701"/>
            <a:ext cx="7914616" cy="1446550"/>
          </a:xfrm>
          <a:prstGeom prst="rect">
            <a:avLst/>
          </a:prstGeom>
          <a:noFill/>
        </p:spPr>
        <p:txBody>
          <a:bodyPr wrap="square" rtlCol="0">
            <a:spAutoFit/>
          </a:bodyPr>
          <a:lstStyle/>
          <a:p>
            <a:r>
              <a:rPr lang="en-GB" sz="2400" dirty="0" smtClean="0">
                <a:solidFill>
                  <a:srgbClr val="FFFF00"/>
                </a:solidFill>
              </a:rPr>
              <a:t>1.</a:t>
            </a:r>
            <a:r>
              <a:rPr lang="en-GB" sz="2000" dirty="0" smtClean="0"/>
              <a:t>Here , we iterate over the array of  vertices(strings) we crated</a:t>
            </a:r>
          </a:p>
          <a:p>
            <a:r>
              <a:rPr lang="en-GB" sz="2400" dirty="0" smtClean="0">
                <a:solidFill>
                  <a:srgbClr val="FFFF00"/>
                </a:solidFill>
              </a:rPr>
              <a:t>2.</a:t>
            </a:r>
            <a:r>
              <a:rPr lang="en-GB" sz="2000" dirty="0" smtClean="0"/>
              <a:t>For each member of this array , </a:t>
            </a:r>
            <a:r>
              <a:rPr lang="en-GB" sz="2000" dirty="0" smtClean="0">
                <a:solidFill>
                  <a:srgbClr val="FFFF00"/>
                </a:solidFill>
              </a:rPr>
              <a:t>we create a corresponding vertex object </a:t>
            </a:r>
            <a:r>
              <a:rPr lang="en-GB" sz="2000" dirty="0"/>
              <a:t> </a:t>
            </a:r>
            <a:r>
              <a:rPr lang="en-GB" sz="2000" dirty="0" smtClean="0"/>
              <a:t>   </a:t>
            </a:r>
          </a:p>
          <a:p>
            <a:r>
              <a:rPr lang="en-GB" sz="2000" dirty="0"/>
              <a:t> </a:t>
            </a:r>
            <a:r>
              <a:rPr lang="en-GB" sz="2000" dirty="0" smtClean="0"/>
              <a:t>   holding it’s </a:t>
            </a:r>
            <a:r>
              <a:rPr lang="en-GB" sz="2000" dirty="0" smtClean="0">
                <a:solidFill>
                  <a:srgbClr val="FFFF00"/>
                </a:solidFill>
              </a:rPr>
              <a:t>name </a:t>
            </a:r>
            <a:r>
              <a:rPr lang="en-GB" sz="2000" dirty="0" smtClean="0"/>
              <a:t>and </a:t>
            </a:r>
            <a:r>
              <a:rPr lang="en-GB" sz="2000" dirty="0" smtClean="0">
                <a:solidFill>
                  <a:srgbClr val="FFFF00"/>
                </a:solidFill>
              </a:rPr>
              <a:t>index</a:t>
            </a:r>
            <a:r>
              <a:rPr lang="en-GB" sz="2000" dirty="0" smtClean="0"/>
              <a:t> , then we push it to the graph vertices list </a:t>
            </a:r>
          </a:p>
          <a:p>
            <a:endParaRPr lang="en-US" sz="2000" dirty="0"/>
          </a:p>
        </p:txBody>
      </p:sp>
    </p:spTree>
    <p:extLst>
      <p:ext uri="{BB962C8B-B14F-4D97-AF65-F5344CB8AC3E}">
        <p14:creationId xmlns:p14="http://schemas.microsoft.com/office/powerpoint/2010/main" val="292700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120" y="182880"/>
            <a:ext cx="11677945" cy="1446550"/>
          </a:xfrm>
          <a:prstGeom prst="rect">
            <a:avLst/>
          </a:prstGeom>
          <a:noFill/>
        </p:spPr>
        <p:txBody>
          <a:bodyPr wrap="square" rtlCol="0">
            <a:spAutoFit/>
          </a:bodyPr>
          <a:lstStyle/>
          <a:p>
            <a:r>
              <a:rPr lang="en-GB" sz="2000" dirty="0" smtClean="0"/>
              <a:t>The next chunk of code might seem complex, but actually it’s very simple</a:t>
            </a:r>
          </a:p>
          <a:p>
            <a:r>
              <a:rPr lang="en-GB" sz="2400" dirty="0" smtClean="0">
                <a:solidFill>
                  <a:srgbClr val="FFFF00"/>
                </a:solidFill>
              </a:rPr>
              <a:t>1.</a:t>
            </a:r>
            <a:r>
              <a:rPr lang="en-GB" sz="2000" dirty="0" smtClean="0"/>
              <a:t>We iterate over the edges array </a:t>
            </a:r>
            <a:endParaRPr lang="en-US" sz="2000" dirty="0" smtClean="0"/>
          </a:p>
          <a:p>
            <a:r>
              <a:rPr lang="en-GB" sz="2400" dirty="0" smtClean="0">
                <a:solidFill>
                  <a:srgbClr val="FFFF00"/>
                </a:solidFill>
              </a:rPr>
              <a:t>2.</a:t>
            </a:r>
            <a:r>
              <a:rPr lang="en-GB" sz="2000" dirty="0" smtClean="0"/>
              <a:t>We get the vertices that represent this edge by splitting this edge </a:t>
            </a:r>
            <a:r>
              <a:rPr lang="en-GB" sz="2000" dirty="0" smtClean="0">
                <a:solidFill>
                  <a:srgbClr val="FFFF00"/>
                </a:solidFill>
              </a:rPr>
              <a:t>“AB”  </a:t>
            </a:r>
            <a:r>
              <a:rPr lang="en-GB" sz="2000" dirty="0" smtClean="0"/>
              <a:t>into two chars </a:t>
            </a:r>
            <a:r>
              <a:rPr lang="en-GB" sz="2000" dirty="0" smtClean="0">
                <a:solidFill>
                  <a:srgbClr val="FFFF00"/>
                </a:solidFill>
              </a:rPr>
              <a:t>“A”</a:t>
            </a:r>
            <a:r>
              <a:rPr lang="en-GB" sz="2000" dirty="0" smtClean="0"/>
              <a:t> and </a:t>
            </a:r>
            <a:r>
              <a:rPr lang="en-GB" sz="2000" dirty="0" smtClean="0">
                <a:solidFill>
                  <a:srgbClr val="FFFF00"/>
                </a:solidFill>
              </a:rPr>
              <a:t>“B” </a:t>
            </a:r>
            <a:r>
              <a:rPr lang="en-GB" sz="2000" dirty="0" smtClean="0"/>
              <a:t>, the first represent source vertex </a:t>
            </a:r>
            <a:r>
              <a:rPr lang="en-GB" sz="2000" dirty="0" smtClean="0">
                <a:solidFill>
                  <a:srgbClr val="FFFF00"/>
                </a:solidFill>
              </a:rPr>
              <a:t>“A”</a:t>
            </a:r>
            <a:r>
              <a:rPr lang="en-GB" sz="2000" dirty="0" smtClean="0"/>
              <a:t>  and the second represent the destination vertex “B” .</a:t>
            </a:r>
          </a:p>
        </p:txBody>
      </p:sp>
      <p:pic>
        <p:nvPicPr>
          <p:cNvPr id="9222" name="Picture 6" descr="C:\Users\medot\AppData\Local\Temp\SNAGHTMLaa2fa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0" y="1615814"/>
            <a:ext cx="3219450" cy="933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1120" y="2583538"/>
            <a:ext cx="11183816" cy="1815882"/>
          </a:xfrm>
          <a:prstGeom prst="rect">
            <a:avLst/>
          </a:prstGeom>
          <a:noFill/>
        </p:spPr>
        <p:txBody>
          <a:bodyPr wrap="square" rtlCol="0">
            <a:spAutoFit/>
          </a:bodyPr>
          <a:lstStyle/>
          <a:p>
            <a:r>
              <a:rPr lang="en-GB" sz="2400" dirty="0" smtClean="0">
                <a:solidFill>
                  <a:srgbClr val="FFFF00"/>
                </a:solidFill>
              </a:rPr>
              <a:t>1.</a:t>
            </a:r>
            <a:r>
              <a:rPr lang="en-GB" sz="2000" dirty="0" smtClean="0"/>
              <a:t>We query the current vertices for the source and destination vertices </a:t>
            </a:r>
          </a:p>
          <a:p>
            <a:r>
              <a:rPr lang="en-GB" sz="2400" dirty="0" smtClean="0">
                <a:solidFill>
                  <a:srgbClr val="FFFF00"/>
                </a:solidFill>
              </a:rPr>
              <a:t>2.</a:t>
            </a:r>
            <a:r>
              <a:rPr lang="en-GB" sz="2000" dirty="0" smtClean="0"/>
              <a:t>Then we add their reference to a new edge </a:t>
            </a:r>
          </a:p>
          <a:p>
            <a:r>
              <a:rPr lang="en-GB" sz="2400" dirty="0" smtClean="0">
                <a:solidFill>
                  <a:srgbClr val="FFFF00"/>
                </a:solidFill>
              </a:rPr>
              <a:t>3.</a:t>
            </a:r>
            <a:r>
              <a:rPr lang="en-GB" sz="2000" dirty="0" smtClean="0"/>
              <a:t>Then we add this edge to the graph </a:t>
            </a:r>
          </a:p>
          <a:p>
            <a:r>
              <a:rPr lang="en-GB" sz="2000" dirty="0" smtClean="0"/>
              <a:t> the method </a:t>
            </a:r>
            <a:r>
              <a:rPr lang="en-GB" sz="2000" dirty="0" smtClean="0">
                <a:solidFill>
                  <a:srgbClr val="FFFF00"/>
                </a:solidFill>
              </a:rPr>
              <a:t>addEdge();  </a:t>
            </a:r>
            <a:r>
              <a:rPr lang="en-GB" sz="2000" dirty="0" smtClean="0"/>
              <a:t>inside the vertex object will do the rest of work as explained before</a:t>
            </a:r>
          </a:p>
          <a:p>
            <a:endParaRPr lang="en-US" sz="2000" dirty="0"/>
          </a:p>
        </p:txBody>
      </p:sp>
      <p:pic>
        <p:nvPicPr>
          <p:cNvPr id="9224" name="Picture 8" descr="C:\Users\medot\AppData\Local\Temp\SNAGHTMLb0e71c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20" y="4393308"/>
            <a:ext cx="11677945" cy="246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39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222"/>
                                        </p:tgtEl>
                                        <p:attrNameLst>
                                          <p:attrName>style.visibility</p:attrName>
                                        </p:attrNameLst>
                                      </p:cBhvr>
                                      <p:to>
                                        <p:strVal val="visible"/>
                                      </p:to>
                                    </p:set>
                                    <p:animEffect transition="in" filter="fade">
                                      <p:cBhvr>
                                        <p:cTn id="14" dur="500"/>
                                        <p:tgtEl>
                                          <p:spTgt spid="9222"/>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2738" y="1473497"/>
            <a:ext cx="9995829" cy="778896"/>
          </a:xfrm>
          <a:prstGeom prst="rect">
            <a:avLst/>
          </a:prstGeom>
        </p:spPr>
      </p:pic>
      <p:sp>
        <p:nvSpPr>
          <p:cNvPr id="3" name="TextBox 2"/>
          <p:cNvSpPr txBox="1"/>
          <p:nvPr/>
        </p:nvSpPr>
        <p:spPr>
          <a:xfrm>
            <a:off x="386128" y="633046"/>
            <a:ext cx="9784814" cy="707886"/>
          </a:xfrm>
          <a:prstGeom prst="rect">
            <a:avLst/>
          </a:prstGeom>
          <a:noFill/>
        </p:spPr>
        <p:txBody>
          <a:bodyPr wrap="square" rtlCol="0">
            <a:spAutoFit/>
          </a:bodyPr>
          <a:lstStyle/>
          <a:p>
            <a:r>
              <a:rPr lang="en-GB" sz="2000" dirty="0" smtClean="0"/>
              <a:t>Finally we assign the current vertex to the beginning vertex , by querying our vertices , looking for a vertex that matches it’s name </a:t>
            </a:r>
            <a:endParaRPr lang="en-US" sz="2000" dirty="0"/>
          </a:p>
        </p:txBody>
      </p:sp>
      <p:pic>
        <p:nvPicPr>
          <p:cNvPr id="4" name="Picture 3"/>
          <p:cNvPicPr>
            <a:picLocks noChangeAspect="1"/>
          </p:cNvPicPr>
          <p:nvPr/>
        </p:nvPicPr>
        <p:blipFill>
          <a:blip r:embed="rId3"/>
          <a:stretch>
            <a:fillRect/>
          </a:stretch>
        </p:blipFill>
        <p:spPr>
          <a:xfrm>
            <a:off x="512738" y="3515897"/>
            <a:ext cx="9995829" cy="1421863"/>
          </a:xfrm>
          <a:prstGeom prst="rect">
            <a:avLst/>
          </a:prstGeom>
        </p:spPr>
      </p:pic>
      <p:sp>
        <p:nvSpPr>
          <p:cNvPr id="5" name="TextBox 4"/>
          <p:cNvSpPr txBox="1"/>
          <p:nvPr/>
        </p:nvSpPr>
        <p:spPr>
          <a:xfrm>
            <a:off x="386127" y="2737001"/>
            <a:ext cx="8507137" cy="707886"/>
          </a:xfrm>
          <a:prstGeom prst="rect">
            <a:avLst/>
          </a:prstGeom>
          <a:noFill/>
        </p:spPr>
        <p:txBody>
          <a:bodyPr wrap="none" rtlCol="0">
            <a:spAutoFit/>
          </a:bodyPr>
          <a:lstStyle/>
          <a:p>
            <a:r>
              <a:rPr lang="en-GB" sz="2000" dirty="0" smtClean="0"/>
              <a:t>We add the method </a:t>
            </a:r>
            <a:r>
              <a:rPr lang="en-GB" sz="2000" dirty="0" smtClean="0">
                <a:solidFill>
                  <a:srgbClr val="FFFF00"/>
                </a:solidFill>
              </a:rPr>
              <a:t>getVertexByName();  </a:t>
            </a:r>
            <a:r>
              <a:rPr lang="en-GB" sz="2000" dirty="0" smtClean="0"/>
              <a:t>,that takes in the </a:t>
            </a:r>
            <a:r>
              <a:rPr lang="en-GB" sz="2000" dirty="0" smtClean="0">
                <a:solidFill>
                  <a:srgbClr val="FFFF00"/>
                </a:solidFill>
              </a:rPr>
              <a:t>name</a:t>
            </a:r>
            <a:r>
              <a:rPr lang="en-GB" sz="2000" dirty="0" smtClean="0"/>
              <a:t> of the vertex , </a:t>
            </a:r>
          </a:p>
          <a:p>
            <a:r>
              <a:rPr lang="en-GB" sz="2000" dirty="0" smtClean="0"/>
              <a:t>then </a:t>
            </a:r>
            <a:r>
              <a:rPr lang="en-GB" sz="2000" dirty="0" smtClean="0">
                <a:solidFill>
                  <a:srgbClr val="FFFF00"/>
                </a:solidFill>
              </a:rPr>
              <a:t>return a reference to this vertex object </a:t>
            </a:r>
            <a:endParaRPr lang="en-US" sz="2000" dirty="0">
              <a:solidFill>
                <a:srgbClr val="FFFF00"/>
              </a:solidFill>
            </a:endParaRPr>
          </a:p>
        </p:txBody>
      </p:sp>
    </p:spTree>
    <p:extLst>
      <p:ext uri="{BB962C8B-B14F-4D97-AF65-F5344CB8AC3E}">
        <p14:creationId xmlns:p14="http://schemas.microsoft.com/office/powerpoint/2010/main" val="7843554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791" y="942535"/>
            <a:ext cx="8651631" cy="1015663"/>
          </a:xfrm>
          <a:prstGeom prst="rect">
            <a:avLst/>
          </a:prstGeom>
          <a:noFill/>
        </p:spPr>
        <p:txBody>
          <a:bodyPr wrap="square" rtlCol="0">
            <a:spAutoFit/>
          </a:bodyPr>
          <a:lstStyle/>
          <a:p>
            <a:r>
              <a:rPr lang="en-GB" sz="2000" dirty="0" smtClean="0"/>
              <a:t>We add the method </a:t>
            </a:r>
            <a:r>
              <a:rPr lang="en-GB" sz="2000" dirty="0" smtClean="0">
                <a:solidFill>
                  <a:srgbClr val="FFFF00"/>
                </a:solidFill>
              </a:rPr>
              <a:t>getEdgeByName(); </a:t>
            </a:r>
            <a:r>
              <a:rPr lang="en-GB" sz="2000" dirty="0" smtClean="0"/>
              <a:t>that takes in the edge name , and returns a reference to an edge object </a:t>
            </a:r>
          </a:p>
          <a:p>
            <a:endParaRPr lang="en-US" sz="2000" dirty="0"/>
          </a:p>
        </p:txBody>
      </p:sp>
      <p:pic>
        <p:nvPicPr>
          <p:cNvPr id="3" name="Picture 2"/>
          <p:cNvPicPr>
            <a:picLocks noChangeAspect="1"/>
          </p:cNvPicPr>
          <p:nvPr/>
        </p:nvPicPr>
        <p:blipFill>
          <a:blip r:embed="rId2"/>
          <a:stretch>
            <a:fillRect/>
          </a:stretch>
        </p:blipFill>
        <p:spPr>
          <a:xfrm>
            <a:off x="787791" y="1865865"/>
            <a:ext cx="11264830" cy="1665126"/>
          </a:xfrm>
          <a:prstGeom prst="rect">
            <a:avLst/>
          </a:prstGeom>
        </p:spPr>
      </p:pic>
      <p:pic>
        <p:nvPicPr>
          <p:cNvPr id="4" name="Picture 3"/>
          <p:cNvPicPr>
            <a:picLocks noChangeAspect="1"/>
          </p:cNvPicPr>
          <p:nvPr/>
        </p:nvPicPr>
        <p:blipFill>
          <a:blip r:embed="rId3"/>
          <a:stretch>
            <a:fillRect/>
          </a:stretch>
        </p:blipFill>
        <p:spPr>
          <a:xfrm>
            <a:off x="787791" y="3886786"/>
            <a:ext cx="11264830" cy="2060474"/>
          </a:xfrm>
          <a:prstGeom prst="rect">
            <a:avLst/>
          </a:prstGeom>
        </p:spPr>
      </p:pic>
    </p:spTree>
    <p:extLst>
      <p:ext uri="{BB962C8B-B14F-4D97-AF65-F5344CB8AC3E}">
        <p14:creationId xmlns:p14="http://schemas.microsoft.com/office/powerpoint/2010/main" val="3164319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100" y="2492656"/>
            <a:ext cx="4870937" cy="1468800"/>
          </a:xfrm>
        </p:spPr>
        <p:txBody>
          <a:bodyPr>
            <a:normAutofit/>
          </a:bodyPr>
          <a:lstStyle/>
          <a:p>
            <a:r>
              <a:rPr lang="en-GB" sz="8000" dirty="0" smtClean="0"/>
              <a:t>The End</a:t>
            </a:r>
            <a:endParaRPr lang="en-US" sz="8000" dirty="0"/>
          </a:p>
        </p:txBody>
      </p:sp>
    </p:spTree>
    <p:extLst>
      <p:ext uri="{BB962C8B-B14F-4D97-AF65-F5344CB8AC3E}">
        <p14:creationId xmlns:p14="http://schemas.microsoft.com/office/powerpoint/2010/main" val="215678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Graph</a:t>
            </a:r>
            <a:endParaRPr lang="en-US" dirty="0"/>
          </a:p>
        </p:txBody>
      </p:sp>
      <p:sp>
        <p:nvSpPr>
          <p:cNvPr id="3" name="TextBox 2"/>
          <p:cNvSpPr txBox="1"/>
          <p:nvPr/>
        </p:nvSpPr>
        <p:spPr>
          <a:xfrm>
            <a:off x="264694" y="2081463"/>
            <a:ext cx="11393906" cy="3970318"/>
          </a:xfrm>
          <a:prstGeom prst="rect">
            <a:avLst/>
          </a:prstGeom>
          <a:noFill/>
        </p:spPr>
        <p:txBody>
          <a:bodyPr wrap="square" rtlCol="0">
            <a:spAutoFit/>
          </a:bodyPr>
          <a:lstStyle/>
          <a:p>
            <a:r>
              <a:rPr lang="en-GB" sz="2800" dirty="0" smtClean="0">
                <a:solidFill>
                  <a:srgbClr val="FFFF00"/>
                </a:solidFill>
              </a:rPr>
              <a:t>A graph </a:t>
            </a:r>
            <a:r>
              <a:rPr lang="en-GB" sz="2400" dirty="0" smtClean="0"/>
              <a:t>is a set of vertices connected to each others by a set of edges </a:t>
            </a:r>
          </a:p>
          <a:p>
            <a:endParaRPr lang="en-US" sz="2400" dirty="0" smtClean="0"/>
          </a:p>
          <a:p>
            <a:r>
              <a:rPr lang="en-GB" sz="2800" dirty="0" smtClean="0">
                <a:solidFill>
                  <a:srgbClr val="FFFF00"/>
                </a:solidFill>
              </a:rPr>
              <a:t>An Undirected graph </a:t>
            </a:r>
            <a:r>
              <a:rPr lang="en-GB" sz="2400" dirty="0" smtClean="0"/>
              <a:t>is a graph where all edges are bidirectional , means that the edge connecting a to b is the same edge from b to a, you can go from a to b and back from a to b</a:t>
            </a:r>
          </a:p>
          <a:p>
            <a:endParaRPr lang="en-GB" sz="2400" dirty="0" smtClean="0"/>
          </a:p>
          <a:p>
            <a:r>
              <a:rPr lang="en-GB" sz="2800" dirty="0" smtClean="0">
                <a:solidFill>
                  <a:srgbClr val="FFFF00"/>
                </a:solidFill>
              </a:rPr>
              <a:t>A directed graph </a:t>
            </a:r>
            <a:r>
              <a:rPr lang="en-GB" sz="2400" dirty="0" smtClean="0"/>
              <a:t>is a graph where edges has only one direction , means that the edge from a to b is not the same as the edge from b to a, having an edge from a to b means that you can only go from a to b , but you can’t go back</a:t>
            </a:r>
          </a:p>
          <a:p>
            <a:endParaRPr lang="en-GB" sz="2400" dirty="0" smtClean="0"/>
          </a:p>
        </p:txBody>
      </p:sp>
    </p:spTree>
    <p:extLst>
      <p:ext uri="{BB962C8B-B14F-4D97-AF65-F5344CB8AC3E}">
        <p14:creationId xmlns:p14="http://schemas.microsoft.com/office/powerpoint/2010/main" val="221724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217" y="220455"/>
            <a:ext cx="5907505" cy="1631216"/>
          </a:xfrm>
          <a:prstGeom prst="rect">
            <a:avLst/>
          </a:prstGeom>
          <a:noFill/>
        </p:spPr>
        <p:txBody>
          <a:bodyPr wrap="square" rtlCol="0">
            <a:spAutoFit/>
          </a:bodyPr>
          <a:lstStyle/>
          <a:p>
            <a:r>
              <a:rPr lang="en-GB" sz="2400" dirty="0" smtClean="0">
                <a:solidFill>
                  <a:srgbClr val="FFFF00"/>
                </a:solidFill>
              </a:rPr>
              <a:t>A vertex </a:t>
            </a:r>
            <a:r>
              <a:rPr lang="en-GB" dirty="0" smtClean="0"/>
              <a:t>: </a:t>
            </a:r>
            <a:r>
              <a:rPr lang="en-GB" sz="2000" dirty="0" smtClean="0"/>
              <a:t>Each node of the graph is represented as a vertex, therefore {A,B,C,D,E} are vertices. Each vertex can have a name or an index.</a:t>
            </a:r>
          </a:p>
          <a:p>
            <a:endParaRPr lang="en-GB" dirty="0"/>
          </a:p>
          <a:p>
            <a:endParaRPr lang="en-US" dirty="0"/>
          </a:p>
        </p:txBody>
      </p:sp>
      <p:pic>
        <p:nvPicPr>
          <p:cNvPr id="1030" name="Picture 6" descr="C:\Users\medot\AppData\Local\Temp\SNAGHTML4d89f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770020"/>
            <a:ext cx="6181725" cy="4343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3218" y="1659988"/>
            <a:ext cx="5022167" cy="1661993"/>
          </a:xfrm>
          <a:prstGeom prst="rect">
            <a:avLst/>
          </a:prstGeom>
          <a:noFill/>
        </p:spPr>
        <p:txBody>
          <a:bodyPr wrap="square" rtlCol="0">
            <a:spAutoFit/>
          </a:bodyPr>
          <a:lstStyle/>
          <a:p>
            <a:r>
              <a:rPr lang="en-US" sz="2400" dirty="0">
                <a:solidFill>
                  <a:srgbClr val="FFFF00"/>
                </a:solidFill>
              </a:rPr>
              <a:t>An </a:t>
            </a:r>
            <a:r>
              <a:rPr lang="en-US" sz="2400" dirty="0" smtClean="0">
                <a:solidFill>
                  <a:srgbClr val="FFFF00"/>
                </a:solidFill>
              </a:rPr>
              <a:t>Edge</a:t>
            </a:r>
            <a:r>
              <a:rPr lang="en-US" dirty="0" smtClean="0"/>
              <a:t>: </a:t>
            </a:r>
            <a:r>
              <a:rPr lang="en-US" sz="2000" dirty="0"/>
              <a:t>is a line between two vertices, therefore {AB,AC,BC,BD,DE} are edges. Each edge can have a weight or a value assigned to it </a:t>
            </a:r>
          </a:p>
          <a:p>
            <a:endParaRPr lang="en-US" dirty="0"/>
          </a:p>
        </p:txBody>
      </p:sp>
      <p:sp>
        <p:nvSpPr>
          <p:cNvPr id="12" name="TextBox 11"/>
          <p:cNvSpPr txBox="1"/>
          <p:nvPr/>
        </p:nvSpPr>
        <p:spPr>
          <a:xfrm>
            <a:off x="253217" y="2985495"/>
            <a:ext cx="5022167" cy="1323439"/>
          </a:xfrm>
          <a:prstGeom prst="rect">
            <a:avLst/>
          </a:prstGeom>
          <a:noFill/>
        </p:spPr>
        <p:txBody>
          <a:bodyPr wrap="square" rtlCol="0">
            <a:spAutoFit/>
          </a:bodyPr>
          <a:lstStyle/>
          <a:p>
            <a:r>
              <a:rPr lang="en-US" sz="2000" dirty="0">
                <a:solidFill>
                  <a:srgbClr val="FFFF00"/>
                </a:solidFill>
              </a:rPr>
              <a:t>In graph 1 </a:t>
            </a:r>
            <a:r>
              <a:rPr lang="en-US" sz="2000" dirty="0"/>
              <a:t>they are undirected Edges, means that AB is the same as </a:t>
            </a:r>
            <a:r>
              <a:rPr lang="en-US" sz="2000" dirty="0" smtClean="0"/>
              <a:t>BA</a:t>
            </a:r>
          </a:p>
          <a:p>
            <a:r>
              <a:rPr lang="en-US" sz="2000" dirty="0">
                <a:solidFill>
                  <a:srgbClr val="FFFF00"/>
                </a:solidFill>
              </a:rPr>
              <a:t>In graph 2 </a:t>
            </a:r>
            <a:r>
              <a:rPr lang="en-US" sz="2000" dirty="0"/>
              <a:t>they are directed ,means that you can only go from A to B </a:t>
            </a:r>
          </a:p>
        </p:txBody>
      </p:sp>
      <p:sp>
        <p:nvSpPr>
          <p:cNvPr id="9" name="Rectangle 8"/>
          <p:cNvSpPr/>
          <p:nvPr/>
        </p:nvSpPr>
        <p:spPr>
          <a:xfrm>
            <a:off x="158969" y="4308934"/>
            <a:ext cx="6096000" cy="1477328"/>
          </a:xfrm>
          <a:prstGeom prst="rect">
            <a:avLst/>
          </a:prstGeom>
        </p:spPr>
        <p:txBody>
          <a:bodyPr>
            <a:spAutoFit/>
          </a:bodyPr>
          <a:lstStyle/>
          <a:p>
            <a:r>
              <a:rPr lang="en-US" dirty="0"/>
              <a:t>Some directed graphs may have an edge from A to B</a:t>
            </a:r>
          </a:p>
          <a:p>
            <a:r>
              <a:rPr lang="en-US" dirty="0"/>
              <a:t>And another edge from B to A , but with different values , for certain  problems and Algorithms</a:t>
            </a:r>
          </a:p>
          <a:p>
            <a:r>
              <a:rPr lang="en-US" dirty="0"/>
              <a:t>(e.g. the cost of going to a certain city or vertex is less that</a:t>
            </a:r>
          </a:p>
          <a:p>
            <a:r>
              <a:rPr lang="en-US" dirty="0"/>
              <a:t>The cost of returning</a:t>
            </a:r>
          </a:p>
        </p:txBody>
      </p:sp>
      <p:sp>
        <p:nvSpPr>
          <p:cNvPr id="10" name="Rectangle 9"/>
          <p:cNvSpPr/>
          <p:nvPr/>
        </p:nvSpPr>
        <p:spPr>
          <a:xfrm>
            <a:off x="227110" y="5877912"/>
            <a:ext cx="6684009" cy="461665"/>
          </a:xfrm>
          <a:prstGeom prst="rect">
            <a:avLst/>
          </a:prstGeom>
        </p:spPr>
        <p:txBody>
          <a:bodyPr wrap="none">
            <a:spAutoFit/>
          </a:bodyPr>
          <a:lstStyle/>
          <a:p>
            <a:r>
              <a:rPr lang="en-US" sz="2400" dirty="0">
                <a:solidFill>
                  <a:srgbClr val="FFFF00"/>
                </a:solidFill>
              </a:rPr>
              <a:t>A loop</a:t>
            </a:r>
            <a:r>
              <a:rPr lang="en-US" dirty="0"/>
              <a:t>: </a:t>
            </a:r>
            <a:r>
              <a:rPr lang="en-US" sz="2000" dirty="0"/>
              <a:t>is an edge that begins and ends with the same vertex </a:t>
            </a:r>
          </a:p>
        </p:txBody>
      </p:sp>
    </p:spTree>
    <p:extLst>
      <p:ext uri="{BB962C8B-B14F-4D97-AF65-F5344CB8AC3E}">
        <p14:creationId xmlns:p14="http://schemas.microsoft.com/office/powerpoint/2010/main" val="3698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Algorithm</a:t>
            </a:r>
            <a:endParaRPr lang="en-US" dirty="0"/>
          </a:p>
        </p:txBody>
      </p:sp>
      <p:sp>
        <p:nvSpPr>
          <p:cNvPr id="3" name="TextBox 2"/>
          <p:cNvSpPr txBox="1"/>
          <p:nvPr/>
        </p:nvSpPr>
        <p:spPr>
          <a:xfrm>
            <a:off x="473242" y="1777896"/>
            <a:ext cx="11718758" cy="523220"/>
          </a:xfrm>
          <a:prstGeom prst="rect">
            <a:avLst/>
          </a:prstGeom>
          <a:noFill/>
        </p:spPr>
        <p:txBody>
          <a:bodyPr wrap="square" rtlCol="0">
            <a:spAutoFit/>
          </a:bodyPr>
          <a:lstStyle/>
          <a:p>
            <a:r>
              <a:rPr lang="en-GB" sz="2800" dirty="0" smtClean="0">
                <a:solidFill>
                  <a:srgbClr val="FFFF00"/>
                </a:solidFill>
              </a:rPr>
              <a:t>To construct a graph it must have :</a:t>
            </a:r>
          </a:p>
        </p:txBody>
      </p:sp>
      <p:sp>
        <p:nvSpPr>
          <p:cNvPr id="4" name="Rectangle 3"/>
          <p:cNvSpPr/>
          <p:nvPr/>
        </p:nvSpPr>
        <p:spPr>
          <a:xfrm>
            <a:off x="473242" y="2453749"/>
            <a:ext cx="11328007" cy="1015663"/>
          </a:xfrm>
          <a:prstGeom prst="rect">
            <a:avLst/>
          </a:prstGeom>
        </p:spPr>
        <p:txBody>
          <a:bodyPr wrap="square">
            <a:spAutoFit/>
          </a:bodyPr>
          <a:lstStyle/>
          <a:p>
            <a:r>
              <a:rPr lang="en-US" sz="2000" dirty="0" smtClean="0">
                <a:solidFill>
                  <a:srgbClr val="FFFF00"/>
                </a:solidFill>
              </a:rPr>
              <a:t>1. </a:t>
            </a:r>
            <a:r>
              <a:rPr lang="en-US" sz="2000" dirty="0" smtClean="0"/>
              <a:t>A </a:t>
            </a:r>
            <a:r>
              <a:rPr lang="en-US" sz="2000" dirty="0"/>
              <a:t>set of vertices, with each one can have a name or an index</a:t>
            </a:r>
          </a:p>
          <a:p>
            <a:r>
              <a:rPr lang="en-US" sz="2000" dirty="0" smtClean="0">
                <a:solidFill>
                  <a:srgbClr val="FFFF00"/>
                </a:solidFill>
              </a:rPr>
              <a:t>2. </a:t>
            </a:r>
            <a:r>
              <a:rPr lang="en-US" sz="2000" dirty="0" smtClean="0"/>
              <a:t>A </a:t>
            </a:r>
            <a:r>
              <a:rPr lang="en-US" sz="2000" dirty="0"/>
              <a:t>set of edges that connect these vertices together , a source vertex to a destination vertex </a:t>
            </a:r>
            <a:r>
              <a:rPr lang="en-US" sz="2000" dirty="0" smtClean="0"/>
              <a:t>,</a:t>
            </a:r>
          </a:p>
          <a:p>
            <a:r>
              <a:rPr lang="en-US" sz="2000" dirty="0" smtClean="0"/>
              <a:t>     these edges can </a:t>
            </a:r>
            <a:r>
              <a:rPr lang="en-US" sz="2000" dirty="0"/>
              <a:t>have weights assigned to them </a:t>
            </a:r>
          </a:p>
        </p:txBody>
      </p:sp>
      <p:sp>
        <p:nvSpPr>
          <p:cNvPr id="5" name="Rectangle 4"/>
          <p:cNvSpPr/>
          <p:nvPr/>
        </p:nvSpPr>
        <p:spPr>
          <a:xfrm>
            <a:off x="473242" y="3469412"/>
            <a:ext cx="7953306" cy="707886"/>
          </a:xfrm>
          <a:prstGeom prst="rect">
            <a:avLst/>
          </a:prstGeom>
        </p:spPr>
        <p:txBody>
          <a:bodyPr wrap="square">
            <a:spAutoFit/>
          </a:bodyPr>
          <a:lstStyle/>
          <a:p>
            <a:r>
              <a:rPr lang="en-US" sz="2000" dirty="0" smtClean="0">
                <a:solidFill>
                  <a:srgbClr val="FFFF00"/>
                </a:solidFill>
              </a:rPr>
              <a:t>3.</a:t>
            </a:r>
            <a:r>
              <a:rPr lang="en-US" sz="2000" dirty="0" smtClean="0"/>
              <a:t>A </a:t>
            </a:r>
            <a:r>
              <a:rPr lang="en-US" sz="2000" dirty="0"/>
              <a:t>method to add more vertices </a:t>
            </a:r>
          </a:p>
          <a:p>
            <a:r>
              <a:rPr lang="en-US" sz="2000" dirty="0" smtClean="0">
                <a:solidFill>
                  <a:srgbClr val="FFFF00"/>
                </a:solidFill>
              </a:rPr>
              <a:t>4.</a:t>
            </a:r>
            <a:r>
              <a:rPr lang="en-US" sz="2000" dirty="0" smtClean="0"/>
              <a:t>A </a:t>
            </a:r>
            <a:r>
              <a:rPr lang="en-US" sz="2000" dirty="0"/>
              <a:t>method to connect two vertices together through an edge</a:t>
            </a:r>
          </a:p>
        </p:txBody>
      </p:sp>
      <p:sp>
        <p:nvSpPr>
          <p:cNvPr id="6" name="Rectangle 5"/>
          <p:cNvSpPr/>
          <p:nvPr/>
        </p:nvSpPr>
        <p:spPr>
          <a:xfrm>
            <a:off x="473242" y="4177298"/>
            <a:ext cx="10343984" cy="707886"/>
          </a:xfrm>
          <a:prstGeom prst="rect">
            <a:avLst/>
          </a:prstGeom>
        </p:spPr>
        <p:txBody>
          <a:bodyPr wrap="square">
            <a:spAutoFit/>
          </a:bodyPr>
          <a:lstStyle/>
          <a:p>
            <a:r>
              <a:rPr lang="en-US" sz="2000" dirty="0" smtClean="0">
                <a:solidFill>
                  <a:srgbClr val="FFFF00"/>
                </a:solidFill>
              </a:rPr>
              <a:t>5.</a:t>
            </a:r>
            <a:r>
              <a:rPr lang="en-US" sz="2000" dirty="0" smtClean="0"/>
              <a:t>A </a:t>
            </a:r>
            <a:r>
              <a:rPr lang="en-US" sz="2000" dirty="0"/>
              <a:t>method to remove certain vertices along with all it’s connected edges </a:t>
            </a:r>
          </a:p>
          <a:p>
            <a:r>
              <a:rPr lang="en-US" sz="2000" dirty="0" smtClean="0">
                <a:solidFill>
                  <a:srgbClr val="FFFF00"/>
                </a:solidFill>
              </a:rPr>
              <a:t>6.</a:t>
            </a:r>
            <a:r>
              <a:rPr lang="en-US" sz="2000" dirty="0" smtClean="0"/>
              <a:t>A </a:t>
            </a:r>
            <a:r>
              <a:rPr lang="en-US" sz="2000" dirty="0"/>
              <a:t>method to remove an edge</a:t>
            </a:r>
          </a:p>
        </p:txBody>
      </p:sp>
      <p:sp>
        <p:nvSpPr>
          <p:cNvPr id="7" name="Rectangle 6"/>
          <p:cNvSpPr/>
          <p:nvPr/>
        </p:nvSpPr>
        <p:spPr>
          <a:xfrm>
            <a:off x="473242" y="4885184"/>
            <a:ext cx="11048198" cy="707886"/>
          </a:xfrm>
          <a:prstGeom prst="rect">
            <a:avLst/>
          </a:prstGeom>
        </p:spPr>
        <p:txBody>
          <a:bodyPr wrap="square">
            <a:spAutoFit/>
          </a:bodyPr>
          <a:lstStyle/>
          <a:p>
            <a:r>
              <a:rPr lang="en-US" sz="2000" dirty="0" smtClean="0">
                <a:solidFill>
                  <a:srgbClr val="FFFF00"/>
                </a:solidFill>
              </a:rPr>
              <a:t>7.</a:t>
            </a:r>
            <a:r>
              <a:rPr lang="en-US" sz="2000" dirty="0" smtClean="0"/>
              <a:t>A </a:t>
            </a:r>
            <a:r>
              <a:rPr lang="en-US" sz="2000" dirty="0"/>
              <a:t>method to move across edges and vertices of the graph (a Path)</a:t>
            </a:r>
          </a:p>
          <a:p>
            <a:r>
              <a:rPr lang="en-US" sz="2000" dirty="0" smtClean="0">
                <a:solidFill>
                  <a:srgbClr val="FFFF00"/>
                </a:solidFill>
              </a:rPr>
              <a:t>8.</a:t>
            </a:r>
            <a:r>
              <a:rPr lang="en-US" sz="2000" dirty="0" smtClean="0"/>
              <a:t>A </a:t>
            </a:r>
            <a:r>
              <a:rPr lang="en-US" sz="2000" dirty="0"/>
              <a:t>method to display information about vertices and edges as well as changing their values</a:t>
            </a:r>
          </a:p>
        </p:txBody>
      </p:sp>
    </p:spTree>
    <p:extLst>
      <p:ext uri="{BB962C8B-B14F-4D97-AF65-F5344CB8AC3E}">
        <p14:creationId xmlns:p14="http://schemas.microsoft.com/office/powerpoint/2010/main" val="285668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FF00"/>
                </a:solidFill>
              </a:rPr>
              <a:t>Vertex class representation</a:t>
            </a:r>
            <a:endParaRPr lang="en-US" dirty="0">
              <a:solidFill>
                <a:srgbClr val="FFFF00"/>
              </a:solidFill>
            </a:endParaRPr>
          </a:p>
        </p:txBody>
      </p:sp>
      <p:pic>
        <p:nvPicPr>
          <p:cNvPr id="10242" name="Picture 2" descr="C:\Users\medot\AppData\Local\Temp\SNAGHTMLb1cef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27" y="1846995"/>
            <a:ext cx="10564971" cy="468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3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Edge </a:t>
            </a:r>
            <a:endParaRPr lang="en-US" dirty="0"/>
          </a:p>
        </p:txBody>
      </p:sp>
      <p:sp>
        <p:nvSpPr>
          <p:cNvPr id="4" name="TextBox 3"/>
          <p:cNvSpPr txBox="1"/>
          <p:nvPr/>
        </p:nvSpPr>
        <p:spPr>
          <a:xfrm>
            <a:off x="923073" y="2258050"/>
            <a:ext cx="10311064" cy="3508653"/>
          </a:xfrm>
          <a:prstGeom prst="rect">
            <a:avLst/>
          </a:prstGeom>
          <a:noFill/>
        </p:spPr>
        <p:txBody>
          <a:bodyPr wrap="square" rtlCol="0">
            <a:spAutoFit/>
          </a:bodyPr>
          <a:lstStyle/>
          <a:p>
            <a:r>
              <a:rPr lang="en-GB" sz="2800" dirty="0" smtClean="0">
                <a:solidFill>
                  <a:srgbClr val="FFFF00"/>
                </a:solidFill>
              </a:rPr>
              <a:t>An Edge is an object that has these attributes :</a:t>
            </a:r>
          </a:p>
          <a:p>
            <a:endParaRPr lang="en-GB" dirty="0" smtClean="0"/>
          </a:p>
          <a:p>
            <a:pPr marL="285750" indent="-285750">
              <a:buFont typeface="Arial" panose="020B0604020202020204" pitchFamily="34" charset="0"/>
              <a:buChar char="•"/>
            </a:pPr>
            <a:r>
              <a:rPr lang="en-GB" sz="2000" dirty="0" smtClean="0"/>
              <a:t>A source Vertex </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A destination Vertex</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A weight or value</a:t>
            </a:r>
          </a:p>
          <a:p>
            <a:endParaRPr lang="en-GB" dirty="0" smtClean="0"/>
          </a:p>
          <a:p>
            <a:r>
              <a:rPr lang="en-GB" sz="2000" dirty="0" smtClean="0">
                <a:solidFill>
                  <a:srgbClr val="FFFF00"/>
                </a:solidFill>
              </a:rPr>
              <a:t>In case of undirected graphs , Edges will be bidirectional , meaning that for each edge going </a:t>
            </a:r>
          </a:p>
          <a:p>
            <a:r>
              <a:rPr lang="en-GB" sz="2000" dirty="0" smtClean="0">
                <a:solidFill>
                  <a:srgbClr val="FFFF00"/>
                </a:solidFill>
              </a:rPr>
              <a:t>from a to b there will be an edge going from b to a  </a:t>
            </a:r>
          </a:p>
          <a:p>
            <a:endParaRPr lang="en-US" dirty="0"/>
          </a:p>
        </p:txBody>
      </p:sp>
      <p:pic>
        <p:nvPicPr>
          <p:cNvPr id="5" name="Picture 4"/>
          <p:cNvPicPr>
            <a:picLocks noChangeAspect="1"/>
          </p:cNvPicPr>
          <p:nvPr/>
        </p:nvPicPr>
        <p:blipFill>
          <a:blip r:embed="rId2"/>
          <a:stretch>
            <a:fillRect/>
          </a:stretch>
        </p:blipFill>
        <p:spPr>
          <a:xfrm>
            <a:off x="6753854" y="143181"/>
            <a:ext cx="5219048" cy="1257143"/>
          </a:xfrm>
          <a:prstGeom prst="rect">
            <a:avLst/>
          </a:prstGeom>
        </p:spPr>
      </p:pic>
      <p:pic>
        <p:nvPicPr>
          <p:cNvPr id="2052" name="Picture 4" descr="C:\Users\medot\AppData\Local\Temp\SNAGHTML51eab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854" y="3078288"/>
            <a:ext cx="521970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4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1904</TotalTime>
  <Words>2564</Words>
  <Application>Microsoft Office PowerPoint</Application>
  <PresentationFormat>Widescreen</PresentationFormat>
  <Paragraphs>191</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Lucida Sans Typewriter</vt:lpstr>
      <vt:lpstr>Wingdings</vt:lpstr>
      <vt:lpstr>Celestial</vt:lpstr>
      <vt:lpstr>Graph Theory Applications of graph in data structures using c sharp </vt:lpstr>
      <vt:lpstr>Contents</vt:lpstr>
      <vt:lpstr>Introduction</vt:lpstr>
      <vt:lpstr>PowerPoint Presentation</vt:lpstr>
      <vt:lpstr>The Graph</vt:lpstr>
      <vt:lpstr>PowerPoint Presentation</vt:lpstr>
      <vt:lpstr>Graph Algorithm</vt:lpstr>
      <vt:lpstr>Vertex class representation</vt:lpstr>
      <vt:lpstr>The Edge </vt:lpstr>
      <vt:lpstr>C# Implementation of the edge</vt:lpstr>
      <vt:lpstr>PowerPoint Presentation</vt:lpstr>
      <vt:lpstr>PowerPoint Presentation</vt:lpstr>
      <vt:lpstr>PowerPoint Presentation</vt:lpstr>
      <vt:lpstr>The vertex</vt:lpstr>
      <vt:lpstr>C# implementation of THE vertex</vt:lpstr>
      <vt:lpstr>PowerPoint Presentation</vt:lpstr>
      <vt:lpstr>PowerPoint Presentation</vt:lpstr>
      <vt:lpstr>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Graph</vt:lpstr>
      <vt:lpstr>C# implementation of the graph</vt:lpstr>
      <vt:lpstr>PowerPoint Presentation</vt:lpstr>
      <vt:lpstr>PowerPoint Presentation</vt:lpstr>
      <vt:lpstr>explanation</vt:lpstr>
      <vt:lpstr>PowerPoint Presentation</vt:lpstr>
      <vt:lpstr>PowerPoint Presentation</vt:lpstr>
      <vt:lpstr>PowerPoint Presentation</vt:lpstr>
      <vt:lpstr>PowerPoint Presentation</vt:lpstr>
      <vt:lpstr>PowerPoint Presentation</vt:lpstr>
      <vt:lpstr>Using our graph</vt:lpstr>
      <vt:lpstr>PowerPoint Presentation</vt:lpstr>
      <vt:lpstr>Enhancing our graph</vt:lpstr>
      <vt:lpstr>PowerPoint Presentation</vt:lpstr>
      <vt:lpstr>Algorithm</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Applications of graph in data structures </dc:title>
  <dc:creator>medo mohammed</dc:creator>
  <cp:lastModifiedBy>medo mohammed</cp:lastModifiedBy>
  <cp:revision>69</cp:revision>
  <dcterms:created xsi:type="dcterms:W3CDTF">2018-12-03T20:00:24Z</dcterms:created>
  <dcterms:modified xsi:type="dcterms:W3CDTF">2018-12-05T03:52:36Z</dcterms:modified>
</cp:coreProperties>
</file>