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65" r:id="rId11"/>
    <p:sldId id="261" r:id="rId12"/>
    <p:sldId id="262" r:id="rId13"/>
    <p:sldId id="263" r:id="rId14"/>
    <p:sldId id="264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1B14-4A05-4E8F-BDCC-C3E5A6B7BA4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D276-3375-4402-9702-2FAAA0BD7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6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1B14-4A05-4E8F-BDCC-C3E5A6B7BA4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D276-3375-4402-9702-2FAAA0BD7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0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1B14-4A05-4E8F-BDCC-C3E5A6B7BA4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D276-3375-4402-9702-2FAAA0BD7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5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1B14-4A05-4E8F-BDCC-C3E5A6B7BA4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D276-3375-4402-9702-2FAAA0BD7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7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1B14-4A05-4E8F-BDCC-C3E5A6B7BA4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D276-3375-4402-9702-2FAAA0BD7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6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1B14-4A05-4E8F-BDCC-C3E5A6B7BA4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D276-3375-4402-9702-2FAAA0BD7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2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1B14-4A05-4E8F-BDCC-C3E5A6B7BA4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D276-3375-4402-9702-2FAAA0BD7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7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1B14-4A05-4E8F-BDCC-C3E5A6B7BA4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D276-3375-4402-9702-2FAAA0BD7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1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1B14-4A05-4E8F-BDCC-C3E5A6B7BA4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D276-3375-4402-9702-2FAAA0BD7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1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1B14-4A05-4E8F-BDCC-C3E5A6B7BA4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D276-3375-4402-9702-2FAAA0BD7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7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1B14-4A05-4E8F-BDCC-C3E5A6B7BA4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D276-3375-4402-9702-2FAAA0BD7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5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A1B14-4A05-4E8F-BDCC-C3E5A6B7BA4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CD276-3375-4402-9702-2FAAA0BD7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5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3schools.com/sql/sql_primarykey.as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002" y="1201016"/>
            <a:ext cx="8858250" cy="4400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13" y="5072142"/>
            <a:ext cx="1631265" cy="16312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16" y="4840888"/>
            <a:ext cx="3284450" cy="21114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68468" y="5072142"/>
            <a:ext cx="60541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Özhan GÜLAL </a:t>
            </a:r>
          </a:p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Software Technology Trainer, Developer</a:t>
            </a:r>
            <a:b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ozhangulal.com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1300" y="5072142"/>
            <a:ext cx="17907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9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541"/>
            <a:ext cx="2771906" cy="1377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480" y="5570214"/>
            <a:ext cx="1381520" cy="1293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308" y="166089"/>
            <a:ext cx="2690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Key Types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0783" y="1900678"/>
            <a:ext cx="37613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Candidate Key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Primary Key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Compound Key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Surrogate Key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208230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541"/>
            <a:ext cx="2771906" cy="1377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480" y="5570214"/>
            <a:ext cx="1381520" cy="1293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308" y="166089"/>
            <a:ext cx="3250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Primary Key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96251" y="61032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2802" y="1796275"/>
            <a:ext cx="11995413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The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PRIMARY KEY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 constraint uniquely identifies each record in a table.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kumimoji="0" lang="en-US" altLang="en-US" sz="2800" b="0" i="0" u="none" strike="noStrike" cap="none" normalizeH="0" baseline="0" dirty="0" smtClean="0">
              <a:ln>
                <a:noFill/>
              </a:ln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Primary keys must contain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UNIQUE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values, and cannot contain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NULL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values.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kumimoji="0" lang="en-US" altLang="en-US" sz="2800" b="0" i="0" u="none" strike="noStrike" cap="none" normalizeH="0" baseline="0" dirty="0" smtClean="0">
              <a:ln>
                <a:noFill/>
              </a:ln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 table can have only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ONE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primary key; and in the table, this primary key can consist of single or multiple columns (fields).</a:t>
            </a:r>
          </a:p>
        </p:txBody>
      </p:sp>
    </p:spTree>
    <p:extLst>
      <p:ext uri="{BB962C8B-B14F-4D97-AF65-F5344CB8AC3E}">
        <p14:creationId xmlns:p14="http://schemas.microsoft.com/office/powerpoint/2010/main" val="162553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541"/>
            <a:ext cx="2771906" cy="1377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480" y="5570214"/>
            <a:ext cx="1381520" cy="1293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308" y="166089"/>
            <a:ext cx="3250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Primary Key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96251" y="61032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906" y="1335813"/>
            <a:ext cx="6118320" cy="38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1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541"/>
            <a:ext cx="2771906" cy="1377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480" y="5570214"/>
            <a:ext cx="1381520" cy="1293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308" y="166089"/>
            <a:ext cx="3189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Foreign Key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96251" y="61032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1396871"/>
            <a:ext cx="12192000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The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FOREIGN KEY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 constraint is used to prevent actions that would destroy 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links between tables.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FOREIGN KEY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 is a field (or collection of fields) in one table, that refers to the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PRIMARY KEY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 in another table.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The table with the foreign key is called the child table, and the table 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with the primary key is called the referenced or parent table.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43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541"/>
            <a:ext cx="2771906" cy="1377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480" y="5570214"/>
            <a:ext cx="1381520" cy="1293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308" y="166089"/>
            <a:ext cx="3189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Foreign Key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96251" y="61032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272" y="997085"/>
            <a:ext cx="8062164" cy="529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6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541"/>
            <a:ext cx="2771906" cy="1377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480" y="5570214"/>
            <a:ext cx="1381520" cy="1293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308" y="166089"/>
            <a:ext cx="67104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Relationship on Database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79892" y="1948382"/>
            <a:ext cx="407656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 to 1</a:t>
            </a:r>
            <a:b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3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 to Many</a:t>
            </a:r>
            <a:b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3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Many to Many</a:t>
            </a:r>
          </a:p>
        </p:txBody>
      </p:sp>
    </p:spTree>
    <p:extLst>
      <p:ext uri="{BB962C8B-B14F-4D97-AF65-F5344CB8AC3E}">
        <p14:creationId xmlns:p14="http://schemas.microsoft.com/office/powerpoint/2010/main" val="260645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541"/>
            <a:ext cx="2771906" cy="1377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480" y="5570214"/>
            <a:ext cx="1381520" cy="1293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308" y="166089"/>
            <a:ext cx="67104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Relationship on Database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0893" y="997086"/>
            <a:ext cx="40765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 to 1</a:t>
            </a:r>
          </a:p>
        </p:txBody>
      </p:sp>
      <p:sp>
        <p:nvSpPr>
          <p:cNvPr id="3" name="Rectangle 2"/>
          <p:cNvSpPr/>
          <p:nvPr/>
        </p:nvSpPr>
        <p:spPr>
          <a:xfrm>
            <a:off x="759296" y="2710019"/>
            <a:ext cx="114327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 a one-to-one relationship, one record in a table is associated with one and only one record in another table. 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65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541"/>
            <a:ext cx="2771906" cy="1377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480" y="5570214"/>
            <a:ext cx="1381520" cy="1293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308" y="166089"/>
            <a:ext cx="67104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Relationship on Database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0893" y="997086"/>
            <a:ext cx="40765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 to 1</a:t>
            </a:r>
          </a:p>
        </p:txBody>
      </p:sp>
      <p:sp>
        <p:nvSpPr>
          <p:cNvPr id="3" name="Rectangle 2"/>
          <p:cNvSpPr/>
          <p:nvPr/>
        </p:nvSpPr>
        <p:spPr>
          <a:xfrm>
            <a:off x="979329" y="4446838"/>
            <a:ext cx="114327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 a school database, each student has only one student ID, and each student ID is assigned to only one person.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76" y="2323664"/>
            <a:ext cx="5333199" cy="195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541"/>
            <a:ext cx="2771906" cy="1377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480" y="5570214"/>
            <a:ext cx="1381520" cy="1293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308" y="166089"/>
            <a:ext cx="67104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Relationship on Database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0893" y="997086"/>
            <a:ext cx="40765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 to Many</a:t>
            </a:r>
          </a:p>
        </p:txBody>
      </p:sp>
      <p:sp>
        <p:nvSpPr>
          <p:cNvPr id="3" name="Rectangle 2"/>
          <p:cNvSpPr/>
          <p:nvPr/>
        </p:nvSpPr>
        <p:spPr>
          <a:xfrm>
            <a:off x="434657" y="2699198"/>
            <a:ext cx="114327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 a one-to-many relationship, one record in a table can be associated with one or more records in another table. 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20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541"/>
            <a:ext cx="2771906" cy="1377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480" y="5570214"/>
            <a:ext cx="1381520" cy="1293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308" y="166089"/>
            <a:ext cx="67104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Relationship on Database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0893" y="997086"/>
            <a:ext cx="40765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 to Many</a:t>
            </a:r>
          </a:p>
        </p:txBody>
      </p:sp>
      <p:sp>
        <p:nvSpPr>
          <p:cNvPr id="3" name="Rectangle 2"/>
          <p:cNvSpPr/>
          <p:nvPr/>
        </p:nvSpPr>
        <p:spPr>
          <a:xfrm>
            <a:off x="979329" y="4446838"/>
            <a:ext cx="105778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Each customer can have many sales orders.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037" y="2347820"/>
            <a:ext cx="5495652" cy="201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541"/>
            <a:ext cx="2771906" cy="13770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691" y="705949"/>
            <a:ext cx="7448550" cy="5305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0480" y="5570214"/>
            <a:ext cx="1381520" cy="12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1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541"/>
            <a:ext cx="2771906" cy="1377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480" y="5570214"/>
            <a:ext cx="1381520" cy="1293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308" y="166089"/>
            <a:ext cx="67104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Relationship on Database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0893" y="997086"/>
            <a:ext cx="40765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Many to Many</a:t>
            </a:r>
          </a:p>
        </p:txBody>
      </p:sp>
      <p:sp>
        <p:nvSpPr>
          <p:cNvPr id="6" name="Rectangle 5"/>
          <p:cNvSpPr/>
          <p:nvPr/>
        </p:nvSpPr>
        <p:spPr>
          <a:xfrm>
            <a:off x="431520" y="2703204"/>
            <a:ext cx="1167210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many-to-many relationship occurs when multiple records in a table are associated with multiple records in another table.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97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541"/>
            <a:ext cx="2771906" cy="1377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480" y="5570214"/>
            <a:ext cx="1381520" cy="1293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308" y="166089"/>
            <a:ext cx="67104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Relationship on Database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0893" y="997086"/>
            <a:ext cx="40765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Many to Many</a:t>
            </a:r>
          </a:p>
        </p:txBody>
      </p:sp>
      <p:sp>
        <p:nvSpPr>
          <p:cNvPr id="3" name="Rectangle 2"/>
          <p:cNvSpPr/>
          <p:nvPr/>
        </p:nvSpPr>
        <p:spPr>
          <a:xfrm>
            <a:off x="979329" y="4446838"/>
            <a:ext cx="105778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many-to-many relationship exists between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students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and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classes: students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select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various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classes,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and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classes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be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selected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by many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students…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411" y="2038812"/>
            <a:ext cx="7105237" cy="251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0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2384456"/>
            <a:ext cx="12008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 TIME !     LAUNCH SQL</a:t>
            </a:r>
            <a:endParaRPr lang="en-US" sz="72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41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541"/>
            <a:ext cx="2771906" cy="1377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480" y="5570214"/>
            <a:ext cx="1381520" cy="1293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61679" y="2411510"/>
            <a:ext cx="5479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Questions ???</a:t>
            </a:r>
            <a:endParaRPr lang="en-US" sz="7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00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541"/>
            <a:ext cx="2771906" cy="1377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480" y="5570214"/>
            <a:ext cx="1381520" cy="1293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288" y="274302"/>
            <a:ext cx="40028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Talk to me!</a:t>
            </a:r>
            <a:endParaRPr lang="en-US" sz="6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83255" y="2141758"/>
            <a:ext cx="724589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ozhangulal.com</a:t>
            </a:r>
          </a:p>
          <a:p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linkedin.com/</a:t>
            </a:r>
            <a:r>
              <a:rPr lang="en-US" sz="5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ozhangulal</a:t>
            </a:r>
            <a:endParaRPr lang="en-US" sz="5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ozhangulal@gmail.com</a:t>
            </a:r>
          </a:p>
        </p:txBody>
      </p:sp>
    </p:spTree>
    <p:extLst>
      <p:ext uri="{BB962C8B-B14F-4D97-AF65-F5344CB8AC3E}">
        <p14:creationId xmlns:p14="http://schemas.microsoft.com/office/powerpoint/2010/main" val="131558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541"/>
            <a:ext cx="2771906" cy="1377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480" y="5570214"/>
            <a:ext cx="1381520" cy="1293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55868" y="2595143"/>
            <a:ext cx="61045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What is Database?</a:t>
            </a:r>
            <a:endParaRPr lang="en-US" sz="6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15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541"/>
            <a:ext cx="2771906" cy="1377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480" y="5570214"/>
            <a:ext cx="1381520" cy="1293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4981" y="2238729"/>
            <a:ext cx="112295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Database is a collection of structured information or data stored </a:t>
            </a:r>
          </a:p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electronically in a computer system.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database is controlled </a:t>
            </a:r>
            <a:endParaRPr 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by 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data management system (DBMS). </a:t>
            </a:r>
          </a:p>
        </p:txBody>
      </p:sp>
    </p:spTree>
    <p:extLst>
      <p:ext uri="{BB962C8B-B14F-4D97-AF65-F5344CB8AC3E}">
        <p14:creationId xmlns:p14="http://schemas.microsoft.com/office/powerpoint/2010/main" val="210446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541"/>
            <a:ext cx="2771906" cy="1377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480" y="5570214"/>
            <a:ext cx="1381520" cy="1293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308" y="166089"/>
            <a:ext cx="3805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Normalization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56654"/>
            <a:ext cx="1220372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Normalization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 is a database design technique that reduces data redundancy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and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eliminates undesirable characteristics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like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Insertion, Update and Deletion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Anomalies.</a:t>
            </a:r>
            <a:b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Normalization </a:t>
            </a:r>
            <a:r>
              <a:rPr lang="en-US" sz="2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rules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divides larger tables into smaller tables and links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them</a:t>
            </a:r>
            <a:b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using relationships.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US" sz="2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purpose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 Normalization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SQL is to eliminate redundant (repetitive)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and ensure data is stored logically.</a:t>
            </a:r>
            <a:endParaRPr lang="en-US" sz="2800" dirty="0" smtClean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41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541"/>
            <a:ext cx="2771906" cy="1377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480" y="5570214"/>
            <a:ext cx="1381520" cy="1293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308" y="166089"/>
            <a:ext cx="3805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Normalization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44237" y="1386509"/>
            <a:ext cx="557992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Database Normal </a:t>
            </a:r>
            <a:r>
              <a:rPr lang="en-US" sz="2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Forms</a:t>
            </a:r>
          </a:p>
          <a:p>
            <a:endParaRPr lang="en-US" sz="2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1NF </a:t>
            </a:r>
            <a:r>
              <a:rPr lang="en-US" sz="2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(First Normal Form</a:t>
            </a:r>
            <a:r>
              <a:rPr lang="en-US" sz="28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sz="28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2NF (Second Normal Form</a:t>
            </a:r>
            <a:r>
              <a:rPr lang="en-US" sz="28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sz="28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3NF (Third Normal Form</a:t>
            </a:r>
            <a:r>
              <a:rPr lang="en-US" sz="28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sz="28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BCNF (Boyce-</a:t>
            </a:r>
            <a:r>
              <a:rPr lang="en-US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Codd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Normal Form)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4NF (Fourth Normal Form)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5NF (Fifth Normal Form)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6NF (Sixth Normal Form)</a:t>
            </a:r>
          </a:p>
        </p:txBody>
      </p:sp>
    </p:spTree>
    <p:extLst>
      <p:ext uri="{BB962C8B-B14F-4D97-AF65-F5344CB8AC3E}">
        <p14:creationId xmlns:p14="http://schemas.microsoft.com/office/powerpoint/2010/main" val="105905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541"/>
            <a:ext cx="2771906" cy="1377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480" y="5570214"/>
            <a:ext cx="1381520" cy="1293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308" y="166089"/>
            <a:ext cx="3805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Normalization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3889" y="581587"/>
            <a:ext cx="38666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1NF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(First Normal Form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26136" y="2391629"/>
            <a:ext cx="81736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Each table cell should contain a single value.</a:t>
            </a:r>
            <a:br>
              <a:rPr lang="en-US" sz="3200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3200" b="0" i="0" dirty="0" smtClean="0">
              <a:solidFill>
                <a:srgbClr val="222222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0" i="0" dirty="0" smtClean="0">
                <a:solidFill>
                  <a:srgbClr val="22222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Each record needs to be unique.</a:t>
            </a:r>
            <a:endParaRPr lang="en-US" sz="3200" b="0" i="0" dirty="0">
              <a:solidFill>
                <a:srgbClr val="222222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26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541"/>
            <a:ext cx="2771906" cy="1377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480" y="5570214"/>
            <a:ext cx="1381520" cy="1293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308" y="166089"/>
            <a:ext cx="3805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Normalization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3889" y="581587"/>
            <a:ext cx="43007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2NF (Second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Form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26136" y="2391629"/>
            <a:ext cx="81736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Rule 1- Be in </a:t>
            </a:r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1NF</a:t>
            </a:r>
            <a:b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Rule 2- Single Column Primary Key</a:t>
            </a:r>
          </a:p>
        </p:txBody>
      </p:sp>
    </p:spTree>
    <p:extLst>
      <p:ext uri="{BB962C8B-B14F-4D97-AF65-F5344CB8AC3E}">
        <p14:creationId xmlns:p14="http://schemas.microsoft.com/office/powerpoint/2010/main" val="320397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541"/>
            <a:ext cx="2771906" cy="1377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480" y="5570214"/>
            <a:ext cx="1381520" cy="1293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308" y="166089"/>
            <a:ext cx="3805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Normalization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3889" y="581587"/>
            <a:ext cx="39505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NF (Third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Normal Form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33889" y="2456983"/>
            <a:ext cx="100228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Rule 1- Be in 2NF</a:t>
            </a:r>
            <a:b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32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Rule 2- Has no transitive functional dependencies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3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557</Words>
  <Application>Microsoft Office PowerPoint</Application>
  <PresentationFormat>Widescreen</PresentationFormat>
  <Paragraphs>79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Özhan GÜLAL</dc:creator>
  <cp:lastModifiedBy>Özhan GÜLAL</cp:lastModifiedBy>
  <cp:revision>15</cp:revision>
  <dcterms:created xsi:type="dcterms:W3CDTF">2021-03-23T08:16:46Z</dcterms:created>
  <dcterms:modified xsi:type="dcterms:W3CDTF">2021-03-23T11:07:50Z</dcterms:modified>
</cp:coreProperties>
</file>