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ssimiliano Balestrieri" initials="MB" lastIdx="1" clrIdx="0">
    <p:extLst>
      <p:ext uri="{19B8F6BF-5375-455C-9EA6-DF929625EA0E}">
        <p15:presenceInfo xmlns:p15="http://schemas.microsoft.com/office/powerpoint/2012/main" userId="Massimiliano Balestri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1FDE65E-9DC3-4FF0-B180-23FE26AE9394}" type="datetimeFigureOut">
              <a:rPr lang="it-IT" smtClean="0"/>
              <a:t>22/07/2019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2200139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1FDE65E-9DC3-4FF0-B180-23FE26AE9394}" type="datetimeFigureOut">
              <a:rPr lang="it-IT" smtClean="0"/>
              <a:t>22/07/2019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111718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1FDE65E-9DC3-4FF0-B180-23FE26AE9394}" type="datetimeFigureOut">
              <a:rPr lang="it-IT" smtClean="0"/>
              <a:t>22/07/2019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2628646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1FDE65E-9DC3-4FF0-B180-23FE26AE9394}" type="datetimeFigureOut">
              <a:rPr lang="it-IT" smtClean="0"/>
              <a:t>22/07/2019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1086959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1FDE65E-9DC3-4FF0-B180-23FE26AE9394}" type="datetimeFigureOut">
              <a:rPr lang="it-IT" smtClean="0"/>
              <a:t>22/07/2019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1077399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C1FDE65E-9DC3-4FF0-B180-23FE26AE9394}" type="datetimeFigureOut">
              <a:rPr lang="it-IT" smtClean="0"/>
              <a:t>22/07/2019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336748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C1FDE65E-9DC3-4FF0-B180-23FE26AE9394}" type="datetimeFigureOut">
              <a:rPr lang="it-IT" smtClean="0"/>
              <a:t>22/07/2019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405078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1FDE65E-9DC3-4FF0-B180-23FE26AE9394}" type="datetimeFigureOut">
              <a:rPr lang="it-IT" smtClean="0"/>
              <a:t>22/07/2019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256907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FDE65E-9DC3-4FF0-B180-23FE26AE9394}" type="datetimeFigureOut">
              <a:rPr lang="it-IT" smtClean="0"/>
              <a:t>22/07/2019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1537813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1FDE65E-9DC3-4FF0-B180-23FE26AE9394}" type="datetimeFigureOut">
              <a:rPr lang="it-IT" smtClean="0"/>
              <a:t>22/07/2019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66923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1FDE65E-9DC3-4FF0-B180-23FE26AE9394}" type="datetimeFigureOut">
              <a:rPr lang="it-IT" smtClean="0"/>
              <a:t>22/07/2019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103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DE65E-9DC3-4FF0-B180-23FE26AE9394}" type="datetimeFigureOut">
              <a:rPr lang="it-IT" smtClean="0"/>
              <a:t>22/07/2019</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58A7D3-DEAE-4A65-9040-E491A27952AD}" type="slidenum">
              <a:rPr lang="it-IT" smtClean="0"/>
              <a:t>‹N›</a:t>
            </a:fld>
            <a:endParaRPr lang="it-IT"/>
          </a:p>
        </p:txBody>
      </p:sp>
    </p:spTree>
    <p:extLst>
      <p:ext uri="{BB962C8B-B14F-4D97-AF65-F5344CB8AC3E}">
        <p14:creationId xmlns:p14="http://schemas.microsoft.com/office/powerpoint/2010/main" val="4392286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EA5FB3-E0B3-4CD1-B096-3A915B1B7DD0}"/>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i="1" kern="1200">
                <a:solidFill>
                  <a:srgbClr val="FFFFFF"/>
                </a:solidFill>
                <a:latin typeface="+mj-lt"/>
                <a:ea typeface="+mj-ea"/>
                <a:cs typeface="+mj-cs"/>
              </a:rPr>
              <a:t>Von Neumann architecture diagram</a:t>
            </a:r>
            <a:endParaRPr lang="en-US" sz="2600" kern="1200">
              <a:solidFill>
                <a:srgbClr val="FFFFFF"/>
              </a:solidFill>
              <a:latin typeface="+mj-lt"/>
              <a:ea typeface="+mj-ea"/>
              <a:cs typeface="+mj-cs"/>
            </a:endParaRPr>
          </a:p>
        </p:txBody>
      </p:sp>
      <p:pic>
        <p:nvPicPr>
          <p:cNvPr id="4" name="Immagine 3">
            <a:extLst>
              <a:ext uri="{FF2B5EF4-FFF2-40B4-BE49-F238E27FC236}">
                <a16:creationId xmlns:a16="http://schemas.microsoft.com/office/drawing/2014/main" id="{6F666515-CFB5-43B3-AADE-313BDFCABAA5}"/>
              </a:ext>
            </a:extLst>
          </p:cNvPr>
          <p:cNvPicPr>
            <a:picLocks noChangeAspect="1"/>
          </p:cNvPicPr>
          <p:nvPr/>
        </p:nvPicPr>
        <p:blipFill rotWithShape="1">
          <a:blip r:embed="rId2"/>
          <a:srcRect l="1460" r="5206"/>
          <a:stretch/>
        </p:blipFill>
        <p:spPr>
          <a:xfrm>
            <a:off x="3988027" y="-1"/>
            <a:ext cx="7188199" cy="3911799"/>
          </a:xfrm>
          <a:prstGeom prst="rect">
            <a:avLst/>
          </a:prstGeom>
        </p:spPr>
      </p:pic>
      <p:sp>
        <p:nvSpPr>
          <p:cNvPr id="5" name="CasellaDiTesto 4">
            <a:extLst>
              <a:ext uri="{FF2B5EF4-FFF2-40B4-BE49-F238E27FC236}">
                <a16:creationId xmlns:a16="http://schemas.microsoft.com/office/drawing/2014/main" id="{2124DABB-FA43-45EA-9E30-031F85ADF4E7}"/>
              </a:ext>
            </a:extLst>
          </p:cNvPr>
          <p:cNvSpPr txBox="1"/>
          <p:nvPr/>
        </p:nvSpPr>
        <p:spPr>
          <a:xfrm>
            <a:off x="4032514" y="3867635"/>
            <a:ext cx="6322894" cy="2862322"/>
          </a:xfrm>
          <a:prstGeom prst="rect">
            <a:avLst/>
          </a:prstGeom>
          <a:noFill/>
        </p:spPr>
        <p:txBody>
          <a:bodyPr wrap="square" rtlCol="0">
            <a:spAutoFit/>
          </a:bodyPr>
          <a:lstStyle/>
          <a:p>
            <a:r>
              <a:rPr lang="en-US" i="1" dirty="0"/>
              <a:t>- control unit </a:t>
            </a:r>
            <a:r>
              <a:rPr lang="en-US" dirty="0"/>
              <a:t>- decodes program instructions (opcodes) read from</a:t>
            </a:r>
          </a:p>
          <a:p>
            <a:r>
              <a:rPr lang="it-IT" dirty="0" err="1"/>
              <a:t>memory</a:t>
            </a:r>
            <a:endParaRPr lang="en-US" i="1" dirty="0"/>
          </a:p>
          <a:p>
            <a:r>
              <a:rPr lang="en-US" i="1" dirty="0"/>
              <a:t>- arithmetic and logic unit </a:t>
            </a:r>
            <a:r>
              <a:rPr lang="en-US" dirty="0"/>
              <a:t>(A</a:t>
            </a:r>
            <a:r>
              <a:rPr lang="en-US" i="1" dirty="0"/>
              <a:t>LU</a:t>
            </a:r>
            <a:r>
              <a:rPr lang="en-US" dirty="0"/>
              <a:t>) - responsible for performing</a:t>
            </a:r>
          </a:p>
          <a:p>
            <a:r>
              <a:rPr lang="en-US" dirty="0"/>
              <a:t>operations like addition and subtraction.</a:t>
            </a:r>
            <a:br>
              <a:rPr lang="en-US" dirty="0"/>
            </a:br>
            <a:r>
              <a:rPr lang="en-US" dirty="0"/>
              <a:t>- </a:t>
            </a:r>
            <a:r>
              <a:rPr lang="en-US" i="1" dirty="0"/>
              <a:t>register </a:t>
            </a:r>
            <a:r>
              <a:rPr lang="en-US" dirty="0"/>
              <a:t>- memory location quickly accessible from ALU and/or</a:t>
            </a:r>
          </a:p>
          <a:p>
            <a:r>
              <a:rPr lang="it-IT" dirty="0"/>
              <a:t>Control Unit</a:t>
            </a:r>
            <a:br>
              <a:rPr lang="it-IT" dirty="0"/>
            </a:br>
            <a:r>
              <a:rPr lang="it-IT" dirty="0"/>
              <a:t>- </a:t>
            </a:r>
            <a:r>
              <a:rPr lang="en-US" i="1" dirty="0"/>
              <a:t>memory - </a:t>
            </a:r>
            <a:r>
              <a:rPr lang="en-US" dirty="0"/>
              <a:t>responsible for storing data and the program itself.</a:t>
            </a:r>
            <a:br>
              <a:rPr lang="en-US" dirty="0"/>
            </a:br>
            <a:r>
              <a:rPr lang="en-US" i="1" dirty="0"/>
              <a:t>- Random Access Memory (RAM) </a:t>
            </a:r>
            <a:r>
              <a:rPr lang="en-US" dirty="0"/>
              <a:t>- allows us to read data at the</a:t>
            </a:r>
          </a:p>
          <a:p>
            <a:r>
              <a:rPr lang="en-US" dirty="0"/>
              <a:t>same access time irrespective of the memory region we access</a:t>
            </a:r>
            <a:br>
              <a:rPr lang="en-US" dirty="0"/>
            </a:br>
            <a:endParaRPr lang="it-IT" dirty="0"/>
          </a:p>
        </p:txBody>
      </p:sp>
    </p:spTree>
    <p:extLst>
      <p:ext uri="{BB962C8B-B14F-4D97-AF65-F5344CB8AC3E}">
        <p14:creationId xmlns:p14="http://schemas.microsoft.com/office/powerpoint/2010/main" val="4130229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FB37-C555-4A64-AEE8-BBDCD410C7EB}"/>
              </a:ext>
            </a:extLst>
          </p:cNvPr>
          <p:cNvSpPr>
            <a:spLocks noGrp="1"/>
          </p:cNvSpPr>
          <p:nvPr>
            <p:ph type="title"/>
          </p:nvPr>
        </p:nvSpPr>
        <p:spPr>
          <a:xfrm>
            <a:off x="295422" y="365125"/>
            <a:ext cx="6577819" cy="1325563"/>
          </a:xfrm>
        </p:spPr>
        <p:txBody>
          <a:bodyPr/>
          <a:lstStyle/>
          <a:p>
            <a:r>
              <a:rPr lang="it-IT" dirty="0"/>
              <a:t>Mark-Plan-</a:t>
            </a:r>
            <a:r>
              <a:rPr lang="it-IT" dirty="0" err="1"/>
              <a:t>Sweep</a:t>
            </a:r>
            <a:r>
              <a:rPr lang="it-IT" dirty="0"/>
              <a:t>-Compact</a:t>
            </a:r>
          </a:p>
        </p:txBody>
      </p:sp>
      <p:pic>
        <p:nvPicPr>
          <p:cNvPr id="4" name="Segnaposto contenuto 3">
            <a:extLst>
              <a:ext uri="{FF2B5EF4-FFF2-40B4-BE49-F238E27FC236}">
                <a16:creationId xmlns:a16="http://schemas.microsoft.com/office/drawing/2014/main" id="{6BFF7D28-14CE-4D73-A19E-BD0C83C2C4C3}"/>
              </a:ext>
            </a:extLst>
          </p:cNvPr>
          <p:cNvPicPr>
            <a:picLocks noGrp="1" noChangeAspect="1"/>
          </p:cNvPicPr>
          <p:nvPr>
            <p:ph idx="1"/>
          </p:nvPr>
        </p:nvPicPr>
        <p:blipFill>
          <a:blip r:embed="rId2"/>
          <a:stretch>
            <a:fillRect/>
          </a:stretch>
        </p:blipFill>
        <p:spPr>
          <a:xfrm>
            <a:off x="7390624" y="507747"/>
            <a:ext cx="4505954" cy="1733792"/>
          </a:xfrm>
          <a:prstGeom prst="rect">
            <a:avLst/>
          </a:prstGeom>
        </p:spPr>
      </p:pic>
      <p:pic>
        <p:nvPicPr>
          <p:cNvPr id="5" name="Immagine 4">
            <a:extLst>
              <a:ext uri="{FF2B5EF4-FFF2-40B4-BE49-F238E27FC236}">
                <a16:creationId xmlns:a16="http://schemas.microsoft.com/office/drawing/2014/main" id="{AFDB66F5-6FEA-4C43-A70C-DCC630D235FB}"/>
              </a:ext>
            </a:extLst>
          </p:cNvPr>
          <p:cNvPicPr>
            <a:picLocks noChangeAspect="1"/>
          </p:cNvPicPr>
          <p:nvPr/>
        </p:nvPicPr>
        <p:blipFill>
          <a:blip r:embed="rId3"/>
          <a:stretch>
            <a:fillRect/>
          </a:stretch>
        </p:blipFill>
        <p:spPr>
          <a:xfrm>
            <a:off x="7390624" y="2425406"/>
            <a:ext cx="4505954" cy="2191056"/>
          </a:xfrm>
          <a:prstGeom prst="rect">
            <a:avLst/>
          </a:prstGeom>
        </p:spPr>
      </p:pic>
      <p:sp>
        <p:nvSpPr>
          <p:cNvPr id="6" name="Rettangolo 5">
            <a:extLst>
              <a:ext uri="{FF2B5EF4-FFF2-40B4-BE49-F238E27FC236}">
                <a16:creationId xmlns:a16="http://schemas.microsoft.com/office/drawing/2014/main" id="{28CB996A-FEC5-4807-8271-F465842F5457}"/>
              </a:ext>
            </a:extLst>
          </p:cNvPr>
          <p:cNvSpPr/>
          <p:nvPr/>
        </p:nvSpPr>
        <p:spPr>
          <a:xfrm>
            <a:off x="295422" y="2245558"/>
            <a:ext cx="6901375" cy="4247317"/>
          </a:xfrm>
          <a:prstGeom prst="rect">
            <a:avLst/>
          </a:prstGeom>
        </p:spPr>
        <p:txBody>
          <a:bodyPr wrap="square">
            <a:spAutoFit/>
          </a:bodyPr>
          <a:lstStyle/>
          <a:p>
            <a:r>
              <a:rPr lang="it-IT" dirty="0" err="1">
                <a:latin typeface="McyyjhYcwrngCfvbkdQjxyryUtopiaStd-Regular"/>
              </a:rPr>
              <a:t>Advantages</a:t>
            </a:r>
            <a:r>
              <a:rPr lang="it-IT" dirty="0">
                <a:latin typeface="McyyjhYcwrngCfvbkdQjxyryUtopiaStd-Regular"/>
              </a:rPr>
              <a:t>:</a:t>
            </a:r>
          </a:p>
          <a:p>
            <a:r>
              <a:rPr lang="en-US" dirty="0">
                <a:latin typeface="McyyjhYcwrngCfvbkdQjxyryUtopiaStd-Regular"/>
              </a:rPr>
              <a:t>• Complete transparency from the developer’s perspective - a memory is just abstracted as would be infinite, without having to worry about freeing memory of no longer needed objects.</a:t>
            </a:r>
          </a:p>
          <a:p>
            <a:r>
              <a:rPr lang="en-US" dirty="0">
                <a:latin typeface="McyyjhYcwrngCfvbkdQjxyryUtopiaStd-Regular"/>
              </a:rPr>
              <a:t>• No problems with circular references.</a:t>
            </a:r>
          </a:p>
          <a:p>
            <a:r>
              <a:rPr lang="en-US" dirty="0">
                <a:latin typeface="McyyjhYcwrngCfvbkdQjxyryUtopiaStd-Regular"/>
              </a:rPr>
              <a:t>• No big overhead on Mutators.</a:t>
            </a:r>
          </a:p>
          <a:p>
            <a:r>
              <a:rPr lang="it-IT" dirty="0" err="1">
                <a:latin typeface="McyyjhYcwrngCfvbkdQjxyryUtopiaStd-Regular"/>
              </a:rPr>
              <a:t>Disadvantages</a:t>
            </a:r>
            <a:r>
              <a:rPr lang="it-IT" dirty="0">
                <a:latin typeface="McyyjhYcwrngCfvbkdQjxyryUtopiaStd-Regular"/>
              </a:rPr>
              <a:t>:</a:t>
            </a:r>
          </a:p>
          <a:p>
            <a:r>
              <a:rPr lang="it-IT" dirty="0">
                <a:latin typeface="McyyjhYcwrngCfvbkdQjxyryUtopiaStd-Regular"/>
              </a:rPr>
              <a:t>• More </a:t>
            </a:r>
            <a:r>
              <a:rPr lang="it-IT" dirty="0" err="1">
                <a:latin typeface="McyyjhYcwrngCfvbkdQjxyryUtopiaStd-Regular"/>
              </a:rPr>
              <a:t>complicated</a:t>
            </a:r>
            <a:r>
              <a:rPr lang="it-IT" dirty="0">
                <a:latin typeface="McyyjhYcwrngCfvbkdQjxyryUtopiaStd-Regular"/>
              </a:rPr>
              <a:t> </a:t>
            </a:r>
            <a:r>
              <a:rPr lang="it-IT" dirty="0" err="1">
                <a:latin typeface="McyyjhYcwrngCfvbkdQjxyryUtopiaStd-Regular"/>
              </a:rPr>
              <a:t>implementation</a:t>
            </a:r>
            <a:r>
              <a:rPr lang="it-IT" dirty="0">
                <a:latin typeface="McyyjhYcwrngCfvbkdQjxyryUtopiaStd-Regular"/>
              </a:rPr>
              <a:t>.</a:t>
            </a:r>
          </a:p>
          <a:p>
            <a:r>
              <a:rPr lang="en-US" dirty="0">
                <a:latin typeface="McyyjhYcwrngCfvbkdQjxyryUtopiaStd-Regular"/>
              </a:rPr>
              <a:t>• Non-deterministic freeing objects - they will be released after some </a:t>
            </a:r>
            <a:r>
              <a:rPr lang="it-IT" dirty="0">
                <a:latin typeface="McyyjhYcwrngCfvbkdQjxyryUtopiaStd-Regular"/>
              </a:rPr>
              <a:t>time </a:t>
            </a:r>
            <a:r>
              <a:rPr lang="it-IT" dirty="0" err="1">
                <a:latin typeface="McyyjhYcwrngCfvbkdQjxyryUtopiaStd-Regular"/>
              </a:rPr>
              <a:t>not</a:t>
            </a:r>
            <a:r>
              <a:rPr lang="it-IT" dirty="0">
                <a:latin typeface="McyyjhYcwrngCfvbkdQjxyryUtopiaStd-Regular"/>
              </a:rPr>
              <a:t> </a:t>
            </a:r>
            <a:r>
              <a:rPr lang="it-IT" dirty="0" err="1">
                <a:latin typeface="McyyjhYcwrngCfvbkdQjxyryUtopiaStd-Regular"/>
              </a:rPr>
              <a:t>being</a:t>
            </a:r>
            <a:r>
              <a:rPr lang="it-IT" dirty="0">
                <a:latin typeface="McyyjhYcwrngCfvbkdQjxyryUtopiaStd-Regular"/>
              </a:rPr>
              <a:t> </a:t>
            </a:r>
            <a:r>
              <a:rPr lang="it-IT" dirty="0" err="1">
                <a:latin typeface="McyyjhYcwrngCfvbkdQjxyryUtopiaStd-Regular"/>
              </a:rPr>
              <a:t>reachable</a:t>
            </a:r>
            <a:r>
              <a:rPr lang="it-IT" dirty="0">
                <a:latin typeface="McyyjhYcwrngCfvbkdQjxyryUtopiaStd-Regular"/>
              </a:rPr>
              <a:t>.</a:t>
            </a:r>
          </a:p>
          <a:p>
            <a:r>
              <a:rPr lang="en-US" dirty="0">
                <a:latin typeface="McyyjhYcwrngCfvbkdQjxyryUtopiaStd-Regular"/>
              </a:rPr>
              <a:t>• </a:t>
            </a:r>
            <a:r>
              <a:rPr lang="en-US" b="1" dirty="0">
                <a:latin typeface="McyyjhYcwrngCfvbkdQjxyryUtopiaStd-Regular"/>
              </a:rPr>
              <a:t>Stop the world needed for Mark phase </a:t>
            </a:r>
            <a:r>
              <a:rPr lang="en-US" dirty="0">
                <a:latin typeface="McyyjhYcwrngCfvbkdQjxyryUtopiaStd-Regular"/>
              </a:rPr>
              <a:t>- but only in a non-concurrent </a:t>
            </a:r>
            <a:r>
              <a:rPr lang="it-IT" dirty="0" err="1">
                <a:latin typeface="McyyjhYcwrngCfvbkdQjxyryUtopiaStd-Regular"/>
              </a:rPr>
              <a:t>flavor</a:t>
            </a:r>
            <a:r>
              <a:rPr lang="it-IT" dirty="0">
                <a:latin typeface="McyyjhYcwrngCfvbkdQjxyryUtopiaStd-Regular"/>
              </a:rPr>
              <a:t>.</a:t>
            </a:r>
          </a:p>
          <a:p>
            <a:r>
              <a:rPr lang="en-US" dirty="0">
                <a:latin typeface="McyyjhYcwrngCfvbkdQjxyryUtopiaStd-Regular"/>
              </a:rPr>
              <a:t>• Bigger memory constraint - as objects are not reclaimed as fast after not being needed, more memory pressure can be introduced (more</a:t>
            </a:r>
          </a:p>
          <a:p>
            <a:r>
              <a:rPr lang="en-US" dirty="0">
                <a:latin typeface="McyyjhYcwrngCfvbkdQjxyryUtopiaStd-Regular"/>
              </a:rPr>
              <a:t>garbage lives for some period of time).</a:t>
            </a:r>
            <a:endParaRPr lang="it-IT" dirty="0"/>
          </a:p>
        </p:txBody>
      </p:sp>
    </p:spTree>
    <p:extLst>
      <p:ext uri="{BB962C8B-B14F-4D97-AF65-F5344CB8AC3E}">
        <p14:creationId xmlns:p14="http://schemas.microsoft.com/office/powerpoint/2010/main" val="37353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Top Corners Rounded 21">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Top Corners Rounded 23">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26108862-B624-4FEB-AA10-08685B563317}"/>
              </a:ext>
            </a:extLst>
          </p:cNvPr>
          <p:cNvSpPr>
            <a:spLocks noGrp="1"/>
          </p:cNvSpPr>
          <p:nvPr>
            <p:ph type="title"/>
          </p:nvPr>
        </p:nvSpPr>
        <p:spPr>
          <a:xfrm>
            <a:off x="321733" y="981091"/>
            <a:ext cx="4092951" cy="1624457"/>
          </a:xfrm>
        </p:spPr>
        <p:txBody>
          <a:bodyPr vert="horz" lIns="91440" tIns="45720" rIns="91440" bIns="45720" rtlCol="0" anchor="ctr">
            <a:normAutofit/>
          </a:bodyPr>
          <a:lstStyle/>
          <a:p>
            <a:r>
              <a:rPr lang="en-US" sz="3600" kern="1200">
                <a:solidFill>
                  <a:schemeClr val="bg1"/>
                </a:solidFill>
                <a:latin typeface="+mj-lt"/>
                <a:ea typeface="+mj-ea"/>
                <a:cs typeface="+mj-cs"/>
              </a:rPr>
              <a:t>Hardware</a:t>
            </a:r>
          </a:p>
        </p:txBody>
      </p:sp>
      <p:cxnSp>
        <p:nvCxnSpPr>
          <p:cNvPr id="26" name="Straight Connector 25">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2E9021B5-5283-4B2B-80B1-BF17C8324351}"/>
              </a:ext>
            </a:extLst>
          </p:cNvPr>
          <p:cNvSpPr txBox="1"/>
          <p:nvPr/>
        </p:nvSpPr>
        <p:spPr>
          <a:xfrm>
            <a:off x="321733" y="2834809"/>
            <a:ext cx="4092951" cy="3042099"/>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dirty="0">
                <a:solidFill>
                  <a:schemeClr val="bg1"/>
                </a:solidFill>
              </a:rPr>
              <a:t>The typical current processor operates at a frequency of 3 GHz or above. Meanwhile,</a:t>
            </a:r>
          </a:p>
          <a:p>
            <a:pPr indent="-228600" defTabSz="914400">
              <a:lnSpc>
                <a:spcPct val="90000"/>
              </a:lnSpc>
              <a:spcAft>
                <a:spcPts val="600"/>
              </a:spcAft>
              <a:buFont typeface="Arial" panose="020B0604020202020204" pitchFamily="34" charset="0"/>
              <a:buChar char="•"/>
            </a:pPr>
            <a:r>
              <a:rPr lang="en-US" sz="2000" dirty="0">
                <a:solidFill>
                  <a:schemeClr val="bg1"/>
                </a:solidFill>
              </a:rPr>
              <a:t>the memory works with an internal clock with frequencies of only 200–400 </a:t>
            </a:r>
            <a:r>
              <a:rPr lang="en-US" sz="2000" dirty="0" err="1">
                <a:solidFill>
                  <a:schemeClr val="bg1"/>
                </a:solidFill>
              </a:rPr>
              <a:t>MHz.</a:t>
            </a:r>
            <a:r>
              <a:rPr lang="en-US" sz="2000" dirty="0">
                <a:solidFill>
                  <a:schemeClr val="bg1"/>
                </a:solidFill>
              </a:rPr>
              <a:t> This makes the order of magnitude performance difference.</a:t>
            </a:r>
          </a:p>
        </p:txBody>
      </p:sp>
      <p:pic>
        <p:nvPicPr>
          <p:cNvPr id="10" name="Immagine 9">
            <a:extLst>
              <a:ext uri="{FF2B5EF4-FFF2-40B4-BE49-F238E27FC236}">
                <a16:creationId xmlns:a16="http://schemas.microsoft.com/office/drawing/2014/main" id="{C07D27E8-3852-4C04-BC2C-BC302974C906}"/>
              </a:ext>
            </a:extLst>
          </p:cNvPr>
          <p:cNvPicPr>
            <a:picLocks noChangeAspect="1"/>
          </p:cNvPicPr>
          <p:nvPr/>
        </p:nvPicPr>
        <p:blipFill>
          <a:blip r:embed="rId2"/>
          <a:stretch>
            <a:fillRect/>
          </a:stretch>
        </p:blipFill>
        <p:spPr>
          <a:xfrm>
            <a:off x="5388627" y="624701"/>
            <a:ext cx="4864556" cy="3548984"/>
          </a:xfrm>
          <a:prstGeom prst="rect">
            <a:avLst/>
          </a:prstGeom>
        </p:spPr>
      </p:pic>
      <p:pic>
        <p:nvPicPr>
          <p:cNvPr id="15" name="Immagine 14">
            <a:extLst>
              <a:ext uri="{FF2B5EF4-FFF2-40B4-BE49-F238E27FC236}">
                <a16:creationId xmlns:a16="http://schemas.microsoft.com/office/drawing/2014/main" id="{7740370B-87A1-4310-81EB-FE54568BCCCD}"/>
              </a:ext>
            </a:extLst>
          </p:cNvPr>
          <p:cNvPicPr>
            <a:picLocks noChangeAspect="1"/>
          </p:cNvPicPr>
          <p:nvPr/>
        </p:nvPicPr>
        <p:blipFill>
          <a:blip r:embed="rId3"/>
          <a:stretch>
            <a:fillRect/>
          </a:stretch>
        </p:blipFill>
        <p:spPr>
          <a:xfrm>
            <a:off x="5543372" y="4232770"/>
            <a:ext cx="4867954" cy="2000529"/>
          </a:xfrm>
          <a:prstGeom prst="rect">
            <a:avLst/>
          </a:prstGeom>
        </p:spPr>
      </p:pic>
    </p:spTree>
    <p:extLst>
      <p:ext uri="{BB962C8B-B14F-4D97-AF65-F5344CB8AC3E}">
        <p14:creationId xmlns:p14="http://schemas.microsoft.com/office/powerpoint/2010/main" val="257710153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991AD47-9C99-472F-BDAA-21B183F33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9E706731-3860-4E73-9335-A870F6741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42603" cy="6858000"/>
          </a:xfrm>
          <a:custGeom>
            <a:avLst/>
            <a:gdLst>
              <a:gd name="connsiteX0" fmla="*/ 0 w 9742603"/>
              <a:gd name="connsiteY0" fmla="*/ 0 h 6858000"/>
              <a:gd name="connsiteX1" fmla="*/ 152400 w 9742603"/>
              <a:gd name="connsiteY1" fmla="*/ 0 h 6858000"/>
              <a:gd name="connsiteX2" fmla="*/ 6566449 w 9742603"/>
              <a:gd name="connsiteY2" fmla="*/ 0 h 6858000"/>
              <a:gd name="connsiteX3" fmla="*/ 9742603 w 9742603"/>
              <a:gd name="connsiteY3" fmla="*/ 6858000 h 6858000"/>
              <a:gd name="connsiteX4" fmla="*/ 152400 w 9742603"/>
              <a:gd name="connsiteY4" fmla="*/ 6858000 h 6858000"/>
              <a:gd name="connsiteX5" fmla="*/ 0 w 974260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42603" h="6858000">
                <a:moveTo>
                  <a:pt x="0" y="0"/>
                </a:moveTo>
                <a:lnTo>
                  <a:pt x="152400" y="0"/>
                </a:lnTo>
                <a:lnTo>
                  <a:pt x="6566449" y="0"/>
                </a:lnTo>
                <a:lnTo>
                  <a:pt x="9742603" y="6858000"/>
                </a:lnTo>
                <a:lnTo>
                  <a:pt x="152400" y="6858000"/>
                </a:lnTo>
                <a:lnTo>
                  <a:pt x="0" y="6858000"/>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1">
            <a:extLst>
              <a:ext uri="{FF2B5EF4-FFF2-40B4-BE49-F238E27FC236}">
                <a16:creationId xmlns:a16="http://schemas.microsoft.com/office/drawing/2014/main" id="{CD2ED21F-DC95-4AD1-8327-D561F5FCA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6A7C6A60-0E8F-4C13-98B0-ADB297F49EA4}"/>
              </a:ext>
            </a:extLst>
          </p:cNvPr>
          <p:cNvSpPr>
            <a:spLocks noGrp="1"/>
          </p:cNvSpPr>
          <p:nvPr>
            <p:ph type="title"/>
          </p:nvPr>
        </p:nvSpPr>
        <p:spPr>
          <a:xfrm>
            <a:off x="838200" y="365125"/>
            <a:ext cx="5191125" cy="1325563"/>
          </a:xfrm>
        </p:spPr>
        <p:txBody>
          <a:bodyPr>
            <a:normAutofit/>
          </a:bodyPr>
          <a:lstStyle/>
          <a:p>
            <a:r>
              <a:rPr lang="it-IT" dirty="0"/>
              <a:t>Cache Hit and Miss</a:t>
            </a:r>
          </a:p>
        </p:txBody>
      </p:sp>
      <p:pic>
        <p:nvPicPr>
          <p:cNvPr id="7" name="Segnaposto contenuto 6">
            <a:extLst>
              <a:ext uri="{FF2B5EF4-FFF2-40B4-BE49-F238E27FC236}">
                <a16:creationId xmlns:a16="http://schemas.microsoft.com/office/drawing/2014/main" id="{94A2D5B2-7EF4-44E0-910F-5505488C3059}"/>
              </a:ext>
            </a:extLst>
          </p:cNvPr>
          <p:cNvPicPr>
            <a:picLocks noGrp="1" noChangeAspect="1"/>
          </p:cNvPicPr>
          <p:nvPr>
            <p:ph idx="1"/>
          </p:nvPr>
        </p:nvPicPr>
        <p:blipFill>
          <a:blip r:embed="rId2"/>
          <a:stretch>
            <a:fillRect/>
          </a:stretch>
        </p:blipFill>
        <p:spPr>
          <a:xfrm>
            <a:off x="838200" y="1616656"/>
            <a:ext cx="5806660" cy="4560308"/>
          </a:xfrm>
          <a:prstGeom prst="rect">
            <a:avLst/>
          </a:prstGeom>
        </p:spPr>
      </p:pic>
      <p:pic>
        <p:nvPicPr>
          <p:cNvPr id="6" name="Immagine 5">
            <a:extLst>
              <a:ext uri="{FF2B5EF4-FFF2-40B4-BE49-F238E27FC236}">
                <a16:creationId xmlns:a16="http://schemas.microsoft.com/office/drawing/2014/main" id="{682CAA70-B040-4090-82C8-7A33A9C155CC}"/>
              </a:ext>
            </a:extLst>
          </p:cNvPr>
          <p:cNvPicPr>
            <a:picLocks noChangeAspect="1"/>
          </p:cNvPicPr>
          <p:nvPr/>
        </p:nvPicPr>
        <p:blipFill>
          <a:blip r:embed="rId3"/>
          <a:stretch>
            <a:fillRect/>
          </a:stretch>
        </p:blipFill>
        <p:spPr>
          <a:xfrm>
            <a:off x="7743896" y="649761"/>
            <a:ext cx="4126372" cy="1155384"/>
          </a:xfrm>
          <a:prstGeom prst="rect">
            <a:avLst/>
          </a:prstGeom>
        </p:spPr>
      </p:pic>
      <p:pic>
        <p:nvPicPr>
          <p:cNvPr id="5" name="Immagine 4">
            <a:extLst>
              <a:ext uri="{FF2B5EF4-FFF2-40B4-BE49-F238E27FC236}">
                <a16:creationId xmlns:a16="http://schemas.microsoft.com/office/drawing/2014/main" id="{A3B804EC-309D-41C2-9F13-723A6601A154}"/>
              </a:ext>
            </a:extLst>
          </p:cNvPr>
          <p:cNvPicPr>
            <a:picLocks noChangeAspect="1"/>
          </p:cNvPicPr>
          <p:nvPr/>
        </p:nvPicPr>
        <p:blipFill>
          <a:blip r:embed="rId4"/>
          <a:stretch>
            <a:fillRect/>
          </a:stretch>
        </p:blipFill>
        <p:spPr>
          <a:xfrm>
            <a:off x="8772525" y="2715132"/>
            <a:ext cx="3097743" cy="1233426"/>
          </a:xfrm>
          <a:prstGeom prst="rect">
            <a:avLst/>
          </a:prstGeom>
        </p:spPr>
      </p:pic>
      <p:pic>
        <p:nvPicPr>
          <p:cNvPr id="9" name="Segnaposto contenuto 3">
            <a:extLst>
              <a:ext uri="{FF2B5EF4-FFF2-40B4-BE49-F238E27FC236}">
                <a16:creationId xmlns:a16="http://schemas.microsoft.com/office/drawing/2014/main" id="{0214B39E-3B67-4773-8918-3157E38C2D94}"/>
              </a:ext>
            </a:extLst>
          </p:cNvPr>
          <p:cNvPicPr>
            <a:picLocks noChangeAspect="1"/>
          </p:cNvPicPr>
          <p:nvPr/>
        </p:nvPicPr>
        <p:blipFill>
          <a:blip r:embed="rId5"/>
          <a:stretch>
            <a:fillRect/>
          </a:stretch>
        </p:blipFill>
        <p:spPr>
          <a:xfrm>
            <a:off x="9553574" y="4856375"/>
            <a:ext cx="2316691" cy="1202897"/>
          </a:xfrm>
          <a:prstGeom prst="rect">
            <a:avLst/>
          </a:prstGeom>
        </p:spPr>
      </p:pic>
    </p:spTree>
    <p:extLst>
      <p:ext uri="{BB962C8B-B14F-4D97-AF65-F5344CB8AC3E}">
        <p14:creationId xmlns:p14="http://schemas.microsoft.com/office/powerpoint/2010/main" val="69265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C3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0E94F32-417F-4BCD-80AA-80124B9DEA3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.NET Internals</a:t>
            </a:r>
          </a:p>
        </p:txBody>
      </p:sp>
      <p:pic>
        <p:nvPicPr>
          <p:cNvPr id="4" name="Segnaposto contenuto 3">
            <a:extLst>
              <a:ext uri="{FF2B5EF4-FFF2-40B4-BE49-F238E27FC236}">
                <a16:creationId xmlns:a16="http://schemas.microsoft.com/office/drawing/2014/main" id="{E4C477A9-13B2-4BC6-B5BD-F25F0D5E055B}"/>
              </a:ext>
            </a:extLst>
          </p:cNvPr>
          <p:cNvPicPr>
            <a:picLocks noGrp="1" noChangeAspect="1"/>
          </p:cNvPicPr>
          <p:nvPr>
            <p:ph idx="1"/>
          </p:nvPr>
        </p:nvPicPr>
        <p:blipFill>
          <a:blip r:embed="rId2"/>
          <a:stretch>
            <a:fillRect/>
          </a:stretch>
        </p:blipFill>
        <p:spPr>
          <a:xfrm>
            <a:off x="5003801" y="242097"/>
            <a:ext cx="7188199" cy="2515869"/>
          </a:xfrm>
          <a:prstGeom prst="rect">
            <a:avLst/>
          </a:prstGeom>
        </p:spPr>
      </p:pic>
      <p:sp>
        <p:nvSpPr>
          <p:cNvPr id="5" name="CasellaDiTesto 4">
            <a:extLst>
              <a:ext uri="{FF2B5EF4-FFF2-40B4-BE49-F238E27FC236}">
                <a16:creationId xmlns:a16="http://schemas.microsoft.com/office/drawing/2014/main" id="{23F994E0-41F0-4E70-9E1B-22611BB3DC1A}"/>
              </a:ext>
            </a:extLst>
          </p:cNvPr>
          <p:cNvSpPr txBox="1"/>
          <p:nvPr/>
        </p:nvSpPr>
        <p:spPr>
          <a:xfrm>
            <a:off x="4032514" y="3650114"/>
            <a:ext cx="7637472"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Unlike programs written in C or C++, when you</a:t>
            </a:r>
          </a:p>
          <a:p>
            <a:r>
              <a:rPr lang="en-US" dirty="0">
                <a:solidFill>
                  <a:schemeClr val="bg1"/>
                </a:solidFill>
              </a:rPr>
              <a:t>write a program in C#, F#, or any other .NET compatible language, it is compiled into the so-called </a:t>
            </a:r>
            <a:r>
              <a:rPr lang="en-US" i="1" dirty="0">
                <a:solidFill>
                  <a:schemeClr val="bg1"/>
                </a:solidFill>
              </a:rPr>
              <a:t>CIL </a:t>
            </a:r>
            <a:r>
              <a:rPr lang="en-US" dirty="0">
                <a:solidFill>
                  <a:schemeClr val="bg1"/>
                </a:solidFill>
              </a:rPr>
              <a:t>(</a:t>
            </a:r>
            <a:r>
              <a:rPr lang="en-US" i="1" dirty="0">
                <a:solidFill>
                  <a:schemeClr val="bg1"/>
                </a:solidFill>
              </a:rPr>
              <a:t>Common Intermediate Language</a:t>
            </a:r>
            <a:r>
              <a:rPr lang="en-US" dirty="0">
                <a:solidFill>
                  <a:schemeClr val="bg1"/>
                </a:solidFill>
              </a:rPr>
              <a:t>). This code is then used by the </a:t>
            </a:r>
            <a:r>
              <a:rPr lang="en-US" i="1" dirty="0">
                <a:solidFill>
                  <a:schemeClr val="bg1"/>
                </a:solidFill>
              </a:rPr>
              <a:t>Common Language Runtime </a:t>
            </a:r>
            <a:r>
              <a:rPr lang="en-US" dirty="0">
                <a:solidFill>
                  <a:schemeClr val="bg1"/>
                </a:solidFill>
              </a:rPr>
              <a:t>(</a:t>
            </a:r>
            <a:r>
              <a:rPr lang="en-US" i="1" dirty="0">
                <a:solidFill>
                  <a:schemeClr val="bg1"/>
                </a:solidFill>
              </a:rPr>
              <a:t>CLR</a:t>
            </a:r>
            <a:r>
              <a:rPr lang="en-US" dirty="0">
                <a:solidFill>
                  <a:schemeClr val="bg1"/>
                </a:solidFill>
              </a:rPr>
              <a:t>). CLR is the place when all the managed magic happens.</a:t>
            </a:r>
          </a:p>
          <a:p>
            <a:endParaRPr lang="en-US" dirty="0">
              <a:solidFill>
                <a:schemeClr val="bg1"/>
              </a:solidFill>
            </a:endParaRPr>
          </a:p>
          <a:p>
            <a:pPr marL="285750" indent="-285750">
              <a:buFont typeface="Arial" panose="020B0604020202020204" pitchFamily="34" charset="0"/>
              <a:buChar char="•"/>
            </a:pPr>
            <a:r>
              <a:rPr lang="en-US" i="1" dirty="0">
                <a:solidFill>
                  <a:schemeClr val="bg1"/>
                </a:solidFill>
              </a:rPr>
              <a:t>Just-in-time compiler </a:t>
            </a:r>
            <a:r>
              <a:rPr lang="en-US" dirty="0">
                <a:solidFill>
                  <a:schemeClr val="bg1"/>
                </a:solidFill>
              </a:rPr>
              <a:t>(</a:t>
            </a:r>
            <a:r>
              <a:rPr lang="en-US" i="1" dirty="0">
                <a:solidFill>
                  <a:schemeClr val="bg1"/>
                </a:solidFill>
              </a:rPr>
              <a:t>JIT compiler</a:t>
            </a:r>
            <a:r>
              <a:rPr lang="en-US" dirty="0">
                <a:solidFill>
                  <a:schemeClr val="bg1"/>
                </a:solidFill>
              </a:rPr>
              <a:t>)- Its function is to transform the </a:t>
            </a:r>
            <a:r>
              <a:rPr lang="it-IT" dirty="0">
                <a:solidFill>
                  <a:schemeClr val="bg1"/>
                </a:solidFill>
              </a:rPr>
              <a:t>CIL code </a:t>
            </a:r>
            <a:r>
              <a:rPr lang="it-IT" dirty="0" err="1">
                <a:solidFill>
                  <a:schemeClr val="bg1"/>
                </a:solidFill>
              </a:rPr>
              <a:t>into</a:t>
            </a:r>
            <a:r>
              <a:rPr lang="it-IT" dirty="0">
                <a:solidFill>
                  <a:schemeClr val="bg1"/>
                </a:solidFill>
              </a:rPr>
              <a:t> machine code.</a:t>
            </a:r>
          </a:p>
          <a:p>
            <a:endParaRPr lang="it-IT" dirty="0">
              <a:solidFill>
                <a:schemeClr val="bg1"/>
              </a:solidFill>
            </a:endParaRPr>
          </a:p>
        </p:txBody>
      </p:sp>
    </p:spTree>
    <p:extLst>
      <p:ext uri="{BB962C8B-B14F-4D97-AF65-F5344CB8AC3E}">
        <p14:creationId xmlns:p14="http://schemas.microsoft.com/office/powerpoint/2010/main" val="50553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27B775-F215-4A0A-B510-4147904C9BFB}"/>
              </a:ext>
            </a:extLst>
          </p:cNvPr>
          <p:cNvSpPr>
            <a:spLocks noGrp="1"/>
          </p:cNvSpPr>
          <p:nvPr>
            <p:ph type="title"/>
          </p:nvPr>
        </p:nvSpPr>
        <p:spPr/>
        <p:txBody>
          <a:bodyPr/>
          <a:lstStyle/>
          <a:p>
            <a:r>
              <a:rPr lang="it-IT" dirty="0"/>
              <a:t>Basic Concepts</a:t>
            </a:r>
          </a:p>
        </p:txBody>
      </p:sp>
      <p:sp>
        <p:nvSpPr>
          <p:cNvPr id="3" name="Segnaposto contenuto 2">
            <a:extLst>
              <a:ext uri="{FF2B5EF4-FFF2-40B4-BE49-F238E27FC236}">
                <a16:creationId xmlns:a16="http://schemas.microsoft.com/office/drawing/2014/main" id="{BE9C1F61-417E-4FC4-A933-CD6C9767132E}"/>
              </a:ext>
            </a:extLst>
          </p:cNvPr>
          <p:cNvSpPr>
            <a:spLocks noGrp="1"/>
          </p:cNvSpPr>
          <p:nvPr>
            <p:ph idx="1"/>
          </p:nvPr>
        </p:nvSpPr>
        <p:spPr/>
        <p:txBody>
          <a:bodyPr/>
          <a:lstStyle/>
          <a:p>
            <a:r>
              <a:rPr lang="it-IT" dirty="0"/>
              <a:t>The </a:t>
            </a:r>
            <a:r>
              <a:rPr lang="it-IT" dirty="0" err="1"/>
              <a:t>Static</a:t>
            </a:r>
            <a:r>
              <a:rPr lang="it-IT" dirty="0"/>
              <a:t> </a:t>
            </a:r>
            <a:r>
              <a:rPr lang="it-IT" dirty="0" err="1"/>
              <a:t>Allocation</a:t>
            </a:r>
            <a:endParaRPr lang="it-IT" dirty="0"/>
          </a:p>
          <a:p>
            <a:pPr marL="0" indent="0">
              <a:buNone/>
            </a:pPr>
            <a:r>
              <a:rPr lang="en-US" sz="1800" dirty="0"/>
              <a:t>Most of the very first programming languages did allow only </a:t>
            </a:r>
            <a:r>
              <a:rPr lang="en-US" sz="1800" i="1" dirty="0"/>
              <a:t>static memory allocation </a:t>
            </a:r>
            <a:r>
              <a:rPr lang="en-US" sz="1800" dirty="0"/>
              <a:t>- the amount and the exact location of memory needed had to be known during compilation time, before even executing the program. (starting from machine or assembly code to the first versions of FORTRAN </a:t>
            </a:r>
            <a:r>
              <a:rPr lang="it-IT" sz="1800" dirty="0"/>
              <a:t>and ALGOL)</a:t>
            </a:r>
          </a:p>
          <a:p>
            <a:r>
              <a:rPr lang="it-IT" dirty="0"/>
              <a:t>The </a:t>
            </a:r>
            <a:r>
              <a:rPr lang="it-IT" dirty="0" err="1"/>
              <a:t>Register</a:t>
            </a:r>
            <a:r>
              <a:rPr lang="it-IT" dirty="0"/>
              <a:t> Machine</a:t>
            </a:r>
          </a:p>
          <a:p>
            <a:r>
              <a:rPr lang="it-IT" dirty="0"/>
              <a:t>The </a:t>
            </a:r>
            <a:r>
              <a:rPr lang="it-IT" dirty="0" err="1"/>
              <a:t>Stack</a:t>
            </a:r>
            <a:r>
              <a:rPr lang="it-IT" dirty="0"/>
              <a:t> Machine</a:t>
            </a:r>
          </a:p>
        </p:txBody>
      </p:sp>
    </p:spTree>
    <p:extLst>
      <p:ext uri="{BB962C8B-B14F-4D97-AF65-F5344CB8AC3E}">
        <p14:creationId xmlns:p14="http://schemas.microsoft.com/office/powerpoint/2010/main" val="3775030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D0C27F-A994-4A41-9241-A391FB9FC07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The Stack Machine</a:t>
            </a:r>
          </a:p>
        </p:txBody>
      </p:sp>
      <p:pic>
        <p:nvPicPr>
          <p:cNvPr id="4" name="Segnaposto contenuto 3">
            <a:extLst>
              <a:ext uri="{FF2B5EF4-FFF2-40B4-BE49-F238E27FC236}">
                <a16:creationId xmlns:a16="http://schemas.microsoft.com/office/drawing/2014/main" id="{605863B3-1A32-49D8-9C5B-3C5323A93C5C}"/>
              </a:ext>
            </a:extLst>
          </p:cNvPr>
          <p:cNvPicPr>
            <a:picLocks noGrp="1" noChangeAspect="1"/>
          </p:cNvPicPr>
          <p:nvPr>
            <p:ph idx="1"/>
          </p:nvPr>
        </p:nvPicPr>
        <p:blipFill>
          <a:blip r:embed="rId2"/>
          <a:stretch>
            <a:fillRect/>
          </a:stretch>
        </p:blipFill>
        <p:spPr>
          <a:xfrm>
            <a:off x="4356296" y="961812"/>
            <a:ext cx="6552807" cy="4930987"/>
          </a:xfrm>
          <a:prstGeom prst="rect">
            <a:avLst/>
          </a:prstGeom>
        </p:spPr>
      </p:pic>
    </p:spTree>
    <p:extLst>
      <p:ext uri="{BB962C8B-B14F-4D97-AF65-F5344CB8AC3E}">
        <p14:creationId xmlns:p14="http://schemas.microsoft.com/office/powerpoint/2010/main" val="2769069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Segnaposto contenuto 3">
            <a:extLst>
              <a:ext uri="{FF2B5EF4-FFF2-40B4-BE49-F238E27FC236}">
                <a16:creationId xmlns:a16="http://schemas.microsoft.com/office/drawing/2014/main" id="{B3140D95-7B42-430A-B172-F3414A7DFE0A}"/>
              </a:ext>
            </a:extLst>
          </p:cNvPr>
          <p:cNvPicPr>
            <a:picLocks noGrp="1" noChangeAspect="1"/>
          </p:cNvPicPr>
          <p:nvPr>
            <p:ph idx="1"/>
          </p:nvPr>
        </p:nvPicPr>
        <p:blipFill rotWithShape="1">
          <a:blip r:embed="rId2"/>
          <a:srcRect t="7723" r="-3" b="-3"/>
          <a:stretch/>
        </p:blipFill>
        <p:spPr>
          <a:xfrm>
            <a:off x="321731" y="321731"/>
            <a:ext cx="5728548" cy="3079194"/>
          </a:xfrm>
          <a:prstGeom prst="rect">
            <a:avLst/>
          </a:prstGeom>
        </p:spPr>
      </p:pic>
      <p:pic>
        <p:nvPicPr>
          <p:cNvPr id="7" name="Immagine 6">
            <a:extLst>
              <a:ext uri="{FF2B5EF4-FFF2-40B4-BE49-F238E27FC236}">
                <a16:creationId xmlns:a16="http://schemas.microsoft.com/office/drawing/2014/main" id="{D903292D-545B-4E83-B9F7-6ECCD1BE2628}"/>
              </a:ext>
            </a:extLst>
          </p:cNvPr>
          <p:cNvPicPr>
            <a:picLocks noChangeAspect="1"/>
          </p:cNvPicPr>
          <p:nvPr/>
        </p:nvPicPr>
        <p:blipFill rotWithShape="1">
          <a:blip r:embed="rId3"/>
          <a:srcRect t="4864" r="-3" b="-3"/>
          <a:stretch/>
        </p:blipFill>
        <p:spPr>
          <a:xfrm>
            <a:off x="6141719" y="321731"/>
            <a:ext cx="5728547" cy="3079194"/>
          </a:xfrm>
          <a:prstGeom prst="rect">
            <a:avLst/>
          </a:prstGeom>
        </p:spPr>
      </p:pic>
      <p:pic>
        <p:nvPicPr>
          <p:cNvPr id="5" name="Immagine 4">
            <a:extLst>
              <a:ext uri="{FF2B5EF4-FFF2-40B4-BE49-F238E27FC236}">
                <a16:creationId xmlns:a16="http://schemas.microsoft.com/office/drawing/2014/main" id="{D9D1D063-0870-4A4E-966A-C7BE0879CCB3}"/>
              </a:ext>
            </a:extLst>
          </p:cNvPr>
          <p:cNvPicPr>
            <a:picLocks noChangeAspect="1"/>
          </p:cNvPicPr>
          <p:nvPr/>
        </p:nvPicPr>
        <p:blipFill rotWithShape="1">
          <a:blip r:embed="rId4"/>
          <a:srcRect t="11715" r="-3" b="-3"/>
          <a:stretch/>
        </p:blipFill>
        <p:spPr>
          <a:xfrm>
            <a:off x="321730" y="3489159"/>
            <a:ext cx="5728548" cy="3047107"/>
          </a:xfrm>
          <a:prstGeom prst="rect">
            <a:avLst/>
          </a:prstGeom>
        </p:spPr>
      </p:pic>
      <p:pic>
        <p:nvPicPr>
          <p:cNvPr id="6" name="Immagine 5">
            <a:extLst>
              <a:ext uri="{FF2B5EF4-FFF2-40B4-BE49-F238E27FC236}">
                <a16:creationId xmlns:a16="http://schemas.microsoft.com/office/drawing/2014/main" id="{DC745A58-1D65-484B-BAFB-58E590F44176}"/>
              </a:ext>
            </a:extLst>
          </p:cNvPr>
          <p:cNvPicPr>
            <a:picLocks noChangeAspect="1"/>
          </p:cNvPicPr>
          <p:nvPr/>
        </p:nvPicPr>
        <p:blipFill rotWithShape="1">
          <a:blip r:embed="rId5"/>
          <a:srcRect t="8291" r="-3" b="-3"/>
          <a:stretch/>
        </p:blipFill>
        <p:spPr>
          <a:xfrm>
            <a:off x="6141718" y="3489159"/>
            <a:ext cx="5728547" cy="3047107"/>
          </a:xfrm>
          <a:prstGeom prst="rect">
            <a:avLst/>
          </a:prstGeom>
        </p:spPr>
      </p:pic>
    </p:spTree>
    <p:extLst>
      <p:ext uri="{BB962C8B-B14F-4D97-AF65-F5344CB8AC3E}">
        <p14:creationId xmlns:p14="http://schemas.microsoft.com/office/powerpoint/2010/main" val="251177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BA5192-1676-431D-B7A9-935FB8AA57EE}"/>
              </a:ext>
            </a:extLst>
          </p:cNvPr>
          <p:cNvSpPr>
            <a:spLocks noGrp="1"/>
          </p:cNvSpPr>
          <p:nvPr>
            <p:ph type="title"/>
          </p:nvPr>
        </p:nvSpPr>
        <p:spPr>
          <a:xfrm>
            <a:off x="838200" y="723578"/>
            <a:ext cx="4595071" cy="1645501"/>
          </a:xfrm>
        </p:spPr>
        <p:txBody>
          <a:bodyPr vert="horz" lIns="91440" tIns="45720" rIns="91440" bIns="45720" rtlCol="0">
            <a:normAutofit/>
          </a:bodyPr>
          <a:lstStyle/>
          <a:p>
            <a:r>
              <a:rPr lang="en-US"/>
              <a:t>The Pointer and </a:t>
            </a:r>
            <a:br>
              <a:rPr lang="en-US"/>
            </a:br>
            <a:r>
              <a:rPr lang="en-US"/>
              <a:t>the Heap</a:t>
            </a:r>
          </a:p>
        </p:txBody>
      </p:sp>
      <p:pic>
        <p:nvPicPr>
          <p:cNvPr id="6" name="Immagine 5">
            <a:extLst>
              <a:ext uri="{FF2B5EF4-FFF2-40B4-BE49-F238E27FC236}">
                <a16:creationId xmlns:a16="http://schemas.microsoft.com/office/drawing/2014/main" id="{9AE7AE04-C08C-4B7F-ADA8-4A1AAD63DBF9}"/>
              </a:ext>
            </a:extLst>
          </p:cNvPr>
          <p:cNvPicPr>
            <a:picLocks noChangeAspect="1"/>
          </p:cNvPicPr>
          <p:nvPr/>
        </p:nvPicPr>
        <p:blipFill>
          <a:blip r:embed="rId2"/>
          <a:stretch>
            <a:fillRect/>
          </a:stretch>
        </p:blipFill>
        <p:spPr>
          <a:xfrm>
            <a:off x="292784" y="3011740"/>
            <a:ext cx="5496491" cy="2954363"/>
          </a:xfrm>
          <a:prstGeom prst="rect">
            <a:avLst/>
          </a:prstGeom>
        </p:spPr>
      </p:pic>
      <p:pic>
        <p:nvPicPr>
          <p:cNvPr id="5" name="Immagine 4">
            <a:extLst>
              <a:ext uri="{FF2B5EF4-FFF2-40B4-BE49-F238E27FC236}">
                <a16:creationId xmlns:a16="http://schemas.microsoft.com/office/drawing/2014/main" id="{E06CD226-6C8B-4E8D-99E4-12C1A815F514}"/>
              </a:ext>
            </a:extLst>
          </p:cNvPr>
          <p:cNvPicPr>
            <a:picLocks noChangeAspect="1"/>
          </p:cNvPicPr>
          <p:nvPr/>
        </p:nvPicPr>
        <p:blipFill>
          <a:blip r:embed="rId3"/>
          <a:stretch>
            <a:fillRect/>
          </a:stretch>
        </p:blipFill>
        <p:spPr>
          <a:xfrm>
            <a:off x="6634296" y="3796452"/>
            <a:ext cx="5019408" cy="2559898"/>
          </a:xfrm>
          <a:prstGeom prst="rect">
            <a:avLst/>
          </a:prstGeom>
        </p:spPr>
      </p:pic>
      <p:pic>
        <p:nvPicPr>
          <p:cNvPr id="30" name="Segnaposto contenuto 3">
            <a:extLst>
              <a:ext uri="{FF2B5EF4-FFF2-40B4-BE49-F238E27FC236}">
                <a16:creationId xmlns:a16="http://schemas.microsoft.com/office/drawing/2014/main" id="{4CB73DA3-8F9A-4230-8624-A67DD0868040}"/>
              </a:ext>
            </a:extLst>
          </p:cNvPr>
          <p:cNvPicPr>
            <a:picLocks noChangeAspect="1"/>
          </p:cNvPicPr>
          <p:nvPr/>
        </p:nvPicPr>
        <p:blipFill>
          <a:blip r:embed="rId4"/>
          <a:stretch>
            <a:fillRect/>
          </a:stretch>
        </p:blipFill>
        <p:spPr>
          <a:xfrm>
            <a:off x="6327476" y="0"/>
            <a:ext cx="5536630" cy="3341270"/>
          </a:xfrm>
          <a:prstGeom prst="rect">
            <a:avLst/>
          </a:prstGeom>
        </p:spPr>
      </p:pic>
    </p:spTree>
    <p:extLst>
      <p:ext uri="{BB962C8B-B14F-4D97-AF65-F5344CB8AC3E}">
        <p14:creationId xmlns:p14="http://schemas.microsoft.com/office/powerpoint/2010/main" val="406875053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8E0E07CF-E7C8-4310-B367-F0C468E5155A}"/>
              </a:ext>
            </a:extLst>
          </p:cNvPr>
          <p:cNvPicPr>
            <a:picLocks noChangeAspect="1"/>
          </p:cNvPicPr>
          <p:nvPr/>
        </p:nvPicPr>
        <p:blipFill>
          <a:blip r:embed="rId2"/>
          <a:stretch>
            <a:fillRect/>
          </a:stretch>
        </p:blipFill>
        <p:spPr>
          <a:xfrm>
            <a:off x="6911029" y="473327"/>
            <a:ext cx="3906075" cy="2794807"/>
          </a:xfrm>
          <a:prstGeom prst="rect">
            <a:avLst/>
          </a:prstGeom>
        </p:spPr>
      </p:pic>
      <p:sp>
        <p:nvSpPr>
          <p:cNvPr id="2" name="Titolo 1">
            <a:extLst>
              <a:ext uri="{FF2B5EF4-FFF2-40B4-BE49-F238E27FC236}">
                <a16:creationId xmlns:a16="http://schemas.microsoft.com/office/drawing/2014/main" id="{50CC8110-5CE3-4BA7-95B9-C763D80CC7EB}"/>
              </a:ext>
            </a:extLst>
          </p:cNvPr>
          <p:cNvSpPr>
            <a:spLocks noGrp="1"/>
          </p:cNvSpPr>
          <p:nvPr>
            <p:ph type="title"/>
          </p:nvPr>
        </p:nvSpPr>
        <p:spPr>
          <a:xfrm>
            <a:off x="926042" y="847473"/>
            <a:ext cx="4458424" cy="4841321"/>
          </a:xfrm>
        </p:spPr>
        <p:txBody>
          <a:bodyPr vert="horz" lIns="91440" tIns="45720" rIns="91440" bIns="45720" rtlCol="0" anchor="b">
            <a:normAutofit fontScale="90000"/>
          </a:bodyPr>
          <a:lstStyle/>
          <a:p>
            <a:r>
              <a:rPr lang="en-US" sz="6000" dirty="0">
                <a:solidFill>
                  <a:srgbClr val="FFFFFF"/>
                </a:solidFill>
              </a:rPr>
              <a:t>Manual Memory Management - a lot of “ceremony code”</a:t>
            </a:r>
          </a:p>
        </p:txBody>
      </p:sp>
      <p:pic>
        <p:nvPicPr>
          <p:cNvPr id="7" name="Immagine 6">
            <a:extLst>
              <a:ext uri="{FF2B5EF4-FFF2-40B4-BE49-F238E27FC236}">
                <a16:creationId xmlns:a16="http://schemas.microsoft.com/office/drawing/2014/main" id="{1E83B261-2EE9-4BEF-9992-20B636F3D51F}"/>
              </a:ext>
            </a:extLst>
          </p:cNvPr>
          <p:cNvPicPr>
            <a:picLocks noChangeAspect="1"/>
          </p:cNvPicPr>
          <p:nvPr/>
        </p:nvPicPr>
        <p:blipFill>
          <a:blip r:embed="rId3"/>
          <a:stretch>
            <a:fillRect/>
          </a:stretch>
        </p:blipFill>
        <p:spPr>
          <a:xfrm>
            <a:off x="6739466" y="3442796"/>
            <a:ext cx="4526492" cy="2785534"/>
          </a:xfrm>
          <a:prstGeom prst="rect">
            <a:avLst/>
          </a:prstGeom>
        </p:spPr>
      </p:pic>
    </p:spTree>
    <p:extLst>
      <p:ext uri="{BB962C8B-B14F-4D97-AF65-F5344CB8AC3E}">
        <p14:creationId xmlns:p14="http://schemas.microsoft.com/office/powerpoint/2010/main" val="3212371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DE424E0-A90F-49EA-97E9-204F3ED3FBC2}"/>
              </a:ext>
            </a:extLst>
          </p:cNvPr>
          <p:cNvSpPr txBox="1"/>
          <p:nvPr/>
        </p:nvSpPr>
        <p:spPr>
          <a:xfrm>
            <a:off x="838200" y="963877"/>
            <a:ext cx="3494362" cy="493024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400" kern="1200">
                <a:solidFill>
                  <a:schemeClr val="accent1"/>
                </a:solidFill>
                <a:latin typeface="+mj-lt"/>
                <a:ea typeface="+mj-ea"/>
                <a:cs typeface="+mj-cs"/>
              </a:rPr>
              <a:t>Automatic Memory Management aka</a:t>
            </a:r>
            <a:br>
              <a:rPr lang="en-US" sz="4400" kern="1200">
                <a:solidFill>
                  <a:schemeClr val="accent1"/>
                </a:solidFill>
                <a:latin typeface="+mj-lt"/>
                <a:ea typeface="+mj-ea"/>
                <a:cs typeface="+mj-cs"/>
              </a:rPr>
            </a:br>
            <a:r>
              <a:rPr lang="en-US" sz="4400" kern="1200">
                <a:solidFill>
                  <a:schemeClr val="accent1"/>
                </a:solidFill>
                <a:latin typeface="+mj-lt"/>
                <a:ea typeface="+mj-ea"/>
                <a:cs typeface="+mj-cs"/>
              </a:rPr>
              <a:t>g</a:t>
            </a:r>
            <a:r>
              <a:rPr lang="en-US" sz="4400" i="1" kern="1200">
                <a:solidFill>
                  <a:schemeClr val="accent1"/>
                </a:solidFill>
                <a:latin typeface="+mj-lt"/>
                <a:ea typeface="+mj-ea"/>
                <a:cs typeface="+mj-cs"/>
              </a:rPr>
              <a:t>arbage collection</a:t>
            </a:r>
            <a:endParaRPr lang="en-US" sz="4400" kern="1200" dirty="0">
              <a:solidFill>
                <a:schemeClr val="accent1"/>
              </a:solidFill>
              <a:latin typeface="+mj-lt"/>
              <a:ea typeface="+mj-ea"/>
              <a:cs typeface="+mj-cs"/>
            </a:endParaRPr>
          </a:p>
        </p:txBody>
      </p:sp>
      <p:sp>
        <p:nvSpPr>
          <p:cNvPr id="13" name="CasellaDiTesto 2">
            <a:extLst>
              <a:ext uri="{FF2B5EF4-FFF2-40B4-BE49-F238E27FC236}">
                <a16:creationId xmlns:a16="http://schemas.microsoft.com/office/drawing/2014/main" id="{AD8D1669-900C-4AE1-AFA7-966F94804632}"/>
              </a:ext>
            </a:extLst>
          </p:cNvPr>
          <p:cNvSpPr txBox="1"/>
          <p:nvPr/>
        </p:nvSpPr>
        <p:spPr>
          <a:xfrm>
            <a:off x="4976031" y="963877"/>
            <a:ext cx="6377769" cy="493024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a:t>John McCarthy, one of the co-founders of Artificial Intelligence and the inventor of LISP, is also a father of the first garbage collection algorithms (in 1958 introduced the Mark and Sweep algorithm)</a:t>
            </a:r>
            <a:endParaRPr lang="en-US" sz="2400" dirty="0"/>
          </a:p>
        </p:txBody>
      </p:sp>
    </p:spTree>
    <p:extLst>
      <p:ext uri="{BB962C8B-B14F-4D97-AF65-F5344CB8AC3E}">
        <p14:creationId xmlns:p14="http://schemas.microsoft.com/office/powerpoint/2010/main" val="44747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0116694-85A7-4B87-83EA-AC89DEE490C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it-IT" sz="2800">
                <a:solidFill>
                  <a:schemeClr val="bg1"/>
                </a:solidFill>
              </a:rPr>
              <a:t>Allocator, Mutator, and Collector</a:t>
            </a:r>
          </a:p>
        </p:txBody>
      </p:sp>
      <p:sp>
        <p:nvSpPr>
          <p:cNvPr id="3" name="Segnaposto contenuto 2">
            <a:extLst>
              <a:ext uri="{FF2B5EF4-FFF2-40B4-BE49-F238E27FC236}">
                <a16:creationId xmlns:a16="http://schemas.microsoft.com/office/drawing/2014/main" id="{5E73D54E-93B8-4D4D-8223-5C37D4906980}"/>
              </a:ext>
            </a:extLst>
          </p:cNvPr>
          <p:cNvSpPr>
            <a:spLocks noGrp="1"/>
          </p:cNvSpPr>
          <p:nvPr>
            <p:ph idx="1"/>
          </p:nvPr>
        </p:nvSpPr>
        <p:spPr>
          <a:xfrm>
            <a:off x="643468" y="2638044"/>
            <a:ext cx="3363974" cy="3415622"/>
          </a:xfrm>
        </p:spPr>
        <p:txBody>
          <a:bodyPr>
            <a:normAutofit/>
          </a:bodyPr>
          <a:lstStyle/>
          <a:p>
            <a:r>
              <a:rPr lang="it-IT" sz="1100">
                <a:solidFill>
                  <a:schemeClr val="bg1"/>
                </a:solidFill>
              </a:rPr>
              <a:t>The Mutator</a:t>
            </a:r>
          </a:p>
          <a:p>
            <a:pPr marL="914400" lvl="1" indent="-457200">
              <a:buFont typeface="+mj-lt"/>
              <a:buAutoNum type="arabicPeriod"/>
            </a:pPr>
            <a:r>
              <a:rPr lang="en-US" sz="1100">
                <a:solidFill>
                  <a:schemeClr val="bg1"/>
                </a:solidFill>
              </a:rPr>
              <a:t>New(amount)</a:t>
            </a:r>
          </a:p>
          <a:p>
            <a:pPr marL="914400" lvl="1" indent="-457200">
              <a:buFont typeface="+mj-lt"/>
              <a:buAutoNum type="arabicPeriod"/>
            </a:pPr>
            <a:r>
              <a:rPr lang="en-US" sz="1100">
                <a:solidFill>
                  <a:schemeClr val="bg1"/>
                </a:solidFill>
              </a:rPr>
              <a:t>Write(address, value)</a:t>
            </a:r>
          </a:p>
          <a:p>
            <a:pPr marL="914400" lvl="1" indent="-457200">
              <a:buFont typeface="+mj-lt"/>
              <a:buAutoNum type="arabicPeriod"/>
            </a:pPr>
            <a:r>
              <a:rPr lang="en-US" sz="1100">
                <a:solidFill>
                  <a:schemeClr val="bg1"/>
                </a:solidFill>
              </a:rPr>
              <a:t>Read(address)</a:t>
            </a:r>
          </a:p>
          <a:p>
            <a:r>
              <a:rPr lang="en-US" sz="1100">
                <a:solidFill>
                  <a:schemeClr val="bg1"/>
                </a:solidFill>
              </a:rPr>
              <a:t>The Allocator</a:t>
            </a:r>
          </a:p>
          <a:p>
            <a:pPr marL="914400" lvl="1" indent="-457200">
              <a:buFont typeface="+mj-lt"/>
              <a:buAutoNum type="arabicPeriod"/>
            </a:pPr>
            <a:r>
              <a:rPr lang="it-IT" sz="1100">
                <a:solidFill>
                  <a:schemeClr val="bg1"/>
                </a:solidFill>
              </a:rPr>
              <a:t>Allocator.Allocate(amount)</a:t>
            </a:r>
          </a:p>
          <a:p>
            <a:pPr marL="914400" lvl="1" indent="-457200">
              <a:buFont typeface="+mj-lt"/>
              <a:buAutoNum type="arabicPeriod"/>
            </a:pPr>
            <a:r>
              <a:rPr lang="it-IT" sz="1100">
                <a:solidFill>
                  <a:schemeClr val="bg1"/>
                </a:solidFill>
              </a:rPr>
              <a:t>Allocator.Deallocate(address) *</a:t>
            </a:r>
            <a:r>
              <a:rPr lang="en-US" sz="1100">
                <a:solidFill>
                  <a:schemeClr val="bg1"/>
                </a:solidFill>
              </a:rPr>
              <a:t>Please note that in case of automatic memory management, this method is internal and not exposed to the Mutator</a:t>
            </a:r>
          </a:p>
          <a:p>
            <a:r>
              <a:rPr lang="it-IT" sz="1100">
                <a:solidFill>
                  <a:schemeClr val="bg1"/>
                </a:solidFill>
              </a:rPr>
              <a:t>The Collector</a:t>
            </a:r>
          </a:p>
          <a:p>
            <a:pPr marL="0" indent="0">
              <a:buNone/>
            </a:pPr>
            <a:br>
              <a:rPr lang="it-IT" sz="1100">
                <a:solidFill>
                  <a:schemeClr val="bg1"/>
                </a:solidFill>
              </a:rPr>
            </a:br>
            <a:r>
              <a:rPr lang="en-US" sz="1100">
                <a:solidFill>
                  <a:schemeClr val="bg1"/>
                </a:solidFill>
              </a:rPr>
              <a:t>Because knowing a liveness of an object is impossible, Collector is based on a less strict property of the object whether it is reachable by any Mutator.</a:t>
            </a:r>
            <a:endParaRPr lang="it-IT" sz="1100" dirty="0">
              <a:solidFill>
                <a:schemeClr val="bg1"/>
              </a:solidFill>
            </a:endParaRPr>
          </a:p>
        </p:txBody>
      </p:sp>
      <p:pic>
        <p:nvPicPr>
          <p:cNvPr id="4" name="Immagine 3">
            <a:extLst>
              <a:ext uri="{FF2B5EF4-FFF2-40B4-BE49-F238E27FC236}">
                <a16:creationId xmlns:a16="http://schemas.microsoft.com/office/drawing/2014/main" id="{AAA2F4A4-D0AC-4DB1-B211-6F67E32EC62A}"/>
              </a:ext>
            </a:extLst>
          </p:cNvPr>
          <p:cNvPicPr>
            <a:picLocks noChangeAspect="1"/>
          </p:cNvPicPr>
          <p:nvPr/>
        </p:nvPicPr>
        <p:blipFill>
          <a:blip r:embed="rId2"/>
          <a:stretch>
            <a:fillRect/>
          </a:stretch>
        </p:blipFill>
        <p:spPr>
          <a:xfrm>
            <a:off x="5297763" y="1481634"/>
            <a:ext cx="6250769" cy="3733865"/>
          </a:xfrm>
          <a:prstGeom prst="rect">
            <a:avLst/>
          </a:prstGeom>
        </p:spPr>
      </p:pic>
    </p:spTree>
    <p:extLst>
      <p:ext uri="{BB962C8B-B14F-4D97-AF65-F5344CB8AC3E}">
        <p14:creationId xmlns:p14="http://schemas.microsoft.com/office/powerpoint/2010/main" val="77001439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8CDB4F6-AC0B-4069-A762-3DCDACB6A316}"/>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it-IT" sz="2800">
                <a:solidFill>
                  <a:schemeClr val="bg1"/>
                </a:solidFill>
              </a:rPr>
              <a:t>Collector strategies</a:t>
            </a:r>
          </a:p>
        </p:txBody>
      </p:sp>
      <p:sp>
        <p:nvSpPr>
          <p:cNvPr id="3" name="Segnaposto contenuto 2">
            <a:extLst>
              <a:ext uri="{FF2B5EF4-FFF2-40B4-BE49-F238E27FC236}">
                <a16:creationId xmlns:a16="http://schemas.microsoft.com/office/drawing/2014/main" id="{32330622-3E7D-4199-8A6B-73009263D1E1}"/>
              </a:ext>
            </a:extLst>
          </p:cNvPr>
          <p:cNvSpPr>
            <a:spLocks noGrp="1"/>
          </p:cNvSpPr>
          <p:nvPr>
            <p:ph idx="1"/>
          </p:nvPr>
        </p:nvSpPr>
        <p:spPr>
          <a:xfrm>
            <a:off x="643468" y="2638044"/>
            <a:ext cx="3363974" cy="3415622"/>
          </a:xfrm>
        </p:spPr>
        <p:txBody>
          <a:bodyPr>
            <a:normAutofit/>
          </a:bodyPr>
          <a:lstStyle/>
          <a:p>
            <a:r>
              <a:rPr lang="it-IT" sz="2000">
                <a:solidFill>
                  <a:schemeClr val="bg1"/>
                </a:solidFill>
              </a:rPr>
              <a:t>Reference Counting</a:t>
            </a:r>
          </a:p>
          <a:p>
            <a:r>
              <a:rPr lang="it-IT" sz="2000">
                <a:solidFill>
                  <a:schemeClr val="bg1"/>
                </a:solidFill>
              </a:rPr>
              <a:t>Tracking Collector (Mark + Collect)</a:t>
            </a:r>
          </a:p>
          <a:p>
            <a:endParaRPr lang="it-IT" sz="2000">
              <a:solidFill>
                <a:schemeClr val="bg1"/>
              </a:solidFill>
            </a:endParaRPr>
          </a:p>
        </p:txBody>
      </p:sp>
      <p:pic>
        <p:nvPicPr>
          <p:cNvPr id="4" name="Immagine 3">
            <a:extLst>
              <a:ext uri="{FF2B5EF4-FFF2-40B4-BE49-F238E27FC236}">
                <a16:creationId xmlns:a16="http://schemas.microsoft.com/office/drawing/2014/main" id="{3B7FF4F6-0B35-42D0-B1E7-085DA07218D7}"/>
              </a:ext>
            </a:extLst>
          </p:cNvPr>
          <p:cNvPicPr>
            <a:picLocks noChangeAspect="1"/>
          </p:cNvPicPr>
          <p:nvPr/>
        </p:nvPicPr>
        <p:blipFill>
          <a:blip r:embed="rId2"/>
          <a:stretch>
            <a:fillRect/>
          </a:stretch>
        </p:blipFill>
        <p:spPr>
          <a:xfrm>
            <a:off x="6187077" y="643467"/>
            <a:ext cx="4472140" cy="5410199"/>
          </a:xfrm>
          <a:prstGeom prst="rect">
            <a:avLst/>
          </a:prstGeom>
        </p:spPr>
      </p:pic>
    </p:spTree>
    <p:extLst>
      <p:ext uri="{BB962C8B-B14F-4D97-AF65-F5344CB8AC3E}">
        <p14:creationId xmlns:p14="http://schemas.microsoft.com/office/powerpoint/2010/main" val="131719101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Tema di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4073</TotalTime>
  <Words>473</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Arial</vt:lpstr>
      <vt:lpstr>Calibri</vt:lpstr>
      <vt:lpstr>Calibri Light</vt:lpstr>
      <vt:lpstr>McyyjhYcwrngCfvbkdQjxyryUtopiaStd-Regular</vt:lpstr>
      <vt:lpstr>Office Theme</vt:lpstr>
      <vt:lpstr>Von Neumann architecture diagram</vt:lpstr>
      <vt:lpstr>Basic Concepts</vt:lpstr>
      <vt:lpstr>The Stack Machine</vt:lpstr>
      <vt:lpstr>Presentazione standard di PowerPoint</vt:lpstr>
      <vt:lpstr>The Pointer and  the Heap</vt:lpstr>
      <vt:lpstr>Manual Memory Management - a lot of “ceremony code”</vt:lpstr>
      <vt:lpstr>Presentazione standard di PowerPoint</vt:lpstr>
      <vt:lpstr>Allocator, Mutator, and Collector</vt:lpstr>
      <vt:lpstr>Collector strategies</vt:lpstr>
      <vt:lpstr>Mark-Plan-Sweep-Compact</vt:lpstr>
      <vt:lpstr>Hardware</vt:lpstr>
      <vt:lpstr>Cache Hit and Miss</vt:lpstr>
      <vt:lpstr>.NET Internals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Von Neumann architecture diagram</dc:title>
  <dc:creator>Massimiliano Balestrieri</dc:creator>
  <cp:lastModifiedBy>Massimiliano Balestrieri</cp:lastModifiedBy>
  <cp:revision>2</cp:revision>
  <dcterms:created xsi:type="dcterms:W3CDTF">2019-07-22T19:45:20Z</dcterms:created>
  <dcterms:modified xsi:type="dcterms:W3CDTF">2019-07-25T15:38:40Z</dcterms:modified>
</cp:coreProperties>
</file>