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56" r:id="rId3"/>
    <p:sldId id="257" r:id="rId4"/>
    <p:sldId id="258" r:id="rId5"/>
    <p:sldId id="279" r:id="rId6"/>
    <p:sldId id="280" r:id="rId7"/>
    <p:sldId id="281" r:id="rId8"/>
    <p:sldId id="282" r:id="rId9"/>
    <p:sldId id="262" r:id="rId10"/>
    <p:sldId id="283" r:id="rId11"/>
    <p:sldId id="284" r:id="rId12"/>
    <p:sldId id="264" r:id="rId13"/>
    <p:sldId id="287" r:id="rId14"/>
    <p:sldId id="273" r:id="rId15"/>
    <p:sldId id="266" r:id="rId16"/>
    <p:sldId id="276" r:id="rId17"/>
    <p:sldId id="278" r:id="rId1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3"/>
    <p:restoredTop sz="93673"/>
  </p:normalViewPr>
  <p:slideViewPr>
    <p:cSldViewPr snapToGrid="0" snapToObjects="1">
      <p:cViewPr varScale="1">
        <p:scale>
          <a:sx n="69" d="100"/>
          <a:sy n="69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72455" y="254890"/>
            <a:ext cx="121379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b="1" dirty="0">
                <a:solidFill>
                  <a:srgbClr val="E1325F"/>
                </a:solidFill>
              </a:rPr>
              <a:t>’</a:t>
            </a:r>
            <a:endParaRPr lang="zh-CN" altLang="en-US" sz="28700" b="1" dirty="0">
              <a:solidFill>
                <a:srgbClr val="E1325F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119021" y="2060030"/>
            <a:ext cx="7711080" cy="23108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剪去对角的矩形 4"/>
          <p:cNvSpPr/>
          <p:nvPr userDrawn="1"/>
        </p:nvSpPr>
        <p:spPr>
          <a:xfrm>
            <a:off x="1119021" y="4750169"/>
            <a:ext cx="7711080" cy="392220"/>
          </a:xfrm>
          <a:prstGeom prst="snip2DiagRect">
            <a:avLst>
              <a:gd name="adj1" fmla="val 0"/>
              <a:gd name="adj2" fmla="val 27106"/>
            </a:avLst>
          </a:prstGeom>
          <a:solidFill>
            <a:srgbClr val="E13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602635" y="4749460"/>
            <a:ext cx="4607096" cy="39292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19021" y="5297645"/>
            <a:ext cx="7711080" cy="39292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7022" y="1044916"/>
            <a:ext cx="11597765" cy="97831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317021" y="2320119"/>
            <a:ext cx="3440322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>
          <a:xfrm>
            <a:off x="4395743" y="2320119"/>
            <a:ext cx="3440322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8474465" y="2320119"/>
            <a:ext cx="3440322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7022" y="1044916"/>
            <a:ext cx="11597765" cy="97831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317022" y="2320119"/>
            <a:ext cx="273985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>
          <a:xfrm>
            <a:off x="3269658" y="2320119"/>
            <a:ext cx="273985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6222294" y="2320119"/>
            <a:ext cx="273985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/>
          </p:nvPr>
        </p:nvSpPr>
        <p:spPr>
          <a:xfrm>
            <a:off x="9174929" y="2320119"/>
            <a:ext cx="273985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70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7022" y="1044916"/>
            <a:ext cx="11597765" cy="97831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31702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>
          <a:xfrm>
            <a:off x="265086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498470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/>
          </p:nvPr>
        </p:nvSpPr>
        <p:spPr>
          <a:xfrm>
            <a:off x="731854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5"/>
          </p:nvPr>
        </p:nvSpPr>
        <p:spPr>
          <a:xfrm>
            <a:off x="965238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7022" y="1044916"/>
            <a:ext cx="11597765" cy="97831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317023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2260522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4204021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6147520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8091019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6"/>
          </p:nvPr>
        </p:nvSpPr>
        <p:spPr>
          <a:xfrm>
            <a:off x="10034519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35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366448" y="2975212"/>
            <a:ext cx="5459105" cy="15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366448" y="2169995"/>
            <a:ext cx="5459104" cy="80521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366448" y="3220872"/>
            <a:ext cx="5459104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73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4"/>
          <p:cNvSpPr/>
          <p:nvPr userDrawn="1"/>
        </p:nvSpPr>
        <p:spPr>
          <a:xfrm rot="5400000">
            <a:off x="303777" y="137255"/>
            <a:ext cx="452199" cy="38982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33972" y="1"/>
            <a:ext cx="10957694" cy="67376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9" r:id="rId2"/>
    <p:sldLayoutId id="2147483688" r:id="rId3"/>
    <p:sldLayoutId id="2147483684" r:id="rId4"/>
    <p:sldLayoutId id="2147483687" r:id="rId5"/>
    <p:sldLayoutId id="2147483685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Visio___1.vsd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19021" y="2060031"/>
            <a:ext cx="7711080" cy="230415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题答辩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双目视觉立体匹配算法设计与实现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PRESENTED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Magic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宣琦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王灏</a:t>
            </a:r>
          </a:p>
        </p:txBody>
      </p:sp>
    </p:spTree>
    <p:extLst>
      <p:ext uri="{BB962C8B-B14F-4D97-AF65-F5344CB8AC3E}">
        <p14:creationId xmlns:p14="http://schemas.microsoft.com/office/powerpoint/2010/main" val="742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zh-CN" altLang="en-US" dirty="0"/>
              <a:t>二部分 </a:t>
            </a:r>
            <a:r>
              <a:rPr kumimoji="1" lang="zh-CN" altLang="en-US" b="1" dirty="0"/>
              <a:t>实现方</a:t>
            </a:r>
            <a:r>
              <a:rPr kumimoji="1" lang="zh-CN" altLang="en-US" b="1" dirty="0" smtClean="0"/>
              <a:t>法</a:t>
            </a:r>
            <a:endParaRPr kumimoji="1"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833972" y="1033791"/>
            <a:ext cx="7127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en-US" altLang="zh-CN" sz="2800" b="1" dirty="0" err="1" smtClean="0">
                <a:solidFill>
                  <a:schemeClr val="accent1"/>
                </a:solidFill>
                <a:ea typeface="微软雅黑" charset="0"/>
              </a:rPr>
              <a:t>Matlab</a:t>
            </a:r>
            <a:r>
              <a:rPr lang="zh-CN" altLang="en-US" sz="2800" b="1" dirty="0" smtClean="0">
                <a:solidFill>
                  <a:schemeClr val="accent1"/>
                </a:solidFill>
                <a:ea typeface="微软雅黑" charset="0"/>
              </a:rPr>
              <a:t>棋盘标定法：</a:t>
            </a:r>
            <a:endParaRPr lang="zh-CN" altLang="en-US" sz="2800" b="1" dirty="0">
              <a:solidFill>
                <a:schemeClr val="accent1"/>
              </a:solidFill>
              <a:ea typeface="微软雅黑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72" y="1917033"/>
            <a:ext cx="4508050" cy="33863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517" y="1917033"/>
            <a:ext cx="4550421" cy="338636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414211" y="3176337"/>
            <a:ext cx="1187117" cy="102669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80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 </a:t>
            </a:r>
            <a:r>
              <a:rPr kumimoji="1" lang="zh-CN" altLang="en-US" b="1" dirty="0"/>
              <a:t>实现方法</a:t>
            </a:r>
          </a:p>
        </p:txBody>
      </p:sp>
      <p:sp>
        <p:nvSpPr>
          <p:cNvPr id="15" name="剪去对角的矩形 14"/>
          <p:cNvSpPr/>
          <p:nvPr/>
        </p:nvSpPr>
        <p:spPr>
          <a:xfrm>
            <a:off x="1202601" y="2649498"/>
            <a:ext cx="2590377" cy="2136519"/>
          </a:xfrm>
          <a:prstGeom prst="snip2Diag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2032" tIns="112032" rIns="112032" bIns="569858" numCol="1" spcCol="1270" anchor="t" anchorCtr="0">
            <a:noAutofit/>
          </a:bodyPr>
          <a:lstStyle/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300" kern="1200" dirty="0"/>
          </a:p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300" kern="1200" dirty="0"/>
          </a:p>
        </p:txBody>
      </p:sp>
      <p:sp>
        <p:nvSpPr>
          <p:cNvPr id="16" name="剪去对角的矩形 15"/>
          <p:cNvSpPr/>
          <p:nvPr/>
        </p:nvSpPr>
        <p:spPr>
          <a:xfrm>
            <a:off x="1778240" y="4328192"/>
            <a:ext cx="2302557" cy="915651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304" tIns="73809" rIns="97304" bIns="73809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b="1" dirty="0" smtClean="0">
                <a:solidFill>
                  <a:schemeClr val="bg1"/>
                </a:solidFill>
                <a:ea typeface="微软雅黑" charset="0"/>
              </a:rPr>
              <a:t>双目矫正</a:t>
            </a:r>
            <a:endParaRPr lang="en-US" altLang="zh-CN" sz="3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4656901" y="2649498"/>
            <a:ext cx="2590377" cy="2136519"/>
          </a:xfrm>
          <a:prstGeom prst="snip2Diag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2032" tIns="569857" rIns="112032" bIns="112033" numCol="1" spcCol="1270" anchor="t" anchorCtr="0">
            <a:noAutofit/>
          </a:bodyPr>
          <a:lstStyle/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300" kern="1200"/>
          </a:p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300" kern="1200"/>
          </a:p>
        </p:txBody>
      </p:sp>
      <p:sp>
        <p:nvSpPr>
          <p:cNvPr id="25" name="环形箭头 24"/>
          <p:cNvSpPr/>
          <p:nvPr/>
        </p:nvSpPr>
        <p:spPr>
          <a:xfrm>
            <a:off x="6046570" y="1260459"/>
            <a:ext cx="3423641" cy="3423641"/>
          </a:xfrm>
          <a:prstGeom prst="circularArrow">
            <a:avLst>
              <a:gd name="adj1" fmla="val 3534"/>
              <a:gd name="adj2" fmla="val 438806"/>
              <a:gd name="adj3" fmla="val 19385683"/>
              <a:gd name="adj4" fmla="val 12575511"/>
              <a:gd name="adj5" fmla="val 4123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剪去对角的矩形 25"/>
          <p:cNvSpPr/>
          <p:nvPr/>
        </p:nvSpPr>
        <p:spPr>
          <a:xfrm>
            <a:off x="5232541" y="2191672"/>
            <a:ext cx="2302557" cy="915651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304" tIns="73809" rIns="97304" bIns="73809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b="1" dirty="0">
                <a:solidFill>
                  <a:schemeClr val="bg1"/>
                </a:solidFill>
                <a:ea typeface="微软雅黑" charset="0"/>
              </a:rPr>
              <a:t>立</a:t>
            </a:r>
            <a:r>
              <a:rPr lang="zh-CN" altLang="en-US" sz="3600" b="1" dirty="0" smtClean="0">
                <a:solidFill>
                  <a:schemeClr val="bg1"/>
                </a:solidFill>
                <a:ea typeface="微软雅黑" charset="0"/>
              </a:rPr>
              <a:t>体匹配</a:t>
            </a:r>
            <a:endParaRPr lang="en-US" altLang="zh-CN" sz="3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7" name="剪去对角的矩形 26"/>
          <p:cNvSpPr/>
          <p:nvPr/>
        </p:nvSpPr>
        <p:spPr>
          <a:xfrm>
            <a:off x="8111202" y="2649498"/>
            <a:ext cx="2590377" cy="2136519"/>
          </a:xfrm>
          <a:prstGeom prst="snip2Diag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2032" tIns="112032" rIns="112032" bIns="569858" numCol="1" spcCol="1270" anchor="t" anchorCtr="0">
            <a:noAutofit/>
          </a:bodyPr>
          <a:lstStyle/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300" kern="1200"/>
          </a:p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300" kern="1200"/>
          </a:p>
        </p:txBody>
      </p:sp>
      <p:sp>
        <p:nvSpPr>
          <p:cNvPr id="28" name="剪去对角的矩形 27"/>
          <p:cNvSpPr/>
          <p:nvPr/>
        </p:nvSpPr>
        <p:spPr>
          <a:xfrm>
            <a:off x="8686842" y="4328192"/>
            <a:ext cx="2302557" cy="915651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304" tIns="73809" rIns="97304" bIns="73809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b="1" dirty="0" smtClean="0">
                <a:solidFill>
                  <a:schemeClr val="bg1"/>
                </a:solidFill>
                <a:ea typeface="微软雅黑" charset="0"/>
              </a:rPr>
              <a:t>3D</a:t>
            </a:r>
            <a:r>
              <a:rPr lang="zh-CN" altLang="en-US" sz="3600" b="1" dirty="0" smtClean="0">
                <a:solidFill>
                  <a:schemeClr val="bg1"/>
                </a:solidFill>
                <a:ea typeface="微软雅黑" charset="0"/>
              </a:rPr>
              <a:t>恢复</a:t>
            </a:r>
            <a:endParaRPr lang="en-US" altLang="zh-CN" sz="3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9" name="环形箭头 28"/>
          <p:cNvSpPr/>
          <p:nvPr/>
        </p:nvSpPr>
        <p:spPr>
          <a:xfrm flipV="1">
            <a:off x="2609702" y="2778362"/>
            <a:ext cx="3423641" cy="3423641"/>
          </a:xfrm>
          <a:prstGeom prst="circularArrow">
            <a:avLst>
              <a:gd name="adj1" fmla="val 3534"/>
              <a:gd name="adj2" fmla="val 438806"/>
              <a:gd name="adj3" fmla="val 19385683"/>
              <a:gd name="adj4" fmla="val 12575511"/>
              <a:gd name="adj5" fmla="val 4123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矩形 29"/>
          <p:cNvSpPr/>
          <p:nvPr/>
        </p:nvSpPr>
        <p:spPr>
          <a:xfrm>
            <a:off x="1299211" y="2799662"/>
            <a:ext cx="2422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标定所得的光学参数在</a:t>
            </a:r>
            <a:r>
              <a:rPr lang="en-US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Opencv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中立体矫正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35858" y="3299105"/>
            <a:ext cx="21143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立体匹配计算视差图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9833" y="2919230"/>
            <a:ext cx="24817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利用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标定所得的位置矩阵，计算深度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26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zh-CN" altLang="en-US" dirty="0"/>
              <a:t>二部分 </a:t>
            </a:r>
            <a:r>
              <a:rPr kumimoji="1" lang="zh-CN" altLang="en-US" b="1" dirty="0"/>
              <a:t>实现方</a:t>
            </a:r>
            <a:r>
              <a:rPr kumimoji="1" lang="zh-CN" altLang="en-US" b="1" dirty="0" smtClean="0"/>
              <a:t>法</a:t>
            </a:r>
            <a:endParaRPr kumimoji="1"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833972" y="997543"/>
            <a:ext cx="7127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zh-CN" altLang="en-US" sz="2800" b="1" dirty="0" smtClean="0">
                <a:solidFill>
                  <a:schemeClr val="accent1"/>
                </a:solidFill>
                <a:ea typeface="微软雅黑" charset="0"/>
              </a:rPr>
              <a:t>立体匹配算法：</a:t>
            </a:r>
            <a:endParaRPr lang="zh-CN" altLang="en-US" sz="2800" b="1" dirty="0">
              <a:solidFill>
                <a:schemeClr val="accent1"/>
              </a:solidFill>
              <a:ea typeface="微软雅黑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31831" y="12591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711268"/>
              </p:ext>
            </p:extLst>
          </p:nvPr>
        </p:nvGraphicFramePr>
        <p:xfrm>
          <a:off x="833972" y="1782373"/>
          <a:ext cx="5007049" cy="4180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4" imgW="6734027" imgH="5610341" progId="Visio.Drawing.15">
                  <p:embed/>
                </p:oleObj>
              </mc:Choice>
              <mc:Fallback>
                <p:oleObj name="Visio" r:id="rId4" imgW="6734027" imgH="561034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972" y="1782373"/>
                        <a:ext cx="5007049" cy="41809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6031831" y="1557011"/>
            <a:ext cx="593558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我们对左图中的每个像素点，</a:t>
            </a:r>
          </a:p>
          <a:p>
            <a:pPr algn="just" defTabSz="609585"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在可能的视差范围内，从右图中依次提取出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9×9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的图像块，</a:t>
            </a:r>
          </a:p>
          <a:p>
            <a:pPr algn="just" defTabSz="609585"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通过一个权值共享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siamese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网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络提取两图像块的特征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，经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过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L2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范数归一化，点积后得到相似性得分，选取相似性得分最高的点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，初始化视差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最后所得的视差图还需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要通过左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右一致性检查，半全局匹配，中值滤波和双边滤波等后处理进一步优化。</a:t>
            </a:r>
          </a:p>
        </p:txBody>
      </p:sp>
    </p:spTree>
    <p:extLst>
      <p:ext uri="{BB962C8B-B14F-4D97-AF65-F5344CB8AC3E}">
        <p14:creationId xmlns:p14="http://schemas.microsoft.com/office/powerpoint/2010/main" val="136345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7084928" y="2852586"/>
            <a:ext cx="4706738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en-US" altLang="zh-CN" sz="11500" b="1" dirty="0" smtClean="0">
                <a:solidFill>
                  <a:schemeClr val="accent1"/>
                </a:solidFill>
                <a:ea typeface="微软雅黑" charset="0"/>
              </a:rPr>
              <a:t>11.7%</a:t>
            </a:r>
            <a:endParaRPr lang="zh-CN" altLang="en-US" sz="11500" b="1" dirty="0">
              <a:solidFill>
                <a:schemeClr val="accent1"/>
              </a:solidFill>
              <a:ea typeface="微软雅黑" charset="0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6015789" y="3216412"/>
            <a:ext cx="1434165" cy="1089796"/>
          </a:xfrm>
          <a:prstGeom prst="upArrow">
            <a:avLst>
              <a:gd name="adj1" fmla="val 50000"/>
              <a:gd name="adj2" fmla="val 658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 实现方法</a:t>
            </a:r>
          </a:p>
        </p:txBody>
      </p:sp>
      <p:sp>
        <p:nvSpPr>
          <p:cNvPr id="28" name="矩形 27"/>
          <p:cNvSpPr/>
          <p:nvPr/>
        </p:nvSpPr>
        <p:spPr>
          <a:xfrm>
            <a:off x="6186052" y="4450879"/>
            <a:ext cx="526442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defTabSz="609585"/>
            <a:r>
              <a:rPr lang="zh-CN" altLang="en-US" sz="2400" b="1" dirty="0">
                <a:solidFill>
                  <a:schemeClr val="bg1"/>
                </a:solidFill>
                <a:ea typeface="微软雅黑" charset="0"/>
              </a:rPr>
              <a:t>目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charset="0"/>
              </a:rPr>
              <a:t>前最低误差率（随机挑选</a:t>
            </a:r>
            <a:r>
              <a:rPr lang="en-US" altLang="zh-CN" sz="2400" b="1" dirty="0" smtClean="0">
                <a:solidFill>
                  <a:schemeClr val="bg1"/>
                </a:solidFill>
                <a:ea typeface="微软雅黑" charset="0"/>
              </a:rPr>
              <a:t>25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charset="0"/>
              </a:rPr>
              <a:t>张测试）</a:t>
            </a:r>
            <a:endParaRPr lang="zh-CN" altLang="en-US" sz="2400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4" y="3829471"/>
            <a:ext cx="5642104" cy="1704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4" y="2000345"/>
            <a:ext cx="5642104" cy="17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3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进</a:t>
            </a:r>
            <a:r>
              <a:rPr kumimoji="1" lang="zh-CN" altLang="en-US" dirty="0" smtClean="0"/>
              <a:t>度安排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930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第三部</a:t>
            </a:r>
            <a:r>
              <a:rPr kumimoji="1" lang="zh-CN" altLang="en-US" dirty="0"/>
              <a:t>分 </a:t>
            </a:r>
            <a:r>
              <a:rPr kumimoji="1" lang="zh-CN" altLang="en-US" b="1" dirty="0"/>
              <a:t>进</a:t>
            </a:r>
            <a:r>
              <a:rPr kumimoji="1" lang="zh-CN" altLang="en-US" b="1" dirty="0" smtClean="0"/>
              <a:t>度安排</a:t>
            </a:r>
            <a:endParaRPr kumimoji="1" lang="zh-CN" altLang="en-US" b="1" dirty="0"/>
          </a:p>
        </p:txBody>
      </p:sp>
      <p:sp>
        <p:nvSpPr>
          <p:cNvPr id="16" name="MH_Other_1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863793" y="5122098"/>
            <a:ext cx="10382987" cy="127472"/>
          </a:xfrm>
          <a:custGeom>
            <a:avLst/>
            <a:gdLst>
              <a:gd name="T0" fmla="*/ 0 w 5998"/>
              <a:gd name="T1" fmla="*/ 0 h 74"/>
              <a:gd name="T2" fmla="*/ 2147483646 w 5998"/>
              <a:gd name="T3" fmla="*/ 0 h 74"/>
              <a:gd name="T4" fmla="*/ 2147483646 w 5998"/>
              <a:gd name="T5" fmla="*/ 2147483646 h 74"/>
              <a:gd name="T6" fmla="*/ 0 w 5998"/>
              <a:gd name="T7" fmla="*/ 2147483646 h 74"/>
              <a:gd name="T8" fmla="*/ 0 w 5998"/>
              <a:gd name="T9" fmla="*/ 0 h 74"/>
              <a:gd name="T10" fmla="*/ 0 w 5998"/>
              <a:gd name="T11" fmla="*/ 0 h 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98" h="74">
                <a:moveTo>
                  <a:pt x="0" y="0"/>
                </a:moveTo>
                <a:lnTo>
                  <a:pt x="5998" y="0"/>
                </a:lnTo>
                <a:lnTo>
                  <a:pt x="5998" y="74"/>
                </a:lnTo>
                <a:lnTo>
                  <a:pt x="0" y="7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grpSp>
        <p:nvGrpSpPr>
          <p:cNvPr id="3" name="组 2"/>
          <p:cNvGrpSpPr/>
          <p:nvPr/>
        </p:nvGrpSpPr>
        <p:grpSpPr>
          <a:xfrm>
            <a:off x="596824" y="4917660"/>
            <a:ext cx="533941" cy="536347"/>
            <a:chOff x="596824" y="4917660"/>
            <a:chExt cx="533941" cy="536347"/>
          </a:xfrm>
        </p:grpSpPr>
        <p:sp>
          <p:nvSpPr>
            <p:cNvPr id="17" name="MH_Other_2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96824" y="4917660"/>
              <a:ext cx="533941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MH_Other_3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707460" y="5023487"/>
              <a:ext cx="310262" cy="312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2323715" y="4917660"/>
            <a:ext cx="533941" cy="536347"/>
            <a:chOff x="2323715" y="4917660"/>
            <a:chExt cx="533941" cy="536347"/>
          </a:xfrm>
        </p:grpSpPr>
        <p:sp>
          <p:nvSpPr>
            <p:cNvPr id="19" name="MH_Other_4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323715" y="4917660"/>
              <a:ext cx="533941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MH_Other_5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431943" y="5023487"/>
              <a:ext cx="319884" cy="312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4053008" y="4917660"/>
            <a:ext cx="533941" cy="536347"/>
            <a:chOff x="4053008" y="4917660"/>
            <a:chExt cx="533941" cy="536347"/>
          </a:xfrm>
        </p:grpSpPr>
        <p:sp>
          <p:nvSpPr>
            <p:cNvPr id="21" name="MH_Other_6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053008" y="4917660"/>
              <a:ext cx="533941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MH_Other_7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166049" y="5023487"/>
              <a:ext cx="307858" cy="312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5772684" y="4917660"/>
            <a:ext cx="533941" cy="536347"/>
            <a:chOff x="5772684" y="4917660"/>
            <a:chExt cx="533941" cy="536347"/>
          </a:xfrm>
        </p:grpSpPr>
        <p:sp>
          <p:nvSpPr>
            <p:cNvPr id="23" name="MH_Other_8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772684" y="4917660"/>
              <a:ext cx="533941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MH_Other_9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883321" y="5023487"/>
              <a:ext cx="310262" cy="312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7501976" y="4917660"/>
            <a:ext cx="531536" cy="536347"/>
            <a:chOff x="7501976" y="4917660"/>
            <a:chExt cx="531536" cy="536347"/>
          </a:xfrm>
        </p:grpSpPr>
        <p:sp>
          <p:nvSpPr>
            <p:cNvPr id="25" name="MH_Other_1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501976" y="4917660"/>
              <a:ext cx="531536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MH_Other_1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612613" y="5030703"/>
              <a:ext cx="310263" cy="3102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9219248" y="4917660"/>
            <a:ext cx="533941" cy="536347"/>
            <a:chOff x="9219248" y="4917660"/>
            <a:chExt cx="533941" cy="536347"/>
          </a:xfrm>
        </p:grpSpPr>
        <p:sp>
          <p:nvSpPr>
            <p:cNvPr id="27" name="MH_Other_12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9219248" y="4917660"/>
              <a:ext cx="533941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MH_Other_13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9332290" y="5030703"/>
              <a:ext cx="310262" cy="3102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10948543" y="4917660"/>
            <a:ext cx="533941" cy="536347"/>
            <a:chOff x="10948543" y="4917660"/>
            <a:chExt cx="533941" cy="536347"/>
          </a:xfrm>
        </p:grpSpPr>
        <p:sp>
          <p:nvSpPr>
            <p:cNvPr id="29" name="MH_Other_1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948543" y="4917660"/>
              <a:ext cx="533941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MH_Other_1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1061583" y="5023487"/>
              <a:ext cx="307858" cy="312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1" name="MH_Other_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109686" y="5078805"/>
            <a:ext cx="211652" cy="214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400"/>
          </a:p>
        </p:txBody>
      </p:sp>
      <p:sp>
        <p:nvSpPr>
          <p:cNvPr id="32" name="MH_Text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106713" y="3231659"/>
            <a:ext cx="2946295" cy="2061203"/>
          </a:xfrm>
          <a:custGeom>
            <a:avLst/>
            <a:gdLst>
              <a:gd name="connsiteX0" fmla="*/ 0 w 1944870"/>
              <a:gd name="connsiteY0" fmla="*/ 0 h 1359808"/>
              <a:gd name="connsiteX1" fmla="*/ 1944870 w 1944870"/>
              <a:gd name="connsiteY1" fmla="*/ 0 h 1359808"/>
              <a:gd name="connsiteX2" fmla="*/ 1944870 w 1944870"/>
              <a:gd name="connsiteY2" fmla="*/ 743896 h 1359808"/>
              <a:gd name="connsiteX3" fmla="*/ 1001003 w 1944870"/>
              <a:gd name="connsiteY3" fmla="*/ 743896 h 1359808"/>
              <a:gd name="connsiteX4" fmla="*/ 1001003 w 1944870"/>
              <a:gd name="connsiteY4" fmla="*/ 1222417 h 1359808"/>
              <a:gd name="connsiteX5" fmla="*/ 1007218 w 1944870"/>
              <a:gd name="connsiteY5" fmla="*/ 1223682 h 1359808"/>
              <a:gd name="connsiteX6" fmla="*/ 1050139 w 1944870"/>
              <a:gd name="connsiteY6" fmla="*/ 1288961 h 1359808"/>
              <a:gd name="connsiteX7" fmla="*/ 979863 w 1944870"/>
              <a:gd name="connsiteY7" fmla="*/ 1359808 h 1359808"/>
              <a:gd name="connsiteX8" fmla="*/ 909587 w 1944870"/>
              <a:gd name="connsiteY8" fmla="*/ 1288961 h 1359808"/>
              <a:gd name="connsiteX9" fmla="*/ 952509 w 1944870"/>
              <a:gd name="connsiteY9" fmla="*/ 1223682 h 1359808"/>
              <a:gd name="connsiteX10" fmla="*/ 958723 w 1944870"/>
              <a:gd name="connsiteY10" fmla="*/ 1222417 h 1359808"/>
              <a:gd name="connsiteX11" fmla="*/ 958723 w 1944870"/>
              <a:gd name="connsiteY11" fmla="*/ 743896 h 1359808"/>
              <a:gd name="connsiteX12" fmla="*/ 0 w 1944870"/>
              <a:gd name="connsiteY12" fmla="*/ 743896 h 135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44870" h="1359808">
                <a:moveTo>
                  <a:pt x="0" y="0"/>
                </a:moveTo>
                <a:lnTo>
                  <a:pt x="1944870" y="0"/>
                </a:lnTo>
                <a:lnTo>
                  <a:pt x="1944870" y="743896"/>
                </a:lnTo>
                <a:lnTo>
                  <a:pt x="1001003" y="743896"/>
                </a:lnTo>
                <a:lnTo>
                  <a:pt x="1001003" y="1222417"/>
                </a:lnTo>
                <a:lnTo>
                  <a:pt x="1007218" y="1223682"/>
                </a:lnTo>
                <a:cubicBezTo>
                  <a:pt x="1032441" y="1234437"/>
                  <a:pt x="1050139" y="1259615"/>
                  <a:pt x="1050139" y="1288961"/>
                </a:cubicBezTo>
                <a:cubicBezTo>
                  <a:pt x="1050139" y="1328089"/>
                  <a:pt x="1018675" y="1359808"/>
                  <a:pt x="979863" y="1359808"/>
                </a:cubicBezTo>
                <a:cubicBezTo>
                  <a:pt x="941051" y="1359808"/>
                  <a:pt x="909587" y="1328089"/>
                  <a:pt x="909587" y="1288961"/>
                </a:cubicBezTo>
                <a:cubicBezTo>
                  <a:pt x="909587" y="1259615"/>
                  <a:pt x="927286" y="1234437"/>
                  <a:pt x="952509" y="1223682"/>
                </a:cubicBezTo>
                <a:lnTo>
                  <a:pt x="958723" y="1222417"/>
                </a:lnTo>
                <a:lnTo>
                  <a:pt x="958723" y="743896"/>
                </a:lnTo>
                <a:lnTo>
                  <a:pt x="0" y="7438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tIns="108000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schemeClr val="bg1"/>
                </a:solidFill>
              </a:rPr>
              <a:t>完</a:t>
            </a:r>
            <a:r>
              <a:rPr lang="zh-CN" altLang="en-US" sz="1400" dirty="0">
                <a:solidFill>
                  <a:schemeClr val="bg1"/>
                </a:solidFill>
              </a:rPr>
              <a:t>成开题报</a:t>
            </a:r>
            <a:r>
              <a:rPr lang="zh-CN" altLang="en-US" sz="1400" dirty="0" smtClean="0">
                <a:solidFill>
                  <a:schemeClr val="bg1"/>
                </a:solidFill>
              </a:rPr>
              <a:t>告，训练网络并</a:t>
            </a:r>
            <a:r>
              <a:rPr lang="zh-CN" altLang="en-US" sz="1400" dirty="0">
                <a:solidFill>
                  <a:schemeClr val="bg1"/>
                </a:solidFill>
              </a:rPr>
              <a:t>有初步算法实现结果</a:t>
            </a:r>
          </a:p>
        </p:txBody>
      </p:sp>
      <p:sp>
        <p:nvSpPr>
          <p:cNvPr id="33" name="MH_Text_6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992625" y="3231659"/>
            <a:ext cx="2955916" cy="2061203"/>
          </a:xfrm>
          <a:custGeom>
            <a:avLst/>
            <a:gdLst>
              <a:gd name="T0" fmla="*/ 0 w 1950584"/>
              <a:gd name="T1" fmla="*/ 0 h 1359808"/>
              <a:gd name="T2" fmla="*/ 1950584 w 1950584"/>
              <a:gd name="T3" fmla="*/ 0 h 1359808"/>
              <a:gd name="T4" fmla="*/ 1950584 w 1950584"/>
              <a:gd name="T5" fmla="*/ 743896 h 1359808"/>
              <a:gd name="T6" fmla="*/ 1006717 w 1950584"/>
              <a:gd name="T7" fmla="*/ 743896 h 1359808"/>
              <a:gd name="T8" fmla="*/ 1006717 w 1950584"/>
              <a:gd name="T9" fmla="*/ 1222417 h 1359808"/>
              <a:gd name="T10" fmla="*/ 1012932 w 1950584"/>
              <a:gd name="T11" fmla="*/ 1223682 h 1359808"/>
              <a:gd name="T12" fmla="*/ 1055853 w 1950584"/>
              <a:gd name="T13" fmla="*/ 1288961 h 1359808"/>
              <a:gd name="T14" fmla="*/ 985577 w 1950584"/>
              <a:gd name="T15" fmla="*/ 1359808 h 1359808"/>
              <a:gd name="T16" fmla="*/ 915301 w 1950584"/>
              <a:gd name="T17" fmla="*/ 1288961 h 1359808"/>
              <a:gd name="T18" fmla="*/ 958223 w 1950584"/>
              <a:gd name="T19" fmla="*/ 1223682 h 1359808"/>
              <a:gd name="T20" fmla="*/ 964437 w 1950584"/>
              <a:gd name="T21" fmla="*/ 1222417 h 1359808"/>
              <a:gd name="T22" fmla="*/ 964437 w 1950584"/>
              <a:gd name="T23" fmla="*/ 743896 h 1359808"/>
              <a:gd name="T24" fmla="*/ 0 w 1950584"/>
              <a:gd name="T25" fmla="*/ 743896 h 13598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950584"/>
              <a:gd name="T40" fmla="*/ 0 h 1359808"/>
              <a:gd name="T41" fmla="*/ 1950584 w 1950584"/>
              <a:gd name="T42" fmla="*/ 1359808 h 135980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950584" h="1359808">
                <a:moveTo>
                  <a:pt x="0" y="0"/>
                </a:moveTo>
                <a:lnTo>
                  <a:pt x="1950584" y="0"/>
                </a:lnTo>
                <a:lnTo>
                  <a:pt x="1950584" y="743896"/>
                </a:lnTo>
                <a:lnTo>
                  <a:pt x="1006717" y="743896"/>
                </a:lnTo>
                <a:lnTo>
                  <a:pt x="1006717" y="1222417"/>
                </a:lnTo>
                <a:lnTo>
                  <a:pt x="1012932" y="1223682"/>
                </a:lnTo>
                <a:cubicBezTo>
                  <a:pt x="1038155" y="1234437"/>
                  <a:pt x="1055853" y="1259615"/>
                  <a:pt x="1055853" y="1288961"/>
                </a:cubicBezTo>
                <a:cubicBezTo>
                  <a:pt x="1055853" y="1328089"/>
                  <a:pt x="1024389" y="1359808"/>
                  <a:pt x="985577" y="1359808"/>
                </a:cubicBezTo>
                <a:cubicBezTo>
                  <a:pt x="946765" y="1359808"/>
                  <a:pt x="915301" y="1328089"/>
                  <a:pt x="915301" y="1288961"/>
                </a:cubicBezTo>
                <a:cubicBezTo>
                  <a:pt x="915301" y="1259615"/>
                  <a:pt x="933000" y="1234437"/>
                  <a:pt x="958223" y="1223682"/>
                </a:cubicBezTo>
                <a:lnTo>
                  <a:pt x="964437" y="1222417"/>
                </a:lnTo>
                <a:lnTo>
                  <a:pt x="964437" y="743896"/>
                </a:lnTo>
                <a:lnTo>
                  <a:pt x="0" y="7438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tIns="1080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</a:rPr>
              <a:t>提交相关文档资料</a:t>
            </a:r>
          </a:p>
        </p:txBody>
      </p:sp>
      <p:sp>
        <p:nvSpPr>
          <p:cNvPr id="34" name="MH_Text_4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567707" y="3231659"/>
            <a:ext cx="2943890" cy="2061203"/>
          </a:xfrm>
          <a:custGeom>
            <a:avLst/>
            <a:gdLst>
              <a:gd name="connsiteX0" fmla="*/ 0 w 1943728"/>
              <a:gd name="connsiteY0" fmla="*/ 0 h 1359808"/>
              <a:gd name="connsiteX1" fmla="*/ 1943728 w 1943728"/>
              <a:gd name="connsiteY1" fmla="*/ 0 h 1359808"/>
              <a:gd name="connsiteX2" fmla="*/ 1943728 w 1943728"/>
              <a:gd name="connsiteY2" fmla="*/ 743896 h 1359808"/>
              <a:gd name="connsiteX3" fmla="*/ 993004 w 1943728"/>
              <a:gd name="connsiteY3" fmla="*/ 743896 h 1359808"/>
              <a:gd name="connsiteX4" fmla="*/ 993004 w 1943728"/>
              <a:gd name="connsiteY4" fmla="*/ 1222417 h 1359808"/>
              <a:gd name="connsiteX5" fmla="*/ 999218 w 1943728"/>
              <a:gd name="connsiteY5" fmla="*/ 1223682 h 1359808"/>
              <a:gd name="connsiteX6" fmla="*/ 1042139 w 1943728"/>
              <a:gd name="connsiteY6" fmla="*/ 1288961 h 1359808"/>
              <a:gd name="connsiteX7" fmla="*/ 971863 w 1943728"/>
              <a:gd name="connsiteY7" fmla="*/ 1359808 h 1359808"/>
              <a:gd name="connsiteX8" fmla="*/ 901587 w 1943728"/>
              <a:gd name="connsiteY8" fmla="*/ 1288961 h 1359808"/>
              <a:gd name="connsiteX9" fmla="*/ 944509 w 1943728"/>
              <a:gd name="connsiteY9" fmla="*/ 1223682 h 1359808"/>
              <a:gd name="connsiteX10" fmla="*/ 950724 w 1943728"/>
              <a:gd name="connsiteY10" fmla="*/ 1222417 h 1359808"/>
              <a:gd name="connsiteX11" fmla="*/ 950724 w 1943728"/>
              <a:gd name="connsiteY11" fmla="*/ 743896 h 1359808"/>
              <a:gd name="connsiteX12" fmla="*/ 0 w 1943728"/>
              <a:gd name="connsiteY12" fmla="*/ 743896 h 135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43728" h="1359808">
                <a:moveTo>
                  <a:pt x="0" y="0"/>
                </a:moveTo>
                <a:lnTo>
                  <a:pt x="1943728" y="0"/>
                </a:lnTo>
                <a:lnTo>
                  <a:pt x="1943728" y="743896"/>
                </a:lnTo>
                <a:lnTo>
                  <a:pt x="993004" y="743896"/>
                </a:lnTo>
                <a:lnTo>
                  <a:pt x="993004" y="1222417"/>
                </a:lnTo>
                <a:lnTo>
                  <a:pt x="999218" y="1223682"/>
                </a:lnTo>
                <a:cubicBezTo>
                  <a:pt x="1024441" y="1234437"/>
                  <a:pt x="1042139" y="1259615"/>
                  <a:pt x="1042139" y="1288961"/>
                </a:cubicBezTo>
                <a:cubicBezTo>
                  <a:pt x="1042139" y="1328089"/>
                  <a:pt x="1010675" y="1359808"/>
                  <a:pt x="971863" y="1359808"/>
                </a:cubicBezTo>
                <a:cubicBezTo>
                  <a:pt x="933051" y="1359808"/>
                  <a:pt x="901587" y="1328089"/>
                  <a:pt x="901587" y="1288961"/>
                </a:cubicBezTo>
                <a:cubicBezTo>
                  <a:pt x="901587" y="1259615"/>
                  <a:pt x="919286" y="1234437"/>
                  <a:pt x="944509" y="1223682"/>
                </a:cubicBezTo>
                <a:lnTo>
                  <a:pt x="950724" y="1222417"/>
                </a:lnTo>
                <a:lnTo>
                  <a:pt x="950724" y="743896"/>
                </a:lnTo>
                <a:lnTo>
                  <a:pt x="0" y="7438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tIns="108000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schemeClr val="bg1"/>
                </a:solidFill>
              </a:rPr>
              <a:t>优化算法。</a:t>
            </a:r>
            <a:r>
              <a:rPr lang="zh-CN" altLang="en-US" sz="1400" dirty="0">
                <a:solidFill>
                  <a:schemeClr val="bg1"/>
                </a:solidFill>
              </a:rPr>
              <a:t>撰写毕业论文初稿。</a:t>
            </a:r>
          </a:p>
        </p:txBody>
      </p:sp>
      <p:sp>
        <p:nvSpPr>
          <p:cNvPr id="35" name="MH_Text_5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7533246" y="1644267"/>
            <a:ext cx="2955915" cy="3648595"/>
          </a:xfrm>
          <a:custGeom>
            <a:avLst/>
            <a:gdLst>
              <a:gd name="T0" fmla="*/ 0 w 1950584"/>
              <a:gd name="T1" fmla="*/ 0 h 2407662"/>
              <a:gd name="T2" fmla="*/ 1950584 w 1950584"/>
              <a:gd name="T3" fmla="*/ 0 h 2407662"/>
              <a:gd name="T4" fmla="*/ 1950584 w 1950584"/>
              <a:gd name="T5" fmla="*/ 750752 h 2407662"/>
              <a:gd name="T6" fmla="*/ 175975 w 1950584"/>
              <a:gd name="T7" fmla="*/ 750752 h 2407662"/>
              <a:gd name="T8" fmla="*/ 175975 w 1950584"/>
              <a:gd name="T9" fmla="*/ 2270271 h 2407662"/>
              <a:gd name="T10" fmla="*/ 182191 w 1950584"/>
              <a:gd name="T11" fmla="*/ 2271536 h 2407662"/>
              <a:gd name="T12" fmla="*/ 225112 w 1950584"/>
              <a:gd name="T13" fmla="*/ 2336815 h 2407662"/>
              <a:gd name="T14" fmla="*/ 154836 w 1950584"/>
              <a:gd name="T15" fmla="*/ 2407662 h 2407662"/>
              <a:gd name="T16" fmla="*/ 84560 w 1950584"/>
              <a:gd name="T17" fmla="*/ 2336815 h 2407662"/>
              <a:gd name="T18" fmla="*/ 127482 w 1950584"/>
              <a:gd name="T19" fmla="*/ 2271536 h 2407662"/>
              <a:gd name="T20" fmla="*/ 133695 w 1950584"/>
              <a:gd name="T21" fmla="*/ 2270271 h 2407662"/>
              <a:gd name="T22" fmla="*/ 133695 w 1950584"/>
              <a:gd name="T23" fmla="*/ 750752 h 2407662"/>
              <a:gd name="T24" fmla="*/ 0 w 1950584"/>
              <a:gd name="T25" fmla="*/ 750752 h 240766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950584"/>
              <a:gd name="T40" fmla="*/ 0 h 2407662"/>
              <a:gd name="T41" fmla="*/ 1950584 w 1950584"/>
              <a:gd name="T42" fmla="*/ 2407662 h 240766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950584" h="2407662">
                <a:moveTo>
                  <a:pt x="0" y="0"/>
                </a:moveTo>
                <a:lnTo>
                  <a:pt x="1950584" y="0"/>
                </a:lnTo>
                <a:lnTo>
                  <a:pt x="1950584" y="750752"/>
                </a:lnTo>
                <a:lnTo>
                  <a:pt x="175975" y="750752"/>
                </a:lnTo>
                <a:lnTo>
                  <a:pt x="175975" y="2270271"/>
                </a:lnTo>
                <a:lnTo>
                  <a:pt x="182191" y="2271536"/>
                </a:lnTo>
                <a:cubicBezTo>
                  <a:pt x="207414" y="2282291"/>
                  <a:pt x="225112" y="2307469"/>
                  <a:pt x="225112" y="2336815"/>
                </a:cubicBezTo>
                <a:cubicBezTo>
                  <a:pt x="225112" y="2375943"/>
                  <a:pt x="193648" y="2407662"/>
                  <a:pt x="154836" y="2407662"/>
                </a:cubicBezTo>
                <a:cubicBezTo>
                  <a:pt x="116024" y="2407662"/>
                  <a:pt x="84560" y="2375943"/>
                  <a:pt x="84560" y="2336815"/>
                </a:cubicBezTo>
                <a:cubicBezTo>
                  <a:pt x="84560" y="2307469"/>
                  <a:pt x="102259" y="2282291"/>
                  <a:pt x="127482" y="2271536"/>
                </a:cubicBezTo>
                <a:lnTo>
                  <a:pt x="133695" y="2270271"/>
                </a:lnTo>
                <a:lnTo>
                  <a:pt x="133695" y="750752"/>
                </a:lnTo>
                <a:lnTo>
                  <a:pt x="0" y="7507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tIns="1080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</a:rPr>
              <a:t>论文修改</a:t>
            </a:r>
            <a:r>
              <a:rPr lang="zh-CN" altLang="en-US" sz="1400" dirty="0" smtClean="0">
                <a:solidFill>
                  <a:schemeClr val="bg1"/>
                </a:solidFill>
                <a:latin typeface="+mn-lt"/>
                <a:ea typeface="+mn-ea"/>
              </a:rPr>
              <a:t>，准备毕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</a:rPr>
              <a:t>业答辩</a:t>
            </a:r>
          </a:p>
        </p:txBody>
      </p:sp>
      <p:sp>
        <p:nvSpPr>
          <p:cNvPr id="36" name="MH_Text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074656" y="1644267"/>
            <a:ext cx="2958321" cy="3648595"/>
          </a:xfrm>
          <a:custGeom>
            <a:avLst/>
            <a:gdLst>
              <a:gd name="T0" fmla="*/ 0 w 1951726"/>
              <a:gd name="T1" fmla="*/ 0 h 2407662"/>
              <a:gd name="T2" fmla="*/ 1951726 w 1951726"/>
              <a:gd name="T3" fmla="*/ 0 h 2407662"/>
              <a:gd name="T4" fmla="*/ 1951726 w 1951726"/>
              <a:gd name="T5" fmla="*/ 750752 h 2407662"/>
              <a:gd name="T6" fmla="*/ 183974 w 1951726"/>
              <a:gd name="T7" fmla="*/ 750752 h 2407662"/>
              <a:gd name="T8" fmla="*/ 183974 w 1951726"/>
              <a:gd name="T9" fmla="*/ 2271302 h 2407662"/>
              <a:gd name="T10" fmla="*/ 185077 w 1951726"/>
              <a:gd name="T11" fmla="*/ 2271536 h 2407662"/>
              <a:gd name="T12" fmla="*/ 226254 w 1951726"/>
              <a:gd name="T13" fmla="*/ 2336815 h 2407662"/>
              <a:gd name="T14" fmla="*/ 158835 w 1951726"/>
              <a:gd name="T15" fmla="*/ 2407662 h 2407662"/>
              <a:gd name="T16" fmla="*/ 91416 w 1951726"/>
              <a:gd name="T17" fmla="*/ 2336815 h 2407662"/>
              <a:gd name="T18" fmla="*/ 132593 w 1951726"/>
              <a:gd name="T19" fmla="*/ 2271536 h 2407662"/>
              <a:gd name="T20" fmla="*/ 133695 w 1951726"/>
              <a:gd name="T21" fmla="*/ 2271302 h 2407662"/>
              <a:gd name="T22" fmla="*/ 133695 w 1951726"/>
              <a:gd name="T23" fmla="*/ 750752 h 2407662"/>
              <a:gd name="T24" fmla="*/ 0 w 1951726"/>
              <a:gd name="T25" fmla="*/ 750752 h 240766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951726"/>
              <a:gd name="T40" fmla="*/ 0 h 2407662"/>
              <a:gd name="T41" fmla="*/ 1951726 w 1951726"/>
              <a:gd name="T42" fmla="*/ 2407662 h 240766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951726" h="2407662">
                <a:moveTo>
                  <a:pt x="0" y="0"/>
                </a:moveTo>
                <a:lnTo>
                  <a:pt x="1951726" y="0"/>
                </a:lnTo>
                <a:lnTo>
                  <a:pt x="1951726" y="750752"/>
                </a:lnTo>
                <a:lnTo>
                  <a:pt x="183974" y="750752"/>
                </a:lnTo>
                <a:lnTo>
                  <a:pt x="183974" y="2271302"/>
                </a:lnTo>
                <a:lnTo>
                  <a:pt x="185077" y="2271536"/>
                </a:lnTo>
                <a:cubicBezTo>
                  <a:pt x="209275" y="2282291"/>
                  <a:pt x="226254" y="2307469"/>
                  <a:pt x="226254" y="2336815"/>
                </a:cubicBezTo>
                <a:cubicBezTo>
                  <a:pt x="226254" y="2375943"/>
                  <a:pt x="196069" y="2407662"/>
                  <a:pt x="158835" y="2407662"/>
                </a:cubicBezTo>
                <a:cubicBezTo>
                  <a:pt x="121601" y="2407662"/>
                  <a:pt x="91416" y="2375943"/>
                  <a:pt x="91416" y="2336815"/>
                </a:cubicBezTo>
                <a:cubicBezTo>
                  <a:pt x="91416" y="2307469"/>
                  <a:pt x="108395" y="2282291"/>
                  <a:pt x="132593" y="2271536"/>
                </a:cubicBezTo>
                <a:lnTo>
                  <a:pt x="133695" y="2271302"/>
                </a:lnTo>
                <a:lnTo>
                  <a:pt x="133695" y="750752"/>
                </a:lnTo>
                <a:lnTo>
                  <a:pt x="0" y="7507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tIns="1080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</a:rPr>
              <a:t>完成立体视觉算法的初始版本，有较高的准确率。</a:t>
            </a:r>
          </a:p>
        </p:txBody>
      </p:sp>
      <p:sp>
        <p:nvSpPr>
          <p:cNvPr id="37" name="MH_Text_1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96824" y="1644267"/>
            <a:ext cx="2955915" cy="3648595"/>
          </a:xfrm>
          <a:custGeom>
            <a:avLst/>
            <a:gdLst>
              <a:gd name="T0" fmla="*/ 0 w 1950584"/>
              <a:gd name="T1" fmla="*/ 0 h 2407662"/>
              <a:gd name="T2" fmla="*/ 1950584 w 1950584"/>
              <a:gd name="T3" fmla="*/ 0 h 2407662"/>
              <a:gd name="T4" fmla="*/ 1950584 w 1950584"/>
              <a:gd name="T5" fmla="*/ 750752 h 2407662"/>
              <a:gd name="T6" fmla="*/ 196545 w 1950584"/>
              <a:gd name="T7" fmla="*/ 750752 h 2407662"/>
              <a:gd name="T8" fmla="*/ 196545 w 1950584"/>
              <a:gd name="T9" fmla="*/ 2274796 h 2407662"/>
              <a:gd name="T10" fmla="*/ 225098 w 1950584"/>
              <a:gd name="T11" fmla="*/ 2286719 h 2407662"/>
              <a:gd name="T12" fmla="*/ 245681 w 1950584"/>
              <a:gd name="T13" fmla="*/ 2336815 h 2407662"/>
              <a:gd name="T14" fmla="*/ 175405 w 1950584"/>
              <a:gd name="T15" fmla="*/ 2407662 h 2407662"/>
              <a:gd name="T16" fmla="*/ 105129 w 1950584"/>
              <a:gd name="T17" fmla="*/ 2336815 h 2407662"/>
              <a:gd name="T18" fmla="*/ 125712 w 1950584"/>
              <a:gd name="T19" fmla="*/ 2286719 h 2407662"/>
              <a:gd name="T20" fmla="*/ 154265 w 1950584"/>
              <a:gd name="T21" fmla="*/ 2274796 h 2407662"/>
              <a:gd name="T22" fmla="*/ 154265 w 1950584"/>
              <a:gd name="T23" fmla="*/ 750752 h 2407662"/>
              <a:gd name="T24" fmla="*/ 0 w 1950584"/>
              <a:gd name="T25" fmla="*/ 750752 h 240766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950584"/>
              <a:gd name="T40" fmla="*/ 0 h 2407662"/>
              <a:gd name="T41" fmla="*/ 1950584 w 1950584"/>
              <a:gd name="T42" fmla="*/ 2407662 h 240766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950584" h="2407662">
                <a:moveTo>
                  <a:pt x="0" y="0"/>
                </a:moveTo>
                <a:lnTo>
                  <a:pt x="1950584" y="0"/>
                </a:lnTo>
                <a:lnTo>
                  <a:pt x="1950584" y="750752"/>
                </a:lnTo>
                <a:lnTo>
                  <a:pt x="196545" y="750752"/>
                </a:lnTo>
                <a:lnTo>
                  <a:pt x="196545" y="2274796"/>
                </a:lnTo>
                <a:lnTo>
                  <a:pt x="225098" y="2286719"/>
                </a:lnTo>
                <a:cubicBezTo>
                  <a:pt x="237815" y="2299540"/>
                  <a:pt x="245681" y="2317251"/>
                  <a:pt x="245681" y="2336815"/>
                </a:cubicBezTo>
                <a:cubicBezTo>
                  <a:pt x="245681" y="2375943"/>
                  <a:pt x="214217" y="2407662"/>
                  <a:pt x="175405" y="2407662"/>
                </a:cubicBezTo>
                <a:cubicBezTo>
                  <a:pt x="136593" y="2407662"/>
                  <a:pt x="105129" y="2375943"/>
                  <a:pt x="105129" y="2336815"/>
                </a:cubicBezTo>
                <a:cubicBezTo>
                  <a:pt x="105129" y="2317251"/>
                  <a:pt x="112995" y="2299540"/>
                  <a:pt x="125712" y="2286719"/>
                </a:cubicBezTo>
                <a:lnTo>
                  <a:pt x="154265" y="2274796"/>
                </a:lnTo>
                <a:lnTo>
                  <a:pt x="154265" y="750752"/>
                </a:lnTo>
                <a:lnTo>
                  <a:pt x="0" y="7507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tIns="1080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</a:rPr>
              <a:t>收集相</a:t>
            </a:r>
            <a:r>
              <a:rPr lang="zh-CN" altLang="en-US" sz="1400" dirty="0" smtClean="0">
                <a:solidFill>
                  <a:schemeClr val="bg1"/>
                </a:solidFill>
                <a:latin typeface="+mn-lt"/>
                <a:ea typeface="+mn-ea"/>
              </a:rPr>
              <a:t>关文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</a:rPr>
              <a:t>献，学习</a:t>
            </a:r>
            <a:r>
              <a:rPr lang="en-US" altLang="zh-CN" sz="1400" dirty="0" err="1">
                <a:solidFill>
                  <a:schemeClr val="bg1"/>
                </a:solidFill>
                <a:latin typeface="+mn-lt"/>
                <a:ea typeface="+mn-ea"/>
              </a:rPr>
              <a:t>Tensorflow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</a:rPr>
              <a:t>框架，</a:t>
            </a:r>
            <a:r>
              <a:rPr lang="zh-CN" altLang="en-US" sz="1400" dirty="0" smtClean="0">
                <a:solidFill>
                  <a:schemeClr val="bg1"/>
                </a:solidFill>
                <a:latin typeface="+mn-lt"/>
                <a:ea typeface="+mn-ea"/>
              </a:rPr>
              <a:t>从数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</a:rPr>
              <a:t>据集中构建二元分类数据集，初步训练网络模型</a:t>
            </a:r>
          </a:p>
        </p:txBody>
      </p:sp>
      <p:sp>
        <p:nvSpPr>
          <p:cNvPr id="7" name="MH_SubTitle_1"/>
          <p:cNvSpPr txBox="1"/>
          <p:nvPr>
            <p:custDataLst>
              <p:tags r:id="rId9"/>
            </p:custDataLst>
          </p:nvPr>
        </p:nvSpPr>
        <p:spPr>
          <a:xfrm>
            <a:off x="10734784" y="5521350"/>
            <a:ext cx="985512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</a:p>
        </p:txBody>
      </p:sp>
      <p:sp>
        <p:nvSpPr>
          <p:cNvPr id="10" name="MH_SubTitle_2"/>
          <p:cNvSpPr txBox="1"/>
          <p:nvPr>
            <p:custDataLst>
              <p:tags r:id="rId10"/>
            </p:custDataLst>
          </p:nvPr>
        </p:nvSpPr>
        <p:spPr>
          <a:xfrm>
            <a:off x="354842" y="5521350"/>
            <a:ext cx="981826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</a:p>
        </p:txBody>
      </p:sp>
      <p:sp>
        <p:nvSpPr>
          <p:cNvPr id="11" name="MH_SubTitle_3"/>
          <p:cNvSpPr txBox="1"/>
          <p:nvPr>
            <p:custDataLst>
              <p:tags r:id="rId11"/>
            </p:custDataLst>
          </p:nvPr>
        </p:nvSpPr>
        <p:spPr>
          <a:xfrm>
            <a:off x="2090114" y="5521350"/>
            <a:ext cx="928986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</a:p>
        </p:txBody>
      </p:sp>
      <p:sp>
        <p:nvSpPr>
          <p:cNvPr id="12" name="MH_SubTitle_4"/>
          <p:cNvSpPr txBox="1"/>
          <p:nvPr>
            <p:custDataLst>
              <p:tags r:id="rId12"/>
            </p:custDataLst>
          </p:nvPr>
        </p:nvSpPr>
        <p:spPr>
          <a:xfrm>
            <a:off x="3817173" y="5521350"/>
            <a:ext cx="969538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</a:p>
        </p:txBody>
      </p:sp>
      <p:sp>
        <p:nvSpPr>
          <p:cNvPr id="13" name="MH_SubTitle_5"/>
          <p:cNvSpPr txBox="1"/>
          <p:nvPr>
            <p:custDataLst>
              <p:tags r:id="rId13"/>
            </p:custDataLst>
          </p:nvPr>
        </p:nvSpPr>
        <p:spPr>
          <a:xfrm>
            <a:off x="5545132" y="5521350"/>
            <a:ext cx="981826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</a:p>
        </p:txBody>
      </p:sp>
      <p:sp>
        <p:nvSpPr>
          <p:cNvPr id="14" name="MH_SubTitle_6"/>
          <p:cNvSpPr txBox="1"/>
          <p:nvPr>
            <p:custDataLst>
              <p:tags r:id="rId14"/>
            </p:custDataLst>
          </p:nvPr>
        </p:nvSpPr>
        <p:spPr>
          <a:xfrm>
            <a:off x="7275763" y="5521350"/>
            <a:ext cx="969538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</a:p>
        </p:txBody>
      </p:sp>
      <p:sp>
        <p:nvSpPr>
          <p:cNvPr id="15" name="MH_SubTitle_7"/>
          <p:cNvSpPr txBox="1"/>
          <p:nvPr>
            <p:custDataLst>
              <p:tags r:id="rId15"/>
            </p:custDataLst>
          </p:nvPr>
        </p:nvSpPr>
        <p:spPr>
          <a:xfrm>
            <a:off x="9006130" y="5521350"/>
            <a:ext cx="981826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66563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感谢各位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老师评判指导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PRESENTED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Magic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宣琦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王灏</a:t>
            </a:r>
          </a:p>
        </p:txBody>
      </p:sp>
    </p:spTree>
    <p:extLst>
      <p:ext uri="{BB962C8B-B14F-4D97-AF65-F5344CB8AC3E}">
        <p14:creationId xmlns:p14="http://schemas.microsoft.com/office/powerpoint/2010/main" val="66493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4194" y="2320119"/>
            <a:ext cx="2262405" cy="3207224"/>
          </a:xfrm>
        </p:spPr>
        <p:txBody>
          <a:bodyPr/>
          <a:lstStyle/>
          <a:p>
            <a:r>
              <a:rPr kumimoji="1" lang="zh-CN" altLang="en-US" dirty="0"/>
              <a:t>第一部分</a:t>
            </a:r>
          </a:p>
          <a:p>
            <a:r>
              <a:rPr kumimoji="1" lang="zh-CN" altLang="en-US" b="1" dirty="0"/>
              <a:t>课题目的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479163" y="2320119"/>
            <a:ext cx="2262405" cy="3207224"/>
          </a:xfrm>
        </p:spPr>
        <p:txBody>
          <a:bodyPr/>
          <a:lstStyle/>
          <a:p>
            <a:r>
              <a:rPr kumimoji="1" lang="zh-CN" altLang="en-US" dirty="0"/>
              <a:t>第二部分</a:t>
            </a:r>
          </a:p>
          <a:p>
            <a:r>
              <a:rPr kumimoji="1" lang="zh-CN" altLang="en-US" b="1" dirty="0" smtClean="0"/>
              <a:t>实现方法</a:t>
            </a:r>
            <a:endParaRPr kumimoji="1" lang="zh-CN" altLang="en-US" b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8394132" y="2320119"/>
            <a:ext cx="2262405" cy="3207224"/>
          </a:xfrm>
        </p:spPr>
        <p:txBody>
          <a:bodyPr/>
          <a:lstStyle/>
          <a:p>
            <a:r>
              <a:rPr kumimoji="1" lang="zh-CN" altLang="en-US" dirty="0" smtClean="0"/>
              <a:t>第三部</a:t>
            </a:r>
            <a:r>
              <a:rPr kumimoji="1" lang="zh-CN" altLang="en-US" dirty="0"/>
              <a:t>分</a:t>
            </a:r>
          </a:p>
          <a:p>
            <a:r>
              <a:rPr kumimoji="1" lang="zh-CN" altLang="en-US" b="1" dirty="0"/>
              <a:t>进度</a:t>
            </a:r>
            <a:r>
              <a:rPr kumimoji="1" lang="zh-CN" altLang="en-US" b="1" dirty="0" smtClean="0"/>
              <a:t>安</a:t>
            </a:r>
            <a:r>
              <a:rPr kumimoji="1" lang="zh-CN" altLang="en-US" b="1" dirty="0"/>
              <a:t>排</a:t>
            </a:r>
          </a:p>
        </p:txBody>
      </p:sp>
      <p:cxnSp>
        <p:nvCxnSpPr>
          <p:cNvPr id="8" name="直接连接符 6"/>
          <p:cNvCxnSpPr/>
          <p:nvPr/>
        </p:nvCxnSpPr>
        <p:spPr>
          <a:xfrm>
            <a:off x="492759" y="3934389"/>
            <a:ext cx="19109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6"/>
          <p:cNvCxnSpPr/>
          <p:nvPr/>
        </p:nvCxnSpPr>
        <p:spPr>
          <a:xfrm>
            <a:off x="3249508" y="3934389"/>
            <a:ext cx="19109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/>
        </p:nvCxnSpPr>
        <p:spPr>
          <a:xfrm>
            <a:off x="5160439" y="3934389"/>
            <a:ext cx="19109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6"/>
          <p:cNvCxnSpPr/>
          <p:nvPr/>
        </p:nvCxnSpPr>
        <p:spPr>
          <a:xfrm>
            <a:off x="7917188" y="3934389"/>
            <a:ext cx="19109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6"/>
          <p:cNvCxnSpPr/>
          <p:nvPr/>
        </p:nvCxnSpPr>
        <p:spPr>
          <a:xfrm>
            <a:off x="9828119" y="3934389"/>
            <a:ext cx="19109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课题目的</a:t>
            </a:r>
          </a:p>
        </p:txBody>
      </p:sp>
    </p:spTree>
    <p:extLst>
      <p:ext uri="{BB962C8B-B14F-4D97-AF65-F5344CB8AC3E}">
        <p14:creationId xmlns:p14="http://schemas.microsoft.com/office/powerpoint/2010/main" val="854155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第一部</a:t>
            </a:r>
            <a:r>
              <a:rPr kumimoji="1" lang="zh-CN" altLang="en-US" dirty="0"/>
              <a:t>分 </a:t>
            </a:r>
            <a:r>
              <a:rPr kumimoji="1" lang="zh-CN" altLang="en-US" b="1" dirty="0"/>
              <a:t>课</a:t>
            </a:r>
            <a:r>
              <a:rPr kumimoji="1" lang="zh-CN" altLang="en-US" b="1" dirty="0" smtClean="0"/>
              <a:t>题目的</a:t>
            </a:r>
            <a:endParaRPr kumimoji="1"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334963" y="1135724"/>
            <a:ext cx="3859323" cy="356931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264624" y="2920382"/>
            <a:ext cx="3859323" cy="3569317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549154" y="2530174"/>
            <a:ext cx="531427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4000" b="1" dirty="0">
                <a:solidFill>
                  <a:schemeClr val="accent1"/>
                </a:solidFill>
                <a:ea typeface="微软雅黑" charset="0"/>
              </a:rPr>
              <a:t>如</a:t>
            </a:r>
            <a:r>
              <a:rPr lang="zh-CN" altLang="en-US" sz="4000" b="1" dirty="0" smtClean="0">
                <a:solidFill>
                  <a:schemeClr val="accent1"/>
                </a:solidFill>
                <a:ea typeface="微软雅黑" charset="0"/>
              </a:rPr>
              <a:t>何从二维图像中提取</a:t>
            </a:r>
            <a:endParaRPr lang="en-US" altLang="zh-CN" sz="4000" b="1" dirty="0" smtClean="0">
              <a:solidFill>
                <a:schemeClr val="accent1"/>
              </a:solidFill>
              <a:ea typeface="微软雅黑" charset="0"/>
            </a:endParaRPr>
          </a:p>
          <a:p>
            <a:pPr algn="ctr" defTabSz="609585"/>
            <a:r>
              <a:rPr lang="zh-CN" altLang="en-US" sz="4000" b="1" dirty="0" smtClean="0">
                <a:solidFill>
                  <a:schemeClr val="accent1"/>
                </a:solidFill>
                <a:ea typeface="微软雅黑" charset="0"/>
              </a:rPr>
              <a:t>三维深度信息？</a:t>
            </a:r>
            <a:endParaRPr lang="zh-CN" altLang="en-US" sz="4000" b="1" dirty="0">
              <a:solidFill>
                <a:schemeClr val="accent1"/>
              </a:solidFill>
              <a:ea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61" y="1554098"/>
            <a:ext cx="5238750" cy="34766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50" y="2305923"/>
            <a:ext cx="5502899" cy="309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1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zh-CN" altLang="en-US" b="1" dirty="0"/>
              <a:t>课题目的</a:t>
            </a:r>
          </a:p>
        </p:txBody>
      </p:sp>
      <p:sp>
        <p:nvSpPr>
          <p:cNvPr id="15" name="矩形 14"/>
          <p:cNvSpPr/>
          <p:nvPr/>
        </p:nvSpPr>
        <p:spPr>
          <a:xfrm>
            <a:off x="334963" y="1135724"/>
            <a:ext cx="3859323" cy="356931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264624" y="2920382"/>
            <a:ext cx="3859323" cy="3569317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803838" y="1372583"/>
            <a:ext cx="42434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4000" b="1" dirty="0">
                <a:solidFill>
                  <a:schemeClr val="accent1"/>
                </a:solidFill>
                <a:ea typeface="微软雅黑" charset="0"/>
              </a:rPr>
              <a:t>激</a:t>
            </a:r>
            <a:r>
              <a:rPr lang="zh-CN" altLang="en-US" sz="4000" b="1" dirty="0" smtClean="0">
                <a:solidFill>
                  <a:schemeClr val="accent1"/>
                </a:solidFill>
                <a:ea typeface="微软雅黑" charset="0"/>
              </a:rPr>
              <a:t>光雷达</a:t>
            </a:r>
            <a:r>
              <a:rPr lang="en-US" altLang="zh-CN" sz="4000" b="1" dirty="0" smtClean="0">
                <a:solidFill>
                  <a:schemeClr val="accent1"/>
                </a:solidFill>
                <a:ea typeface="微软雅黑" charset="0"/>
              </a:rPr>
              <a:t>&amp;</a:t>
            </a:r>
            <a:r>
              <a:rPr lang="zh-CN" altLang="en-US" sz="4000" b="1" dirty="0" smtClean="0">
                <a:solidFill>
                  <a:schemeClr val="accent1"/>
                </a:solidFill>
                <a:ea typeface="微软雅黑" charset="0"/>
              </a:rPr>
              <a:t>结构光</a:t>
            </a:r>
            <a:endParaRPr lang="zh-CN" altLang="en-US" sz="4000" b="1" dirty="0">
              <a:solidFill>
                <a:schemeClr val="accent1"/>
              </a:solidFill>
              <a:ea typeface="微软雅黑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78852" y="2260644"/>
            <a:ext cx="5282856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准确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率高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但设备复杂昂贵，应用场景受限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3" y="2347036"/>
            <a:ext cx="5403103" cy="33060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19" y="2347036"/>
            <a:ext cx="5410588" cy="259708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678852" y="3706512"/>
            <a:ext cx="5282856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谷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歌无人驾驶使用激光雷达造价高达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12000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美金！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88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zh-CN" altLang="en-US" b="1" dirty="0"/>
              <a:t>课题目的</a:t>
            </a:r>
          </a:p>
        </p:txBody>
      </p:sp>
      <p:sp>
        <p:nvSpPr>
          <p:cNvPr id="15" name="矩形 14"/>
          <p:cNvSpPr/>
          <p:nvPr/>
        </p:nvSpPr>
        <p:spPr>
          <a:xfrm>
            <a:off x="334963" y="1135724"/>
            <a:ext cx="3859323" cy="356931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264624" y="2920382"/>
            <a:ext cx="3859323" cy="3569317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354583" y="342058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3200" b="1" dirty="0" smtClean="0">
                <a:solidFill>
                  <a:schemeClr val="accent1"/>
                </a:solidFill>
                <a:ea typeface="微软雅黑" charset="0"/>
              </a:rPr>
              <a:t>误差率高</a:t>
            </a:r>
            <a:endParaRPr lang="zh-CN" altLang="en-US" sz="3200" b="1" dirty="0">
              <a:solidFill>
                <a:schemeClr val="accent1"/>
              </a:solidFill>
              <a:ea typeface="微软雅黑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93504" y="4112826"/>
            <a:ext cx="5698496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设备简单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但立体匹配算法不成熟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远远无法满足实际应用的需求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54583" y="1809614"/>
            <a:ext cx="337624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en-US" altLang="zh-CN" sz="11500" b="1" dirty="0" smtClean="0">
                <a:solidFill>
                  <a:schemeClr val="accent1"/>
                </a:solidFill>
                <a:ea typeface="微软雅黑" charset="0"/>
              </a:rPr>
              <a:t>29%</a:t>
            </a:r>
            <a:endParaRPr lang="zh-CN" altLang="en-US" sz="11500" b="1" dirty="0">
              <a:solidFill>
                <a:schemeClr val="accent1"/>
              </a:solidFill>
              <a:ea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22" y="2272145"/>
            <a:ext cx="5396158" cy="32759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8" y="2920381"/>
            <a:ext cx="5576641" cy="167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1269241" y="880532"/>
            <a:ext cx="393055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b="1" dirty="0">
                <a:solidFill>
                  <a:srgbClr val="E1325F"/>
                </a:solidFill>
              </a:rPr>
              <a:t>“</a:t>
            </a:r>
            <a:endParaRPr lang="zh-CN" altLang="en-US" sz="28700" b="1" dirty="0">
              <a:solidFill>
                <a:srgbClr val="E1325F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zh-CN" altLang="en-US" b="1" dirty="0"/>
              <a:t>课题目的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65065" y="2762673"/>
            <a:ext cx="9527524" cy="161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457200">
              <a:lnSpc>
                <a:spcPct val="130000"/>
              </a:lnSpc>
            </a:pPr>
            <a:r>
              <a:rPr lang="zh-CN" altLang="en-US" sz="3600" b="1" dirty="0" smtClean="0">
                <a:solidFill>
                  <a:srgbClr val="193D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3600" b="1" dirty="0">
                <a:solidFill>
                  <a:srgbClr val="193D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们亟需设计一个能从成本低廉的设备中提</a:t>
            </a:r>
            <a:r>
              <a:rPr lang="zh-CN" altLang="en-US" sz="3600" b="1" dirty="0" smtClean="0">
                <a:solidFill>
                  <a:srgbClr val="193D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取的准</a:t>
            </a:r>
            <a:r>
              <a:rPr lang="zh-CN" altLang="en-US" sz="3600" b="1" dirty="0">
                <a:solidFill>
                  <a:srgbClr val="193D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确率较高</a:t>
            </a:r>
            <a:r>
              <a:rPr lang="zh-CN" altLang="en-US" sz="3600" b="1" dirty="0" smtClean="0">
                <a:solidFill>
                  <a:srgbClr val="193D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的立</a:t>
            </a:r>
            <a:r>
              <a:rPr lang="zh-CN" altLang="en-US" sz="3600" b="1" dirty="0">
                <a:solidFill>
                  <a:srgbClr val="193D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体视觉算</a:t>
            </a:r>
            <a:r>
              <a:rPr lang="zh-CN" altLang="en-US" sz="3600" b="1" dirty="0" smtClean="0">
                <a:solidFill>
                  <a:srgbClr val="193D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r>
              <a:rPr lang="zh-CN" altLang="en-US" sz="4000" b="1" dirty="0">
                <a:solidFill>
                  <a:srgbClr val="193D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3600" b="1" dirty="0" smtClean="0">
              <a:solidFill>
                <a:srgbClr val="193D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609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</a:t>
            </a:r>
            <a:r>
              <a:rPr kumimoji="1" lang="zh-CN" altLang="en-US" dirty="0" smtClean="0"/>
              <a:t>现方法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598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第二部</a:t>
            </a:r>
            <a:r>
              <a:rPr kumimoji="1" lang="zh-CN" altLang="en-US" dirty="0"/>
              <a:t>分 </a:t>
            </a:r>
            <a:r>
              <a:rPr kumimoji="1" lang="zh-CN" altLang="en-US" b="1" dirty="0"/>
              <a:t>实</a:t>
            </a:r>
            <a:r>
              <a:rPr kumimoji="1" lang="zh-CN" altLang="en-US" b="1" dirty="0" smtClean="0"/>
              <a:t>现方法</a:t>
            </a:r>
            <a:endParaRPr kumimoji="1"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833972" y="1033791"/>
            <a:ext cx="2020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zh-CN" altLang="en-US" sz="2800" b="1" dirty="0">
                <a:solidFill>
                  <a:schemeClr val="accent1"/>
                </a:solidFill>
                <a:ea typeface="微软雅黑" charset="0"/>
              </a:rPr>
              <a:t>视</a:t>
            </a:r>
            <a:r>
              <a:rPr lang="zh-CN" altLang="en-US" sz="2800" b="1" dirty="0" smtClean="0">
                <a:solidFill>
                  <a:schemeClr val="accent1"/>
                </a:solidFill>
                <a:ea typeface="微软雅黑" charset="0"/>
              </a:rPr>
              <a:t>差理论：</a:t>
            </a:r>
            <a:endParaRPr lang="zh-CN" altLang="en-US" sz="2800" b="1" dirty="0">
              <a:solidFill>
                <a:schemeClr val="accent1"/>
              </a:solidFill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21" y="1557011"/>
            <a:ext cx="7274785" cy="36747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642" y="5231774"/>
            <a:ext cx="6193941" cy="12999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931" y="1039826"/>
            <a:ext cx="4121808" cy="51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1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SubTitle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SubTitle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SubTitle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SubTitle"/>
  <p:tag name="MH_ORDER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SubTitle"/>
  <p:tag name="MH_ORDER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SubTitle"/>
  <p:tag name="MH_ORDER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Other"/>
  <p:tag name="MH_ORDER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Other"/>
  <p:tag name="MH_ORDER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Other"/>
  <p:tag name="MH_ORDER" val="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Other"/>
  <p:tag name="MH_ORDER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Other"/>
  <p:tag name="MH_ORDER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Other"/>
  <p:tag name="MH_ORDER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Other"/>
  <p:tag name="MH_ORDER" val="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Other"/>
  <p:tag name="MH_ORDER" val="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Other"/>
  <p:tag name="MH_ORDER" val="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Other"/>
  <p:tag name="MH_ORDER" val="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Other"/>
  <p:tag name="MH_ORDER" val="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Other"/>
  <p:tag name="MH_ORDER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Other"/>
  <p:tag name="MH_ORDER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Other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Other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Text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Text"/>
  <p:tag name="MH_ORDER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Text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Text"/>
  <p:tag name="MH_ORDER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Text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33952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模板页面">
  <a:themeElements>
    <a:clrScheme name="自定义 9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73D95"/>
      </a:accent1>
      <a:accent2>
        <a:srgbClr val="E1305F"/>
      </a:accent2>
      <a:accent3>
        <a:srgbClr val="F8F5ED"/>
      </a:accent3>
      <a:accent4>
        <a:srgbClr val="6B6B6B"/>
      </a:accent4>
      <a:accent5>
        <a:srgbClr val="D3D3D3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648</TotalTime>
  <Words>682</Words>
  <Application>Microsoft Office PowerPoint</Application>
  <PresentationFormat>宽屏</PresentationFormat>
  <Paragraphs>75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Century Gothic</vt:lpstr>
      <vt:lpstr>宋体</vt:lpstr>
      <vt:lpstr>微软雅黑</vt:lpstr>
      <vt:lpstr>Arial</vt:lpstr>
      <vt:lpstr>Calibri</vt:lpstr>
      <vt:lpstr>Segoe UI Light</vt:lpstr>
      <vt:lpstr>模板页面</vt:lpstr>
      <vt:lpstr>OfficePLUS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MagicWang</cp:lastModifiedBy>
  <cp:revision>107</cp:revision>
  <dcterms:created xsi:type="dcterms:W3CDTF">2015-08-18T02:51:41Z</dcterms:created>
  <dcterms:modified xsi:type="dcterms:W3CDTF">2017-03-02T13:27:25Z</dcterms:modified>
  <cp:category/>
</cp:coreProperties>
</file>