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08" r:id="rId1"/>
  </p:sldMasterIdLst>
  <p:notesMasterIdLst>
    <p:notesMasterId r:id="rId33"/>
  </p:notesMasterIdLst>
  <p:handoutMasterIdLst>
    <p:handoutMasterId r:id="rId34"/>
  </p:handoutMasterIdLst>
  <p:sldIdLst>
    <p:sldId id="274" r:id="rId2"/>
    <p:sldId id="306" r:id="rId3"/>
    <p:sldId id="307" r:id="rId4"/>
    <p:sldId id="308" r:id="rId5"/>
    <p:sldId id="275" r:id="rId6"/>
    <p:sldId id="276" r:id="rId7"/>
    <p:sldId id="278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2" r:id="rId30"/>
    <p:sldId id="303" r:id="rId31"/>
    <p:sldId id="305" r:id="rId3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04/10/2022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6D024B-6521-43EE-B75B-026EF60BA7AA}" type="datetime1">
              <a:rPr lang="pt-BR" noProof="0" smtClean="0"/>
              <a:t>04/10/2022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3121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04/10/2022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207387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04/10/2022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31944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9D303F-115C-4AB0-BF64-F84AF60E4332}" type="datetime1">
              <a:rPr lang="pt-BR" noProof="0" smtClean="0"/>
              <a:t>04/10/2022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05684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04/10/2022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0896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04/10/2022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275495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E65B06-1465-42AE-BF94-C0F0F1ABA3D0}" type="datetime1">
              <a:rPr lang="pt-BR" noProof="0" smtClean="0"/>
              <a:t>04/10/2022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19194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04/10/2022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9458076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C596BE-B23C-4E59-BC1A-9483DC8394B5}" type="datetime1">
              <a:rPr lang="pt-BR" noProof="0" smtClean="0"/>
              <a:t>04/10/2022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0468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D7BE37-C264-483A-9871-139F2D8C2CAC}" type="datetime1">
              <a:rPr lang="pt-BR" noProof="0" smtClean="0"/>
              <a:t>04/10/2022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9919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04/10/2022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143838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31AF743-7AA7-4A27-A8F7-F31693243353}" type="datetime1">
              <a:rPr lang="pt-BR" noProof="0" smtClean="0"/>
              <a:t>04/10/2022</a:t>
            </a:fld>
            <a:endParaRPr lang="pt-B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6505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04/10/2022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2907429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7E8544A-C266-48C9-A6C9-13B162D21F47}" type="datetime1">
              <a:rPr lang="pt-BR" noProof="0" smtClean="0"/>
              <a:t>04/10/2022</a:t>
            </a:fld>
            <a:endParaRPr lang="pt-B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001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205157-E6F1-45B4-B896-DE2A344F09C6}" type="datetime1">
              <a:rPr lang="pt-BR" noProof="0" smtClean="0"/>
              <a:t>04/10/2022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5765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71F8E9B-B567-4425-A671-20F07253D543}" type="datetime1">
              <a:rPr lang="pt-BR" noProof="0" smtClean="0"/>
              <a:t>04/10/2022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4276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04/10/2022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9890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b="1" dirty="0" smtClean="0"/>
              <a:t>Java script</a:t>
            </a:r>
            <a:endParaRPr lang="pt-BR" sz="6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377" y="2451222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59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/>
              <a:t>JavaScript</a:t>
            </a:r>
            <a:r>
              <a:rPr lang="pt-BR" b="1" dirty="0"/>
              <a:t> e HTML DOM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dirty="0"/>
              <a:t/>
            </a:r>
            <a:br>
              <a:rPr lang="pt-BR" sz="2400" b="1" dirty="0"/>
            </a:br>
            <a:r>
              <a:rPr lang="pt-BR" sz="2400" b="1" dirty="0">
                <a:solidFill>
                  <a:schemeClr val="tx1"/>
                </a:solidFill>
              </a:rPr>
              <a:t>O HTML DOM (</a:t>
            </a:r>
            <a:r>
              <a:rPr lang="pt-BR" sz="2400" b="1" dirty="0" err="1">
                <a:solidFill>
                  <a:schemeClr val="tx1"/>
                </a:solidFill>
              </a:rPr>
              <a:t>Document</a:t>
            </a:r>
            <a:r>
              <a:rPr lang="pt-BR" sz="2400" b="1" dirty="0">
                <a:solidFill>
                  <a:schemeClr val="tx1"/>
                </a:solidFill>
              </a:rPr>
              <a:t> </a:t>
            </a:r>
            <a:r>
              <a:rPr lang="pt-BR" sz="2400" b="1" dirty="0" err="1">
                <a:solidFill>
                  <a:schemeClr val="tx1"/>
                </a:solidFill>
              </a:rPr>
              <a:t>Object</a:t>
            </a:r>
            <a:r>
              <a:rPr lang="pt-BR" sz="2400" b="1" dirty="0">
                <a:solidFill>
                  <a:schemeClr val="tx1"/>
                </a:solidFill>
              </a:rPr>
              <a:t> </a:t>
            </a:r>
            <a:r>
              <a:rPr lang="pt-BR" sz="2400" b="1" dirty="0" err="1">
                <a:solidFill>
                  <a:schemeClr val="tx1"/>
                </a:solidFill>
              </a:rPr>
              <a:t>Model</a:t>
            </a:r>
            <a:r>
              <a:rPr lang="pt-BR" sz="2400" b="1" dirty="0">
                <a:solidFill>
                  <a:schemeClr val="tx1"/>
                </a:solidFill>
              </a:rPr>
              <a:t>) permite o </a:t>
            </a:r>
            <a:r>
              <a:rPr lang="pt-BR" sz="2400" b="1" dirty="0" err="1">
                <a:solidFill>
                  <a:schemeClr val="tx1"/>
                </a:solidFill>
              </a:rPr>
              <a:t>JavaScript</a:t>
            </a:r>
            <a:r>
              <a:rPr lang="pt-BR" sz="2400" b="1" dirty="0">
                <a:solidFill>
                  <a:schemeClr val="tx1"/>
                </a:solidFill>
              </a:rPr>
              <a:t> acessar e modificar todos </a:t>
            </a:r>
            <a:r>
              <a:rPr lang="pt-BR" sz="2400" b="1" dirty="0" smtClean="0">
                <a:solidFill>
                  <a:schemeClr val="tx1"/>
                </a:solidFill>
              </a:rPr>
              <a:t>os elementos </a:t>
            </a:r>
            <a:r>
              <a:rPr lang="pt-BR" sz="2400" b="1" dirty="0">
                <a:solidFill>
                  <a:schemeClr val="tx1"/>
                </a:solidFill>
              </a:rPr>
              <a:t>HTML em um documento (página web). Quando uma página web é carregada, </a:t>
            </a:r>
            <a:r>
              <a:rPr lang="pt-BR" sz="2400" b="1" dirty="0" smtClean="0">
                <a:solidFill>
                  <a:schemeClr val="tx1"/>
                </a:solidFill>
              </a:rPr>
              <a:t>o navegador </a:t>
            </a:r>
            <a:r>
              <a:rPr lang="pt-BR" sz="2400" b="1" dirty="0">
                <a:solidFill>
                  <a:schemeClr val="tx1"/>
                </a:solidFill>
              </a:rPr>
              <a:t>cria o DOM da página com a estrutura de elementos e a árvore de objetos dessa</a:t>
            </a:r>
            <a:br>
              <a:rPr lang="pt-BR" sz="2400" b="1" dirty="0">
                <a:solidFill>
                  <a:schemeClr val="tx1"/>
                </a:solidFill>
              </a:rPr>
            </a:br>
            <a:r>
              <a:rPr lang="pt-BR" sz="2400" b="1" dirty="0" smtClean="0">
                <a:solidFill>
                  <a:schemeClr val="tx1"/>
                </a:solidFill>
              </a:rPr>
              <a:t>página.</a:t>
            </a:r>
            <a:endParaRPr lang="pt-B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3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845" y="832704"/>
            <a:ext cx="7572375" cy="4371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9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Comentários no </a:t>
            </a:r>
            <a:r>
              <a:rPr lang="pt-BR" b="1" dirty="0" err="1"/>
              <a:t>JavaScript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/>
            </a:r>
            <a:br>
              <a:rPr lang="pt-BR" sz="2000" dirty="0"/>
            </a:br>
            <a:r>
              <a:rPr lang="pt-BR" sz="2000" b="1" dirty="0" smtClean="0">
                <a:solidFill>
                  <a:schemeClr val="tx1"/>
                </a:solidFill>
              </a:rPr>
              <a:t>Comentários </a:t>
            </a:r>
            <a:r>
              <a:rPr lang="pt-BR" sz="2000" b="1" dirty="0">
                <a:solidFill>
                  <a:schemeClr val="tx1"/>
                </a:solidFill>
              </a:rPr>
              <a:t>são ignorados </a:t>
            </a:r>
            <a:r>
              <a:rPr lang="pt-BR" sz="2000" b="1" dirty="0" smtClean="0">
                <a:solidFill>
                  <a:schemeClr val="tx1"/>
                </a:solidFill>
              </a:rPr>
              <a:t>pelo compilador </a:t>
            </a:r>
            <a:r>
              <a:rPr lang="pt-BR" sz="2000" b="1" dirty="0">
                <a:solidFill>
                  <a:schemeClr val="tx1"/>
                </a:solidFill>
              </a:rPr>
              <a:t>na verificação da sintaxe do código. </a:t>
            </a:r>
            <a:r>
              <a:rPr lang="pt-BR" sz="2000" dirty="0">
                <a:solidFill>
                  <a:schemeClr val="tx1"/>
                </a:solidFill>
              </a:rPr>
              <a:t>Os comentários mais comuns em </a:t>
            </a:r>
            <a:r>
              <a:rPr lang="pt-BR" sz="2000" dirty="0" err="1" smtClean="0">
                <a:solidFill>
                  <a:schemeClr val="tx1"/>
                </a:solidFill>
              </a:rPr>
              <a:t>JavaScript</a:t>
            </a:r>
            <a:r>
              <a:rPr lang="pt-BR" sz="2000" dirty="0" smtClean="0">
                <a:solidFill>
                  <a:schemeClr val="tx1"/>
                </a:solidFill>
              </a:rPr>
              <a:t> são:</a:t>
            </a:r>
            <a:br>
              <a:rPr lang="pt-BR" sz="2000" dirty="0" smtClean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/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b="1" dirty="0" smtClean="0">
                <a:solidFill>
                  <a:schemeClr val="tx1"/>
                </a:solidFill>
              </a:rPr>
              <a:t>Comentário </a:t>
            </a:r>
            <a:r>
              <a:rPr lang="pt-BR" sz="2000" b="1" dirty="0">
                <a:solidFill>
                  <a:schemeClr val="tx1"/>
                </a:solidFill>
              </a:rPr>
              <a:t>de linha</a:t>
            </a:r>
            <a:r>
              <a:rPr lang="pt-BR" sz="2000" dirty="0">
                <a:solidFill>
                  <a:schemeClr val="tx1"/>
                </a:solidFill>
              </a:rPr>
              <a:t>, que é iniciado por </a:t>
            </a:r>
            <a:r>
              <a:rPr lang="pt-BR" sz="2000" dirty="0" smtClean="0">
                <a:solidFill>
                  <a:schemeClr val="tx1"/>
                </a:solidFill>
              </a:rPr>
              <a:t>//</a:t>
            </a:r>
            <a:br>
              <a:rPr lang="pt-BR" sz="2000" dirty="0" smtClean="0">
                <a:solidFill>
                  <a:schemeClr val="tx1"/>
                </a:solidFill>
              </a:rPr>
            </a:br>
            <a:r>
              <a:rPr lang="pt-BR" sz="2000" dirty="0" smtClean="0">
                <a:solidFill>
                  <a:schemeClr val="tx1"/>
                </a:solidFill>
              </a:rPr>
              <a:t>// </a:t>
            </a:r>
            <a:r>
              <a:rPr lang="pt-BR" sz="2000" dirty="0">
                <a:solidFill>
                  <a:schemeClr val="tx1"/>
                </a:solidFill>
              </a:rPr>
              <a:t>Texto do comentário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b="1" dirty="0" err="1" smtClean="0">
                <a:solidFill>
                  <a:schemeClr val="tx1"/>
                </a:solidFill>
              </a:rPr>
              <a:t>Comentário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  <a:r>
              <a:rPr lang="pt-BR" sz="2000" b="1" dirty="0">
                <a:solidFill>
                  <a:schemeClr val="tx1"/>
                </a:solidFill>
              </a:rPr>
              <a:t>de bloco</a:t>
            </a:r>
            <a:r>
              <a:rPr lang="pt-BR" sz="2000" dirty="0">
                <a:solidFill>
                  <a:schemeClr val="tx1"/>
                </a:solidFill>
              </a:rPr>
              <a:t>, que é iniciado por /* e finalizado por */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/*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Esse é um comentário tradicional. Ele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pode ser dividido em várias linhas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*/ </a:t>
            </a:r>
            <a:r>
              <a:rPr lang="pt-BR" sz="2000" dirty="0"/>
              <a:t/>
            </a:r>
            <a:br>
              <a:rPr lang="pt-BR" sz="2000" dirty="0"/>
            </a:b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955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Espaços em brancos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57413" y="3392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fontAlgn="ctr"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O </a:t>
            </a:r>
            <a:r>
              <a:rPr lang="pt-BR" sz="2400" dirty="0">
                <a:solidFill>
                  <a:schemeClr val="tx1"/>
                </a:solidFill>
              </a:rPr>
              <a:t>espaço em branco </a:t>
            </a:r>
            <a:r>
              <a:rPr lang="pt-BR" sz="2400" b="1" dirty="0">
                <a:solidFill>
                  <a:schemeClr val="tx1"/>
                </a:solidFill>
              </a:rPr>
              <a:t>geralmente é insignificante</a:t>
            </a:r>
            <a:r>
              <a:rPr lang="pt-BR" sz="2400" dirty="0">
                <a:solidFill>
                  <a:schemeClr val="tx1"/>
                </a:solidFill>
              </a:rPr>
              <a:t>, mas ocasionalmente é </a:t>
            </a:r>
            <a:r>
              <a:rPr lang="pt-BR" sz="2400" b="1" dirty="0">
                <a:solidFill>
                  <a:schemeClr val="tx1"/>
                </a:solidFill>
              </a:rPr>
              <a:t>necessário </a:t>
            </a:r>
            <a:r>
              <a:rPr lang="pt-BR" sz="2400" b="1" dirty="0" smtClean="0">
                <a:solidFill>
                  <a:schemeClr val="tx1"/>
                </a:solidFill>
              </a:rPr>
              <a:t>espaço </a:t>
            </a:r>
            <a:r>
              <a:rPr lang="pt-BR" sz="2400" b="1" dirty="0">
                <a:solidFill>
                  <a:schemeClr val="tx1"/>
                </a:solidFill>
              </a:rPr>
              <a:t>em branco para separar sequências de caracteres </a:t>
            </a:r>
            <a:r>
              <a:rPr lang="pt-BR" sz="2400" dirty="0">
                <a:solidFill>
                  <a:schemeClr val="tx1"/>
                </a:solidFill>
              </a:rPr>
              <a:t>que, de outra forma, </a:t>
            </a:r>
            <a:r>
              <a:rPr lang="pt-BR" sz="2400" dirty="0" smtClean="0">
                <a:solidFill>
                  <a:schemeClr val="tx1"/>
                </a:solidFill>
              </a:rPr>
              <a:t>se combinadas </a:t>
            </a:r>
            <a:r>
              <a:rPr lang="pt-BR" sz="2400" dirty="0">
                <a:solidFill>
                  <a:schemeClr val="tx1"/>
                </a:solidFill>
              </a:rPr>
              <a:t>em um único </a:t>
            </a:r>
            <a:r>
              <a:rPr lang="pt-BR" sz="2400" dirty="0" err="1" smtClean="0">
                <a:solidFill>
                  <a:schemeClr val="tx1"/>
                </a:solidFill>
              </a:rPr>
              <a:t>token</a:t>
            </a:r>
            <a:r>
              <a:rPr lang="pt-BR" sz="2400" dirty="0" smtClean="0">
                <a:solidFill>
                  <a:schemeClr val="tx1"/>
                </a:solidFill>
              </a:rPr>
              <a:t> afetam o resultado da </a:t>
            </a:r>
            <a:r>
              <a:rPr lang="pt-BR" sz="2400" dirty="0" err="1" smtClean="0">
                <a:solidFill>
                  <a:schemeClr val="tx1"/>
                </a:solidFill>
              </a:rPr>
              <a:t>operação.Exemplo</a:t>
            </a:r>
            <a:r>
              <a:rPr lang="pt-BR" sz="2400" dirty="0">
                <a:solidFill>
                  <a:schemeClr val="tx1"/>
                </a:solidFill>
              </a:rPr>
              <a:t>:</a:t>
            </a: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  <a:p>
            <a:pPr marL="0" indent="0" algn="ctr" fontAlgn="ctr">
              <a:buNone/>
            </a:pPr>
            <a:r>
              <a:rPr lang="pt-BR" sz="3200" dirty="0" err="1" smtClean="0">
                <a:ln w="3175">
                  <a:solidFill>
                    <a:schemeClr val="tx1"/>
                  </a:solidFill>
                </a:ln>
              </a:rPr>
              <a:t>let</a:t>
            </a:r>
            <a:r>
              <a:rPr lang="pt-BR" sz="3200" dirty="0" smtClean="0">
                <a:ln w="3175">
                  <a:solidFill>
                    <a:schemeClr val="tx1"/>
                  </a:solidFill>
                </a:ln>
              </a:rPr>
              <a:t> </a:t>
            </a:r>
            <a:r>
              <a:rPr lang="pt-BR" sz="3200" dirty="0">
                <a:ln w="3175">
                  <a:solidFill>
                    <a:schemeClr val="tx1"/>
                  </a:solidFill>
                </a:ln>
              </a:rPr>
              <a:t>num = 3;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1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Nomes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2400" b="1" dirty="0" smtClean="0">
                <a:solidFill>
                  <a:schemeClr val="tx1"/>
                </a:solidFill>
              </a:rPr>
              <a:t>Os </a:t>
            </a:r>
            <a:r>
              <a:rPr lang="pt-BR" sz="2400" b="1" dirty="0">
                <a:solidFill>
                  <a:schemeClr val="tx1"/>
                </a:solidFill>
              </a:rPr>
              <a:t>nomes de variáveis ou funções em </a:t>
            </a:r>
            <a:r>
              <a:rPr lang="pt-BR" sz="2400" b="1" dirty="0" err="1">
                <a:solidFill>
                  <a:schemeClr val="tx1"/>
                </a:solidFill>
              </a:rPr>
              <a:t>JavaScript</a:t>
            </a:r>
            <a:r>
              <a:rPr lang="pt-BR" sz="2400" b="1" dirty="0">
                <a:solidFill>
                  <a:schemeClr val="tx1"/>
                </a:solidFill>
              </a:rPr>
              <a:t> podem conter letras, dígitos ou </a:t>
            </a:r>
            <a:r>
              <a:rPr lang="pt-BR" sz="2400" b="1" dirty="0" err="1">
                <a:solidFill>
                  <a:schemeClr val="tx1"/>
                </a:solidFill>
              </a:rPr>
              <a:t>underline</a:t>
            </a:r>
            <a:r>
              <a:rPr lang="pt-BR" sz="2400" b="1" dirty="0">
                <a:solidFill>
                  <a:schemeClr val="tx1"/>
                </a:solidFill>
              </a:rPr>
              <a:t> e </a:t>
            </a:r>
            <a:r>
              <a:rPr lang="pt-BR" sz="2400" b="1" dirty="0" smtClean="0">
                <a:solidFill>
                  <a:schemeClr val="tx1"/>
                </a:solidFill>
              </a:rPr>
              <a:t>não pode </a:t>
            </a:r>
            <a:r>
              <a:rPr lang="pt-BR" sz="2400" b="1" dirty="0">
                <a:solidFill>
                  <a:schemeClr val="tx1"/>
                </a:solidFill>
              </a:rPr>
              <a:t>coincidir com uma </a:t>
            </a:r>
            <a:r>
              <a:rPr lang="pt-BR" sz="2400" b="1" dirty="0" smtClean="0">
                <a:solidFill>
                  <a:schemeClr val="tx1"/>
                </a:solidFill>
              </a:rPr>
              <a:t>das  </a:t>
            </a:r>
            <a:r>
              <a:rPr lang="pt-BR" sz="2400" b="1" dirty="0">
                <a:solidFill>
                  <a:schemeClr val="tx1"/>
                </a:solidFill>
              </a:rPr>
              <a:t>palavras reservadas da linguagem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36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82" y="1383323"/>
            <a:ext cx="8546156" cy="40913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04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Números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2400" b="1" dirty="0" smtClean="0">
                <a:solidFill>
                  <a:schemeClr val="tx1"/>
                </a:solidFill>
              </a:rPr>
              <a:t>O </a:t>
            </a:r>
            <a:r>
              <a:rPr lang="pt-BR" sz="2400" b="1" dirty="0" err="1">
                <a:solidFill>
                  <a:schemeClr val="tx1"/>
                </a:solidFill>
              </a:rPr>
              <a:t>JavaScript</a:t>
            </a:r>
            <a:r>
              <a:rPr lang="pt-BR" sz="2400" b="1" dirty="0">
                <a:solidFill>
                  <a:schemeClr val="tx1"/>
                </a:solidFill>
              </a:rPr>
              <a:t> tem um único tipo de número. Internamente, é representado como </a:t>
            </a:r>
            <a:r>
              <a:rPr lang="pt-BR" sz="2400" b="1" dirty="0" smtClean="0">
                <a:solidFill>
                  <a:schemeClr val="tx1"/>
                </a:solidFill>
              </a:rPr>
              <a:t>ponto flutuante </a:t>
            </a:r>
            <a:r>
              <a:rPr lang="pt-BR" sz="2400" b="1" dirty="0">
                <a:solidFill>
                  <a:schemeClr val="tx1"/>
                </a:solidFill>
              </a:rPr>
              <a:t>de 64 bits, o mesmo que o </a:t>
            </a:r>
            <a:r>
              <a:rPr lang="pt-BR" sz="2400" b="1" dirty="0" err="1">
                <a:solidFill>
                  <a:schemeClr val="tx1"/>
                </a:solidFill>
              </a:rPr>
              <a:t>double</a:t>
            </a:r>
            <a:r>
              <a:rPr lang="pt-BR" sz="2400" b="1" dirty="0">
                <a:solidFill>
                  <a:schemeClr val="tx1"/>
                </a:solidFill>
              </a:rPr>
              <a:t> do Java. </a:t>
            </a:r>
            <a:endParaRPr lang="pt-BR" sz="24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sz="2400" b="1" dirty="0" smtClean="0">
                <a:solidFill>
                  <a:schemeClr val="tx1"/>
                </a:solidFill>
              </a:rPr>
              <a:t>Portanto</a:t>
            </a:r>
            <a:r>
              <a:rPr lang="pt-BR" sz="2400" b="1" dirty="0">
                <a:solidFill>
                  <a:schemeClr val="tx1"/>
                </a:solidFill>
              </a:rPr>
              <a:t>, em JS, não há </a:t>
            </a:r>
            <a:r>
              <a:rPr lang="pt-BR" sz="2400" b="1" dirty="0" smtClean="0">
                <a:solidFill>
                  <a:schemeClr val="tx1"/>
                </a:solidFill>
              </a:rPr>
              <a:t>diferença entre </a:t>
            </a:r>
            <a:r>
              <a:rPr lang="pt-BR" sz="2400" b="1" dirty="0">
                <a:solidFill>
                  <a:schemeClr val="tx1"/>
                </a:solidFill>
              </a:rPr>
              <a:t>1 e 1.0, esses números são interpretados como mesmo </a:t>
            </a:r>
            <a:r>
              <a:rPr lang="pt-BR" sz="2400" b="1" dirty="0" smtClean="0">
                <a:solidFill>
                  <a:schemeClr val="tx1"/>
                </a:solidFill>
              </a:rPr>
              <a:t>valor.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18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/>
              <a:t>Strings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2400" b="1" dirty="0" smtClean="0">
                <a:solidFill>
                  <a:schemeClr val="tx1"/>
                </a:solidFill>
              </a:rPr>
              <a:t>são sequências </a:t>
            </a:r>
            <a:r>
              <a:rPr lang="pt-BR" sz="2400" b="1" dirty="0">
                <a:solidFill>
                  <a:schemeClr val="tx1"/>
                </a:solidFill>
              </a:rPr>
              <a:t>de caracteres, que no </a:t>
            </a:r>
            <a:r>
              <a:rPr lang="pt-BR" sz="2400" b="1" dirty="0" err="1">
                <a:solidFill>
                  <a:schemeClr val="tx1"/>
                </a:solidFill>
              </a:rPr>
              <a:t>JavaScript</a:t>
            </a:r>
            <a:r>
              <a:rPr lang="pt-BR" sz="2400" b="1" dirty="0">
                <a:solidFill>
                  <a:schemeClr val="tx1"/>
                </a:solidFill>
              </a:rPr>
              <a:t>, devem ser envolvidas utilizando </a:t>
            </a:r>
            <a:r>
              <a:rPr lang="pt-BR" sz="2400" b="1" dirty="0" smtClean="0">
                <a:solidFill>
                  <a:schemeClr val="tx1"/>
                </a:solidFill>
              </a:rPr>
              <a:t>aspas simples </a:t>
            </a:r>
            <a:r>
              <a:rPr lang="pt-BR" sz="2400" b="1" dirty="0">
                <a:solidFill>
                  <a:schemeClr val="tx1"/>
                </a:solidFill>
              </a:rPr>
              <a:t>ou aspas duplas, mesmo se elas contêm zero ou mais caracteres. Todos os </a:t>
            </a:r>
            <a:r>
              <a:rPr lang="pt-BR" sz="2400" b="1" dirty="0" smtClean="0">
                <a:solidFill>
                  <a:schemeClr val="tx1"/>
                </a:solidFill>
              </a:rPr>
              <a:t>exemplos mostrados abaixo </a:t>
            </a:r>
            <a:r>
              <a:rPr lang="pt-BR" sz="2400" b="1" dirty="0">
                <a:solidFill>
                  <a:schemeClr val="tx1"/>
                </a:solidFill>
              </a:rPr>
              <a:t>são válidos para serem usados na linguagem </a:t>
            </a:r>
            <a:r>
              <a:rPr lang="pt-BR" sz="2400" b="1" dirty="0" err="1" smtClean="0">
                <a:solidFill>
                  <a:schemeClr val="tx1"/>
                </a:solidFill>
              </a:rPr>
              <a:t>JavaScript</a:t>
            </a:r>
            <a:r>
              <a:rPr lang="pt-BR" sz="2400" b="1" dirty="0" smtClean="0">
                <a:solidFill>
                  <a:schemeClr val="tx1"/>
                </a:solidFill>
              </a:rPr>
              <a:t>.</a:t>
            </a:r>
          </a:p>
          <a:p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728" y="4392490"/>
            <a:ext cx="7059827" cy="12932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0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sz="2400" b="1" dirty="0">
                <a:solidFill>
                  <a:schemeClr val="tx1"/>
                </a:solidFill>
              </a:rPr>
              <a:t>Uma unidade de compilação contém um conjunto de instruções executáveis. </a:t>
            </a:r>
            <a:r>
              <a:rPr lang="pt-BR" sz="2400" b="1" dirty="0" smtClean="0">
                <a:solidFill>
                  <a:schemeClr val="tx1"/>
                </a:solidFill>
              </a:rPr>
              <a:t>Em navegadores </a:t>
            </a:r>
            <a:r>
              <a:rPr lang="pt-BR" sz="2400" b="1" dirty="0">
                <a:solidFill>
                  <a:schemeClr val="tx1"/>
                </a:solidFill>
              </a:rPr>
              <a:t>web, cada marcação &lt;script&gt; fornece uma unidade </a:t>
            </a:r>
            <a:r>
              <a:rPr lang="pt-BR" sz="2400" b="1" dirty="0" smtClean="0">
                <a:solidFill>
                  <a:schemeClr val="tx1"/>
                </a:solidFill>
              </a:rPr>
              <a:t>de compilação </a:t>
            </a:r>
            <a:r>
              <a:rPr lang="pt-BR" sz="2400" b="1" dirty="0">
                <a:solidFill>
                  <a:schemeClr val="tx1"/>
                </a:solidFill>
              </a:rPr>
              <a:t>que </a:t>
            </a:r>
            <a:r>
              <a:rPr lang="pt-BR" sz="2400" b="1" dirty="0" smtClean="0">
                <a:solidFill>
                  <a:schemeClr val="tx1"/>
                </a:solidFill>
              </a:rPr>
              <a:t>é compilada </a:t>
            </a:r>
            <a:r>
              <a:rPr lang="pt-BR" sz="2400" b="1" dirty="0">
                <a:solidFill>
                  <a:schemeClr val="tx1"/>
                </a:solidFill>
              </a:rPr>
              <a:t>e executada imediatamente. </a:t>
            </a:r>
            <a:r>
              <a:rPr lang="pt-BR" sz="2400" b="1" dirty="0" smtClean="0">
                <a:solidFill>
                  <a:schemeClr val="tx1"/>
                </a:solidFill>
              </a:rPr>
              <a:t>Abaixo </a:t>
            </a:r>
            <a:r>
              <a:rPr lang="pt-BR" sz="2400" b="1" dirty="0">
                <a:solidFill>
                  <a:schemeClr val="tx1"/>
                </a:solidFill>
              </a:rPr>
              <a:t>seguem algumas sintaxes usada </a:t>
            </a:r>
            <a:r>
              <a:rPr lang="pt-BR" sz="2400" b="1" dirty="0" smtClean="0">
                <a:solidFill>
                  <a:schemeClr val="tx1"/>
                </a:solidFill>
              </a:rPr>
              <a:t>pelo </a:t>
            </a:r>
            <a:r>
              <a:rPr lang="pt-BR" sz="2400" b="1" dirty="0" err="1" smtClean="0">
                <a:solidFill>
                  <a:schemeClr val="tx1"/>
                </a:solidFill>
              </a:rPr>
              <a:t>JavaScript</a:t>
            </a:r>
            <a:r>
              <a:rPr lang="pt-BR" sz="2400" dirty="0" smtClean="0">
                <a:solidFill>
                  <a:schemeClr val="tx1"/>
                </a:solidFill>
              </a:rPr>
              <a:t>.</a:t>
            </a:r>
            <a:r>
              <a:rPr lang="pt-BR" sz="2400" dirty="0">
                <a:solidFill>
                  <a:schemeClr val="tx1"/>
                </a:solidFill>
              </a:rPr>
              <a:t/>
            </a:r>
            <a:br>
              <a:rPr lang="pt-BR" sz="2400" dirty="0">
                <a:solidFill>
                  <a:schemeClr val="tx1"/>
                </a:solidFill>
              </a:rPr>
            </a:b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3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569" y="457199"/>
            <a:ext cx="5203842" cy="274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59" y="3397861"/>
            <a:ext cx="9369862" cy="18658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21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O que vimos até aqui?!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4769" y="1570893"/>
            <a:ext cx="8629233" cy="44704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b="1" dirty="0" smtClean="0"/>
              <a:t>HTML</a:t>
            </a:r>
          </a:p>
          <a:p>
            <a:pPr marL="0" indent="0" algn="ctr">
              <a:buNone/>
            </a:pPr>
            <a:endParaRPr lang="pt-BR" sz="2400" b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pt-BR" sz="2400" b="1" dirty="0">
                <a:solidFill>
                  <a:schemeClr val="tx1"/>
                </a:solidFill>
              </a:rPr>
              <a:t>Introdução à </a:t>
            </a:r>
            <a:r>
              <a:rPr lang="pt-BR" sz="2400" b="1" dirty="0" smtClean="0">
                <a:solidFill>
                  <a:schemeClr val="tx1"/>
                </a:solidFill>
              </a:rPr>
              <a:t>Internet</a:t>
            </a:r>
            <a:endParaRPr lang="pt-BR" sz="24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pt-BR" sz="2400" b="1" dirty="0" smtClean="0">
                <a:solidFill>
                  <a:schemeClr val="tx1"/>
                </a:solidFill>
              </a:rPr>
              <a:t>Introdução </a:t>
            </a:r>
            <a:r>
              <a:rPr lang="pt-BR" sz="2400" b="1" dirty="0">
                <a:solidFill>
                  <a:schemeClr val="tx1"/>
                </a:solidFill>
              </a:rPr>
              <a:t>à </a:t>
            </a:r>
            <a:r>
              <a:rPr lang="pt-BR" sz="2400" b="1" dirty="0" smtClean="0">
                <a:solidFill>
                  <a:schemeClr val="tx1"/>
                </a:solidFill>
              </a:rPr>
              <a:t>HTML</a:t>
            </a:r>
          </a:p>
          <a:p>
            <a:pPr>
              <a:spcBef>
                <a:spcPts val="0"/>
              </a:spcBef>
            </a:pPr>
            <a:r>
              <a:rPr lang="pt-BR" sz="2400" b="1" dirty="0" smtClean="0">
                <a:solidFill>
                  <a:schemeClr val="tx1"/>
                </a:solidFill>
              </a:rPr>
              <a:t>Elementos </a:t>
            </a:r>
            <a:r>
              <a:rPr lang="pt-BR" sz="2400" b="1" dirty="0" err="1">
                <a:solidFill>
                  <a:schemeClr val="tx1"/>
                </a:solidFill>
              </a:rPr>
              <a:t>heading</a:t>
            </a:r>
            <a:r>
              <a:rPr lang="pt-BR" sz="2400" b="1" dirty="0">
                <a:solidFill>
                  <a:schemeClr val="tx1"/>
                </a:solidFill>
              </a:rPr>
              <a:t>, parágrafos, caracteres especiais e </a:t>
            </a:r>
            <a:r>
              <a:rPr lang="pt-BR" sz="2400" b="1" dirty="0" smtClean="0">
                <a:solidFill>
                  <a:schemeClr val="tx1"/>
                </a:solidFill>
              </a:rPr>
              <a:t>listas</a:t>
            </a:r>
          </a:p>
          <a:p>
            <a:pPr>
              <a:spcBef>
                <a:spcPts val="0"/>
              </a:spcBef>
            </a:pPr>
            <a:r>
              <a:rPr lang="pt-BR" sz="2400" b="1" dirty="0" smtClean="0">
                <a:solidFill>
                  <a:schemeClr val="tx1"/>
                </a:solidFill>
              </a:rPr>
              <a:t>Elementos </a:t>
            </a:r>
            <a:r>
              <a:rPr lang="pt-BR" sz="2400" b="1" dirty="0">
                <a:solidFill>
                  <a:schemeClr val="tx1"/>
                </a:solidFill>
              </a:rPr>
              <a:t>estruturais e </a:t>
            </a:r>
            <a:r>
              <a:rPr lang="pt-BR" sz="2400" b="1" dirty="0" smtClean="0">
                <a:solidFill>
                  <a:schemeClr val="tx1"/>
                </a:solidFill>
              </a:rPr>
              <a:t>textuais</a:t>
            </a:r>
            <a:endParaRPr lang="pt-BR" sz="24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pt-BR" sz="2400" b="1" dirty="0" smtClean="0">
                <a:solidFill>
                  <a:schemeClr val="tx1"/>
                </a:solidFill>
              </a:rPr>
              <a:t>Elementos </a:t>
            </a:r>
            <a:r>
              <a:rPr lang="pt-BR" sz="2400" b="1" dirty="0">
                <a:solidFill>
                  <a:schemeClr val="tx1"/>
                </a:solidFill>
              </a:rPr>
              <a:t>link e imagem e hiperlink </a:t>
            </a:r>
          </a:p>
          <a:p>
            <a:pPr>
              <a:spcBef>
                <a:spcPts val="0"/>
              </a:spcBef>
            </a:pPr>
            <a:r>
              <a:rPr lang="pt-BR" sz="2400" b="1" dirty="0" smtClean="0">
                <a:solidFill>
                  <a:schemeClr val="tx1"/>
                </a:solidFill>
              </a:rPr>
              <a:t>Elemento </a:t>
            </a:r>
            <a:r>
              <a:rPr lang="pt-BR" sz="2400" b="1" dirty="0" err="1" smtClean="0">
                <a:solidFill>
                  <a:schemeClr val="tx1"/>
                </a:solidFill>
              </a:rPr>
              <a:t>table</a:t>
            </a:r>
            <a:r>
              <a:rPr lang="pt-BR" sz="2400" b="1" dirty="0">
                <a:solidFill>
                  <a:schemeClr val="tx1"/>
                </a:solidFill>
              </a:rPr>
              <a:t/>
            </a:r>
            <a:br>
              <a:rPr lang="pt-BR" sz="2400" b="1" dirty="0">
                <a:solidFill>
                  <a:schemeClr val="tx1"/>
                </a:solidFill>
              </a:rPr>
            </a:br>
            <a:r>
              <a:rPr lang="pt-BR" sz="2400" b="1" dirty="0" smtClean="0">
                <a:solidFill>
                  <a:schemeClr val="tx1"/>
                </a:solidFill>
              </a:rPr>
              <a:t>Elemento </a:t>
            </a:r>
            <a:r>
              <a:rPr lang="pt-BR" sz="2400" b="1" dirty="0" err="1">
                <a:solidFill>
                  <a:schemeClr val="tx1"/>
                </a:solidFill>
              </a:rPr>
              <a:t>form</a:t>
            </a:r>
            <a:r>
              <a:rPr lang="pt-BR" sz="2400" b="1" dirty="0">
                <a:solidFill>
                  <a:schemeClr val="tx1"/>
                </a:solidFill>
              </a:rPr>
              <a:t> </a:t>
            </a:r>
            <a:r>
              <a:rPr lang="pt-BR" sz="2400" b="1" dirty="0"/>
              <a:t/>
            </a:r>
            <a:br>
              <a:rPr lang="pt-BR" sz="2400" b="1" dirty="0"/>
            </a:br>
            <a:endParaRPr lang="pt-BR" sz="2400" b="1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8949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110" y="140675"/>
            <a:ext cx="5592133" cy="295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569" y="4564872"/>
            <a:ext cx="7619728" cy="15885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2415176" y="324143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000" b="1" dirty="0"/>
              <a:t>O comando </a:t>
            </a:r>
            <a:r>
              <a:rPr lang="pt-BR" sz="2000" b="1" dirty="0" err="1"/>
              <a:t>if</a:t>
            </a:r>
            <a:r>
              <a:rPr lang="pt-BR" sz="2000" b="1" dirty="0"/>
              <a:t> checa uma condição e </a:t>
            </a:r>
            <a:r>
              <a:rPr lang="pt-BR" sz="2000" b="1" dirty="0" smtClean="0"/>
              <a:t>executa </a:t>
            </a:r>
            <a:r>
              <a:rPr lang="pt-BR" sz="2000" b="1" dirty="0"/>
              <a:t>o comando a seguir ou um bloco de comandos delimitados por chaves, se a condição é verdadeira ('</a:t>
            </a:r>
            <a:r>
              <a:rPr lang="pt-BR" sz="2000" b="1" dirty="0" err="1"/>
              <a:t>true</a:t>
            </a:r>
            <a:r>
              <a:rPr lang="pt-BR" sz="2000" b="1" dirty="0"/>
              <a:t>').</a:t>
            </a:r>
          </a:p>
        </p:txBody>
      </p:sp>
    </p:spTree>
    <p:extLst>
      <p:ext uri="{BB962C8B-B14F-4D97-AF65-F5344CB8AC3E}">
        <p14:creationId xmlns:p14="http://schemas.microsoft.com/office/powerpoint/2010/main" val="307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38" y="152400"/>
            <a:ext cx="5310188" cy="2824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108" y="4325630"/>
            <a:ext cx="6282103" cy="22667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2537313" y="3002191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000" b="1" dirty="0"/>
              <a:t>o comando switch case controla o fluxo do programa permitindo ao programador especificar código diferente para ser executado em várias condições.</a:t>
            </a:r>
          </a:p>
        </p:txBody>
      </p:sp>
    </p:spTree>
    <p:extLst>
      <p:ext uri="{BB962C8B-B14F-4D97-AF65-F5344CB8AC3E}">
        <p14:creationId xmlns:p14="http://schemas.microsoft.com/office/powerpoint/2010/main" val="38682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183" y="492369"/>
            <a:ext cx="4960364" cy="2614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54" y="4360987"/>
            <a:ext cx="7560323" cy="1801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2202877" y="342900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000" b="1" dirty="0"/>
              <a:t>Este laço utiliza uma variável para controlar a contagem do loop, bem como seu incremento.</a:t>
            </a:r>
          </a:p>
        </p:txBody>
      </p:sp>
    </p:spTree>
    <p:extLst>
      <p:ext uri="{BB962C8B-B14F-4D97-AF65-F5344CB8AC3E}">
        <p14:creationId xmlns:p14="http://schemas.microsoft.com/office/powerpoint/2010/main" val="1026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277" y="105509"/>
            <a:ext cx="5416793" cy="280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162" y="4955653"/>
            <a:ext cx="6677025" cy="1743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2119673" y="290956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000" b="1" dirty="0"/>
              <a:t>Testa a </a:t>
            </a:r>
            <a:r>
              <a:rPr lang="pt-BR" sz="2000" b="1" dirty="0" smtClean="0"/>
              <a:t>condição: </a:t>
            </a:r>
            <a:r>
              <a:rPr lang="pt-BR" sz="2000" b="1" dirty="0"/>
              <a:t>Se a condição for falsa então pula todos os comandos do bloco subordinado ao </a:t>
            </a:r>
            <a:r>
              <a:rPr lang="pt-BR" sz="2000" b="1" dirty="0" err="1"/>
              <a:t>while</a:t>
            </a:r>
            <a:r>
              <a:rPr lang="pt-BR" sz="2000" b="1" dirty="0"/>
              <a:t> e passa a executar os comandos após o bloco do </a:t>
            </a:r>
            <a:r>
              <a:rPr lang="pt-BR" sz="2000" b="1" dirty="0" err="1"/>
              <a:t>while</a:t>
            </a:r>
            <a:r>
              <a:rPr lang="pt-BR" sz="2000" b="1" dirty="0"/>
              <a:t>. Se condição for verdadeira então executa cada um dos comandos do bloco subordinado ao </a:t>
            </a:r>
            <a:r>
              <a:rPr lang="pt-BR" sz="2000" b="1" dirty="0" err="1"/>
              <a:t>while</a:t>
            </a:r>
            <a:r>
              <a:rPr lang="pt-B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302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785" y="281355"/>
            <a:ext cx="5296632" cy="2801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"/>
          <a:stretch/>
        </p:blipFill>
        <p:spPr bwMode="auto">
          <a:xfrm>
            <a:off x="1874043" y="4786389"/>
            <a:ext cx="6308115" cy="1390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874043" y="326041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000" b="1" dirty="0"/>
              <a:t>O do/</a:t>
            </a:r>
            <a:r>
              <a:rPr lang="pt-BR" sz="2000" b="1" dirty="0" err="1"/>
              <a:t>while</a:t>
            </a:r>
            <a:r>
              <a:rPr lang="pt-BR" sz="2000" b="1" dirty="0"/>
              <a:t> tem quase o mesmo funcionamento que o </a:t>
            </a:r>
            <a:r>
              <a:rPr lang="pt-BR" sz="2000" b="1" dirty="0" err="1"/>
              <a:t>while</a:t>
            </a:r>
            <a:r>
              <a:rPr lang="pt-BR" sz="2000" b="1" dirty="0"/>
              <a:t>, a diferença é que com o uso dele teremos os comandos executados ao menos uma única vez.</a:t>
            </a:r>
          </a:p>
        </p:txBody>
      </p:sp>
    </p:spTree>
    <p:extLst>
      <p:ext uri="{BB962C8B-B14F-4D97-AF65-F5344CB8AC3E}">
        <p14:creationId xmlns:p14="http://schemas.microsoft.com/office/powerpoint/2010/main" val="360018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954" y="0"/>
            <a:ext cx="4836502" cy="2559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990" y="3513242"/>
            <a:ext cx="4384430" cy="3133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480646" y="2708594"/>
            <a:ext cx="92846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/>
              <a:t>As declarações </a:t>
            </a:r>
            <a:r>
              <a:rPr lang="pt-BR" sz="2000" b="1" dirty="0" err="1"/>
              <a:t>try</a:t>
            </a:r>
            <a:r>
              <a:rPr lang="pt-BR" sz="2000" b="1" dirty="0"/>
              <a:t>... catch marcam um bloco de declarações para testar (</a:t>
            </a:r>
            <a:r>
              <a:rPr lang="pt-BR" sz="2000" b="1" dirty="0" err="1"/>
              <a:t>try</a:t>
            </a:r>
            <a:r>
              <a:rPr lang="pt-BR" sz="2000" b="1" dirty="0"/>
              <a:t>), e especifica uma resposta, caso uma exceção seja lançada</a:t>
            </a:r>
          </a:p>
        </p:txBody>
      </p:sp>
    </p:spTree>
    <p:extLst>
      <p:ext uri="{BB962C8B-B14F-4D97-AF65-F5344CB8AC3E}">
        <p14:creationId xmlns:p14="http://schemas.microsoft.com/office/powerpoint/2010/main" val="179713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723" y="0"/>
            <a:ext cx="5524500" cy="294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0" y="4380137"/>
            <a:ext cx="7329486" cy="2088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2011973" y="325823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000" b="1" dirty="0"/>
              <a:t>Uma instrução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return</a:t>
            </a:r>
            <a:r>
              <a:rPr lang="pt-BR" sz="2000" b="1" dirty="0" smtClean="0"/>
              <a:t> encerra </a:t>
            </a:r>
            <a:r>
              <a:rPr lang="pt-BR" sz="2000" b="1" dirty="0"/>
              <a:t>a execução de uma função e retorna o controle para a função de chamada.</a:t>
            </a:r>
          </a:p>
        </p:txBody>
      </p:sp>
    </p:spTree>
    <p:extLst>
      <p:ext uri="{BB962C8B-B14F-4D97-AF65-F5344CB8AC3E}">
        <p14:creationId xmlns:p14="http://schemas.microsoft.com/office/powerpoint/2010/main" val="10090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4000" b="1" dirty="0" smtClean="0"/>
              <a:t>Trabalhando </a:t>
            </a:r>
            <a:r>
              <a:rPr lang="pt-BR" sz="4000" b="1" dirty="0"/>
              <a:t>com o </a:t>
            </a:r>
            <a:r>
              <a:rPr lang="pt-BR" sz="4000" b="1" dirty="0" smtClean="0"/>
              <a:t>elemento</a:t>
            </a:r>
            <a:br>
              <a:rPr lang="pt-BR" sz="4000" b="1" dirty="0" smtClean="0"/>
            </a:br>
            <a:r>
              <a:rPr lang="pt-BR" sz="4000" b="1" dirty="0" smtClean="0"/>
              <a:t> </a:t>
            </a:r>
            <a:r>
              <a:rPr lang="pt-BR" sz="4000" b="1" dirty="0"/>
              <a:t>&lt;script&gt;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dirty="0" smtClean="0">
                <a:solidFill>
                  <a:schemeClr val="tx1"/>
                </a:solidFill>
              </a:rPr>
              <a:t>Um </a:t>
            </a:r>
            <a:r>
              <a:rPr lang="pt-BR" sz="2400" b="1" dirty="0">
                <a:solidFill>
                  <a:schemeClr val="tx1"/>
                </a:solidFill>
              </a:rPr>
              <a:t>código </a:t>
            </a:r>
            <a:r>
              <a:rPr lang="pt-BR" sz="2400" b="1" dirty="0" err="1">
                <a:solidFill>
                  <a:schemeClr val="tx1"/>
                </a:solidFill>
              </a:rPr>
              <a:t>JavaScript</a:t>
            </a:r>
            <a:r>
              <a:rPr lang="pt-BR" sz="2400" b="1" dirty="0">
                <a:solidFill>
                  <a:schemeClr val="tx1"/>
                </a:solidFill>
              </a:rPr>
              <a:t> é anexado ao arquivo HTML através da marcação &lt;script&gt;. O </a:t>
            </a:r>
            <a:r>
              <a:rPr lang="pt-BR" sz="2400" b="1" dirty="0" smtClean="0">
                <a:solidFill>
                  <a:schemeClr val="tx1"/>
                </a:solidFill>
              </a:rPr>
              <a:t>elemento &lt;script</a:t>
            </a:r>
            <a:r>
              <a:rPr lang="pt-BR" sz="2400" b="1" dirty="0">
                <a:solidFill>
                  <a:schemeClr val="tx1"/>
                </a:solidFill>
              </a:rPr>
              <a:t>&gt; exige marcações de abertura e </a:t>
            </a:r>
            <a:r>
              <a:rPr lang="pt-BR" sz="2400" b="1" dirty="0" smtClean="0">
                <a:solidFill>
                  <a:schemeClr val="tx1"/>
                </a:solidFill>
              </a:rPr>
              <a:t>fechamento. Sendo assim pode </a:t>
            </a:r>
            <a:r>
              <a:rPr lang="pt-BR" sz="2400" b="1" dirty="0">
                <a:solidFill>
                  <a:schemeClr val="tx1"/>
                </a:solidFill>
              </a:rPr>
              <a:t>inserir o código </a:t>
            </a:r>
            <a:r>
              <a:rPr lang="pt-BR" sz="2400" b="1" dirty="0" err="1">
                <a:solidFill>
                  <a:schemeClr val="tx1"/>
                </a:solidFill>
              </a:rPr>
              <a:t>JavaScript</a:t>
            </a:r>
            <a:r>
              <a:rPr lang="pt-BR" sz="2400" b="1" dirty="0">
                <a:solidFill>
                  <a:schemeClr val="tx1"/>
                </a:solidFill>
              </a:rPr>
              <a:t> no documento HTML de duas formas:</a:t>
            </a:r>
          </a:p>
        </p:txBody>
      </p:sp>
    </p:spTree>
    <p:extLst>
      <p:ext uri="{BB962C8B-B14F-4D97-AF65-F5344CB8AC3E}">
        <p14:creationId xmlns:p14="http://schemas.microsoft.com/office/powerpoint/2010/main" val="229980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0103" y="402127"/>
            <a:ext cx="8596668" cy="388077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pt-BR" sz="2000" b="1" dirty="0">
                <a:solidFill>
                  <a:schemeClr val="tx1"/>
                </a:solidFill>
              </a:rPr>
              <a:t>Embutir o código </a:t>
            </a:r>
            <a:r>
              <a:rPr lang="pt-BR" sz="2000" b="1" dirty="0" err="1">
                <a:solidFill>
                  <a:schemeClr val="tx1"/>
                </a:solidFill>
              </a:rPr>
              <a:t>JavaScript</a:t>
            </a:r>
            <a:r>
              <a:rPr lang="pt-BR" sz="2000" b="1" dirty="0">
                <a:solidFill>
                  <a:schemeClr val="tx1"/>
                </a:solidFill>
              </a:rPr>
              <a:t> no documento HTML através do trecho de código: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68214" y="3211342"/>
            <a:ext cx="74910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sz="2000" b="1" dirty="0"/>
              <a:t>Vincular um arquivo de script externo com o código </a:t>
            </a:r>
            <a:r>
              <a:rPr lang="pt-BR" sz="2000" b="1" dirty="0" err="1"/>
              <a:t>JavaScript</a:t>
            </a:r>
            <a:r>
              <a:rPr lang="pt-BR" sz="2000" b="1" dirty="0"/>
              <a:t> através do atributo </a:t>
            </a:r>
            <a:r>
              <a:rPr lang="pt-BR" sz="2000" b="1" dirty="0" err="1"/>
              <a:t>src</a:t>
            </a:r>
            <a:r>
              <a:rPr lang="pt-BR" sz="2000" b="1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11" y="1431315"/>
            <a:ext cx="44672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11" y="4521444"/>
            <a:ext cx="5438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049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Glossário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4769" y="1301263"/>
            <a:ext cx="8629233" cy="4740100"/>
          </a:xfrm>
        </p:spPr>
        <p:txBody>
          <a:bodyPr>
            <a:normAutofit fontScale="92500"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Aqui estão algumas definições e conceitos que você precisa conhecer para entender melhor </a:t>
            </a:r>
            <a:r>
              <a:rPr lang="pt-BR" sz="2400" b="1" dirty="0" smtClean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pt-BR" sz="2400" b="1" dirty="0" err="1" smtClean="0">
                <a:solidFill>
                  <a:srgbClr val="FF0000"/>
                </a:solidFill>
              </a:rPr>
              <a:t>Document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 err="1" smtClean="0">
                <a:solidFill>
                  <a:srgbClr val="FF0000"/>
                </a:solidFill>
              </a:rPr>
              <a:t>Object</a:t>
            </a:r>
            <a:r>
              <a:rPr lang="pt-BR" sz="2400" b="1" dirty="0" smtClean="0">
                <a:solidFill>
                  <a:srgbClr val="FF0000"/>
                </a:solidFill>
              </a:rPr>
              <a:t> </a:t>
            </a:r>
            <a:r>
              <a:rPr lang="pt-BR" sz="2400" b="1" dirty="0" err="1">
                <a:solidFill>
                  <a:srgbClr val="FF0000"/>
                </a:solidFill>
              </a:rPr>
              <a:t>Model</a:t>
            </a:r>
            <a:r>
              <a:rPr lang="pt-BR" sz="2400" b="1" dirty="0">
                <a:solidFill>
                  <a:srgbClr val="FF0000"/>
                </a:solidFill>
              </a:rPr>
              <a:t> (DOM): </a:t>
            </a:r>
            <a:r>
              <a:rPr lang="pt-BR" sz="2200" b="1" dirty="0">
                <a:solidFill>
                  <a:schemeClr val="tx1"/>
                </a:solidFill>
              </a:rPr>
              <a:t>é uma convenção </a:t>
            </a:r>
            <a:r>
              <a:rPr lang="pt-BR" sz="2200" b="1" dirty="0" err="1">
                <a:solidFill>
                  <a:schemeClr val="tx1"/>
                </a:solidFill>
              </a:rPr>
              <a:t>multiplataforma</a:t>
            </a:r>
            <a:r>
              <a:rPr lang="pt-BR" sz="2200" b="1" dirty="0">
                <a:solidFill>
                  <a:schemeClr val="tx1"/>
                </a:solidFill>
              </a:rPr>
              <a:t> e independente </a:t>
            </a:r>
            <a:r>
              <a:rPr lang="pt-BR" sz="2200" b="1" dirty="0" smtClean="0">
                <a:solidFill>
                  <a:schemeClr val="tx1"/>
                </a:solidFill>
              </a:rPr>
              <a:t>de linguagem </a:t>
            </a:r>
            <a:r>
              <a:rPr lang="pt-BR" sz="2200" b="1" dirty="0">
                <a:solidFill>
                  <a:schemeClr val="tx1"/>
                </a:solidFill>
              </a:rPr>
              <a:t>de programação, fiscalizada pelo entidade World </a:t>
            </a:r>
            <a:r>
              <a:rPr lang="pt-BR" sz="2200" b="1" dirty="0" err="1">
                <a:solidFill>
                  <a:schemeClr val="tx1"/>
                </a:solidFill>
              </a:rPr>
              <a:t>Wide</a:t>
            </a:r>
            <a:r>
              <a:rPr lang="pt-BR" sz="2200" b="1" dirty="0">
                <a:solidFill>
                  <a:schemeClr val="tx1"/>
                </a:solidFill>
              </a:rPr>
              <a:t> Web Consortium (W3C), </a:t>
            </a:r>
            <a:r>
              <a:rPr lang="pt-BR" sz="2200" b="1" dirty="0" smtClean="0">
                <a:solidFill>
                  <a:schemeClr val="tx1"/>
                </a:solidFill>
              </a:rPr>
              <a:t>para representação </a:t>
            </a:r>
            <a:r>
              <a:rPr lang="pt-BR" sz="2200" b="1" dirty="0">
                <a:solidFill>
                  <a:schemeClr val="tx1"/>
                </a:solidFill>
              </a:rPr>
              <a:t>e interação com objetos em documentos HTML, XHTML e, XML.[1][2][3] Onde </a:t>
            </a:r>
            <a:r>
              <a:rPr lang="pt-BR" sz="2200" b="1" dirty="0" smtClean="0">
                <a:solidFill>
                  <a:schemeClr val="tx1"/>
                </a:solidFill>
              </a:rPr>
              <a:t>os elementos/nós </a:t>
            </a:r>
            <a:r>
              <a:rPr lang="pt-BR" sz="2200" b="1" dirty="0">
                <a:solidFill>
                  <a:schemeClr val="tx1"/>
                </a:solidFill>
              </a:rPr>
              <a:t>de cada documento são organizados em uma estrutura de árvore, chamada </a:t>
            </a:r>
            <a:r>
              <a:rPr lang="pt-BR" sz="2200" b="1" dirty="0" smtClean="0">
                <a:solidFill>
                  <a:schemeClr val="tx1"/>
                </a:solidFill>
              </a:rPr>
              <a:t>de Árvore </a:t>
            </a:r>
            <a:r>
              <a:rPr lang="pt-BR" sz="2200" b="1" dirty="0">
                <a:solidFill>
                  <a:schemeClr val="tx1"/>
                </a:solidFill>
              </a:rPr>
              <a:t>DOM, que endereça e manipula via uso de funções/métodos (interface pública) sobre </a:t>
            </a:r>
            <a:r>
              <a:rPr lang="pt-BR" sz="2200" b="1" dirty="0" smtClean="0">
                <a:solidFill>
                  <a:schemeClr val="tx1"/>
                </a:solidFill>
              </a:rPr>
              <a:t>os objetos</a:t>
            </a:r>
            <a:r>
              <a:rPr lang="pt-BR" sz="2200" b="1" dirty="0">
                <a:solidFill>
                  <a:schemeClr val="tx1"/>
                </a:solidFill>
              </a:rPr>
              <a:t>, especificada de acordo com a interface de programação de aplicações (API) </a:t>
            </a:r>
            <a:r>
              <a:rPr lang="pt-BR" sz="2200" b="1" dirty="0" smtClean="0">
                <a:solidFill>
                  <a:schemeClr val="tx1"/>
                </a:solidFill>
              </a:rPr>
              <a:t>utilizada, que </a:t>
            </a:r>
            <a:r>
              <a:rPr lang="pt-BR" sz="2200" b="1" dirty="0">
                <a:solidFill>
                  <a:schemeClr val="tx1"/>
                </a:solidFill>
              </a:rPr>
              <a:t>oferece uma maneira padrão de se acessar cada elemento de um documento, </a:t>
            </a:r>
            <a:r>
              <a:rPr lang="pt-BR" sz="2200" b="1" dirty="0" smtClean="0">
                <a:solidFill>
                  <a:schemeClr val="tx1"/>
                </a:solidFill>
              </a:rPr>
              <a:t>criando páginas </a:t>
            </a:r>
            <a:r>
              <a:rPr lang="pt-BR" sz="2200" b="1" dirty="0">
                <a:solidFill>
                  <a:schemeClr val="tx1"/>
                </a:solidFill>
              </a:rPr>
              <a:t>altamente </a:t>
            </a:r>
            <a:r>
              <a:rPr lang="pt-BR" sz="2200" b="1" dirty="0" smtClean="0">
                <a:solidFill>
                  <a:schemeClr val="tx1"/>
                </a:solidFill>
              </a:rPr>
              <a:t>dinâmicas.</a:t>
            </a:r>
            <a:r>
              <a:rPr lang="pt-BR" sz="1700" b="1" dirty="0"/>
              <a:t/>
            </a:r>
            <a:br>
              <a:rPr lang="pt-BR" sz="1700" b="1" dirty="0"/>
            </a:b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315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4093" y="527540"/>
            <a:ext cx="8664402" cy="5607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dirty="0" smtClean="0"/>
              <a:t>CSS</a:t>
            </a:r>
            <a:endParaRPr lang="pt-BR" sz="3200" b="1" dirty="0"/>
          </a:p>
          <a:p>
            <a:pPr marL="0" indent="0">
              <a:buNone/>
            </a:pPr>
            <a:endParaRPr lang="pt-BR" dirty="0" smtClean="0"/>
          </a:p>
          <a:p>
            <a:pPr>
              <a:spcBef>
                <a:spcPts val="0"/>
              </a:spcBef>
            </a:pPr>
            <a:r>
              <a:rPr lang="pt-BR" sz="2400" b="1" dirty="0">
                <a:solidFill>
                  <a:schemeClr val="tx1"/>
                </a:solidFill>
              </a:rPr>
              <a:t>Introdução às CSS </a:t>
            </a:r>
            <a:endParaRPr lang="pt-BR" sz="2400" b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pt-BR" sz="2400" b="1" dirty="0" smtClean="0">
                <a:solidFill>
                  <a:schemeClr val="tx1"/>
                </a:solidFill>
              </a:rPr>
              <a:t>Configuração </a:t>
            </a:r>
            <a:r>
              <a:rPr lang="pt-BR" sz="2400" b="1" dirty="0">
                <a:solidFill>
                  <a:schemeClr val="tx1"/>
                </a:solidFill>
              </a:rPr>
              <a:t>de texto </a:t>
            </a:r>
            <a:endParaRPr lang="pt-BR" sz="2400" b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pt-BR" sz="2400" b="1" dirty="0" err="1" smtClean="0">
                <a:solidFill>
                  <a:schemeClr val="tx1"/>
                </a:solidFill>
              </a:rPr>
              <a:t>Class</a:t>
            </a:r>
            <a:r>
              <a:rPr lang="pt-BR" sz="2400" b="1" dirty="0" err="1">
                <a:solidFill>
                  <a:schemeClr val="tx1"/>
                </a:solidFill>
              </a:rPr>
              <a:t>,</a:t>
            </a:r>
            <a:r>
              <a:rPr lang="pt-BR" sz="2400" b="1" dirty="0" err="1" smtClean="0">
                <a:solidFill>
                  <a:schemeClr val="tx1"/>
                </a:solidFill>
              </a:rPr>
              <a:t>ID</a:t>
            </a:r>
            <a:r>
              <a:rPr lang="pt-BR" sz="2400" b="1" dirty="0" smtClean="0">
                <a:solidFill>
                  <a:schemeClr val="tx1"/>
                </a:solidFill>
              </a:rPr>
              <a:t> </a:t>
            </a:r>
            <a:r>
              <a:rPr lang="pt-BR" sz="2400" b="1" dirty="0">
                <a:solidFill>
                  <a:schemeClr val="tx1"/>
                </a:solidFill>
              </a:rPr>
              <a:t>e outros </a:t>
            </a:r>
            <a:r>
              <a:rPr lang="pt-BR" sz="2400" b="1" dirty="0" smtClean="0">
                <a:solidFill>
                  <a:schemeClr val="tx1"/>
                </a:solidFill>
              </a:rPr>
              <a:t>seletores</a:t>
            </a:r>
          </a:p>
          <a:p>
            <a:pPr>
              <a:spcBef>
                <a:spcPts val="0"/>
              </a:spcBef>
            </a:pPr>
            <a:r>
              <a:rPr lang="pt-BR" sz="2400" b="1" dirty="0" smtClean="0">
                <a:solidFill>
                  <a:schemeClr val="tx1"/>
                </a:solidFill>
              </a:rPr>
              <a:t>Elementos </a:t>
            </a:r>
            <a:r>
              <a:rPr lang="pt-BR" sz="2400" b="1" dirty="0">
                <a:solidFill>
                  <a:schemeClr val="tx1"/>
                </a:solidFill>
              </a:rPr>
              <a:t>Visuais </a:t>
            </a:r>
            <a:endParaRPr lang="pt-BR" sz="2400" b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pt-BR" sz="2400" b="1" dirty="0" err="1" smtClean="0">
                <a:solidFill>
                  <a:schemeClr val="tx1"/>
                </a:solidFill>
              </a:rPr>
              <a:t>Margin</a:t>
            </a:r>
            <a:r>
              <a:rPr lang="pt-BR" sz="2400" b="1" dirty="0" smtClean="0">
                <a:solidFill>
                  <a:schemeClr val="tx1"/>
                </a:solidFill>
              </a:rPr>
              <a:t> e </a:t>
            </a:r>
            <a:r>
              <a:rPr lang="pt-BR" sz="2400" b="1" dirty="0" err="1" smtClean="0">
                <a:solidFill>
                  <a:schemeClr val="tx1"/>
                </a:solidFill>
              </a:rPr>
              <a:t>Padding</a:t>
            </a:r>
            <a:endParaRPr lang="pt-BR" sz="2400" b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pt-BR" sz="2400" b="1" dirty="0" smtClean="0">
                <a:solidFill>
                  <a:schemeClr val="tx1"/>
                </a:solidFill>
              </a:rPr>
              <a:t>Medidas </a:t>
            </a:r>
            <a:r>
              <a:rPr lang="pt-BR" sz="2400" b="1" dirty="0">
                <a:solidFill>
                  <a:schemeClr val="tx1"/>
                </a:solidFill>
              </a:rPr>
              <a:t>no </a:t>
            </a:r>
            <a:r>
              <a:rPr lang="pt-BR" sz="2400" b="1" dirty="0" smtClean="0">
                <a:solidFill>
                  <a:schemeClr val="tx1"/>
                </a:solidFill>
              </a:rPr>
              <a:t>CSS</a:t>
            </a:r>
          </a:p>
          <a:p>
            <a:pPr>
              <a:spcBef>
                <a:spcPts val="0"/>
              </a:spcBef>
            </a:pPr>
            <a:r>
              <a:rPr lang="pt-BR" sz="2400" b="1" dirty="0" err="1" smtClean="0">
                <a:solidFill>
                  <a:schemeClr val="tx1"/>
                </a:solidFill>
              </a:rPr>
              <a:t>Float</a:t>
            </a:r>
            <a:r>
              <a:rPr lang="pt-BR" sz="2400" b="1" dirty="0" smtClean="0">
                <a:solidFill>
                  <a:schemeClr val="tx1"/>
                </a:solidFill>
              </a:rPr>
              <a:t> </a:t>
            </a:r>
            <a:r>
              <a:rPr lang="pt-BR" sz="2400" b="1" dirty="0">
                <a:solidFill>
                  <a:schemeClr val="tx1"/>
                </a:solidFill>
              </a:rPr>
              <a:t>display e box </a:t>
            </a:r>
            <a:r>
              <a:rPr lang="pt-BR" sz="2400" b="1" dirty="0" err="1" smtClean="0">
                <a:solidFill>
                  <a:schemeClr val="tx1"/>
                </a:solidFill>
              </a:rPr>
              <a:t>sizing</a:t>
            </a:r>
            <a:endParaRPr lang="pt-BR" sz="2400" b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pt-BR" sz="2400" b="1" dirty="0" err="1" smtClean="0">
                <a:solidFill>
                  <a:schemeClr val="tx1"/>
                </a:solidFill>
              </a:rPr>
              <a:t>Pseudoclasses</a:t>
            </a:r>
            <a:r>
              <a:rPr lang="pt-BR" sz="2400" b="1" dirty="0" smtClean="0">
                <a:solidFill>
                  <a:schemeClr val="tx1"/>
                </a:solidFill>
              </a:rPr>
              <a:t> </a:t>
            </a:r>
            <a:r>
              <a:rPr lang="pt-BR" sz="2400" b="1" dirty="0">
                <a:solidFill>
                  <a:schemeClr val="tx1"/>
                </a:solidFill>
              </a:rPr>
              <a:t>e </a:t>
            </a:r>
            <a:r>
              <a:rPr lang="pt-BR" sz="2400" b="1" dirty="0" err="1">
                <a:solidFill>
                  <a:schemeClr val="tx1"/>
                </a:solidFill>
              </a:rPr>
              <a:t>Pseudoelementos</a:t>
            </a:r>
            <a:r>
              <a:rPr lang="pt-BR" sz="2400" b="1" dirty="0">
                <a:solidFill>
                  <a:schemeClr val="tx1"/>
                </a:solidFill>
              </a:rPr>
              <a:t> </a:t>
            </a:r>
            <a:endParaRPr lang="pt-BR" sz="2400" b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pt-BR" sz="2400" b="1" dirty="0" smtClean="0">
                <a:solidFill>
                  <a:schemeClr val="tx1"/>
                </a:solidFill>
              </a:rPr>
              <a:t>Media </a:t>
            </a:r>
            <a:r>
              <a:rPr lang="pt-BR" sz="2400" b="1" dirty="0">
                <a:solidFill>
                  <a:schemeClr val="tx1"/>
                </a:solidFill>
              </a:rPr>
              <a:t>Query </a:t>
            </a:r>
            <a:endParaRPr lang="pt-BR" sz="2400" b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pt-BR" sz="2400" b="1" dirty="0" err="1" smtClean="0">
                <a:solidFill>
                  <a:schemeClr val="tx1"/>
                </a:solidFill>
              </a:rPr>
              <a:t>Flexbox</a:t>
            </a:r>
            <a:endParaRPr lang="pt-BR" sz="2400" b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pt-BR" sz="2400" b="1" dirty="0" smtClean="0">
                <a:solidFill>
                  <a:schemeClr val="tx1"/>
                </a:solidFill>
              </a:rPr>
              <a:t>Grid</a:t>
            </a:r>
            <a:endParaRPr lang="pt-BR" sz="24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pt-BR" sz="2400" b="1" dirty="0" err="1" smtClean="0">
                <a:solidFill>
                  <a:schemeClr val="tx1"/>
                </a:solidFill>
              </a:rPr>
              <a:t>Bootstrap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98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9293"/>
            <a:ext cx="8816802" cy="5842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rgbClr val="FF0000"/>
                </a:solidFill>
                <a:latin typeface="Arial-BoldMT"/>
              </a:rPr>
              <a:t>Linguagem de script ou </a:t>
            </a:r>
            <a:r>
              <a:rPr lang="pt-BR" sz="2400" b="1" dirty="0" err="1">
                <a:solidFill>
                  <a:srgbClr val="FF0000"/>
                </a:solidFill>
                <a:latin typeface="Arial-BoldMT"/>
              </a:rPr>
              <a:t>scripting</a:t>
            </a:r>
            <a:r>
              <a:rPr lang="pt-BR" sz="2400" b="1" dirty="0">
                <a:solidFill>
                  <a:srgbClr val="FF0000"/>
                </a:solidFill>
                <a:latin typeface="Arial-BoldMT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ArialMT"/>
              </a:rPr>
              <a:t>é uma linguagem de programação que suporta </a:t>
            </a:r>
            <a:r>
              <a:rPr lang="pt-BR" sz="2000" b="1" dirty="0" smtClean="0">
                <a:solidFill>
                  <a:schemeClr val="tx1"/>
                </a:solidFill>
                <a:latin typeface="ArialMT"/>
              </a:rPr>
              <a:t>scripts, programas </a:t>
            </a:r>
            <a:r>
              <a:rPr lang="pt-BR" sz="2000" b="1" dirty="0">
                <a:solidFill>
                  <a:schemeClr val="tx1"/>
                </a:solidFill>
                <a:latin typeface="ArialMT"/>
              </a:rPr>
              <a:t>escritos para um sistema de tempo de execução especial que automatiza a </a:t>
            </a:r>
            <a:r>
              <a:rPr lang="pt-BR" sz="2000" b="1" dirty="0" smtClean="0">
                <a:solidFill>
                  <a:schemeClr val="tx1"/>
                </a:solidFill>
                <a:latin typeface="ArialMT"/>
              </a:rPr>
              <a:t>execução de </a:t>
            </a:r>
            <a:r>
              <a:rPr lang="pt-BR" sz="2000" b="1" dirty="0">
                <a:solidFill>
                  <a:schemeClr val="tx1"/>
                </a:solidFill>
                <a:latin typeface="ArialMT"/>
              </a:rPr>
              <a:t>tarefas que seriam executadas, uma de cada </a:t>
            </a:r>
            <a:r>
              <a:rPr lang="pt-BR" sz="2000" b="1" dirty="0" smtClean="0">
                <a:solidFill>
                  <a:schemeClr val="tx1"/>
                </a:solidFill>
                <a:latin typeface="ArialMT"/>
              </a:rPr>
              <a:t>vez, por </a:t>
            </a:r>
            <a:r>
              <a:rPr lang="pt-BR" sz="2000" b="1" dirty="0">
                <a:solidFill>
                  <a:schemeClr val="tx1"/>
                </a:solidFill>
                <a:latin typeface="ArialMT"/>
              </a:rPr>
              <a:t>um operador humano</a:t>
            </a:r>
            <a:r>
              <a:rPr lang="pt-BR" sz="2000" b="1" dirty="0" smtClean="0">
                <a:solidFill>
                  <a:schemeClr val="tx1"/>
                </a:solidFill>
                <a:latin typeface="ArialMT"/>
              </a:rPr>
              <a:t>.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ArialMT"/>
              </a:rPr>
              <a:t/>
            </a:r>
            <a:br>
              <a:rPr lang="pt-BR" sz="2000" b="1" dirty="0">
                <a:solidFill>
                  <a:schemeClr val="tx1"/>
                </a:solidFill>
                <a:latin typeface="ArialMT"/>
              </a:rPr>
            </a:br>
            <a:r>
              <a:rPr lang="pt-BR" sz="2400" b="1" dirty="0" err="1">
                <a:solidFill>
                  <a:srgbClr val="FF0000"/>
                </a:solidFill>
                <a:latin typeface="Arial-BoldMT"/>
              </a:rPr>
              <a:t>Snippets</a:t>
            </a:r>
            <a:r>
              <a:rPr lang="pt-BR" sz="2400" b="1" dirty="0">
                <a:solidFill>
                  <a:srgbClr val="FF0000"/>
                </a:solidFill>
                <a:latin typeface="Arial-BoldMT"/>
              </a:rPr>
              <a:t>:</a:t>
            </a:r>
            <a:r>
              <a:rPr lang="pt-BR" sz="2400" b="1" dirty="0">
                <a:solidFill>
                  <a:schemeClr val="tx1"/>
                </a:solidFill>
                <a:latin typeface="Arial-BoldMT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ArialMT"/>
              </a:rPr>
              <a:t>em programação é um termo usado para indicar uma pequena região de </a:t>
            </a:r>
            <a:r>
              <a:rPr lang="pt-BR" sz="2000" b="1" dirty="0" smtClean="0">
                <a:solidFill>
                  <a:schemeClr val="tx1"/>
                </a:solidFill>
                <a:latin typeface="ArialMT"/>
              </a:rPr>
              <a:t>código reutilizável</a:t>
            </a:r>
            <a:r>
              <a:rPr lang="pt-BR" sz="2000" b="1" dirty="0">
                <a:solidFill>
                  <a:schemeClr val="tx1"/>
                </a:solidFill>
                <a:latin typeface="ArialMT"/>
              </a:rPr>
              <a:t>. Esses trechos fornecem uma maneira fácil inserir automaticamente códigos </a:t>
            </a:r>
            <a:r>
              <a:rPr lang="pt-BR" sz="2000" b="1" dirty="0" smtClean="0">
                <a:solidFill>
                  <a:schemeClr val="tx1"/>
                </a:solidFill>
                <a:latin typeface="ArialMT"/>
              </a:rPr>
              <a:t>ou funções </a:t>
            </a:r>
            <a:r>
              <a:rPr lang="pt-BR" sz="2000" b="1" dirty="0">
                <a:solidFill>
                  <a:schemeClr val="tx1"/>
                </a:solidFill>
                <a:latin typeface="ArialMT"/>
              </a:rPr>
              <a:t>comumente usados em um código</a:t>
            </a:r>
            <a:r>
              <a:rPr lang="pt-BR" sz="2000" b="1" dirty="0" smtClean="0">
                <a:solidFill>
                  <a:schemeClr val="tx1"/>
                </a:solidFill>
                <a:latin typeface="ArialMT"/>
              </a:rPr>
              <a:t>.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ArialMT"/>
              </a:rPr>
              <a:t/>
            </a:r>
            <a:br>
              <a:rPr lang="pt-BR" sz="2000" b="1" dirty="0">
                <a:solidFill>
                  <a:schemeClr val="tx1"/>
                </a:solidFill>
                <a:latin typeface="ArialMT"/>
              </a:rPr>
            </a:br>
            <a:r>
              <a:rPr lang="pt-BR" sz="2400" b="1" dirty="0">
                <a:solidFill>
                  <a:srgbClr val="FF0000"/>
                </a:solidFill>
                <a:latin typeface="Arial-BoldMT"/>
              </a:rPr>
              <a:t>Paradigma de programação: </a:t>
            </a:r>
            <a:r>
              <a:rPr lang="pt-BR" sz="2000" b="1" dirty="0">
                <a:solidFill>
                  <a:schemeClr val="tx1"/>
                </a:solidFill>
                <a:latin typeface="ArialMT"/>
              </a:rPr>
              <a:t>é a forma de se classificar </a:t>
            </a:r>
            <a:r>
              <a:rPr lang="pt-BR" sz="2000" b="1" dirty="0" smtClean="0">
                <a:solidFill>
                  <a:schemeClr val="tx1"/>
                </a:solidFill>
                <a:latin typeface="ArialMT"/>
              </a:rPr>
              <a:t>determinada linguagem de programação</a:t>
            </a:r>
            <a:r>
              <a:rPr lang="pt-BR" sz="2000" b="1" dirty="0">
                <a:solidFill>
                  <a:schemeClr val="tx1"/>
                </a:solidFill>
                <a:latin typeface="ArialMT"/>
              </a:rPr>
              <a:t> </a:t>
            </a:r>
            <a:r>
              <a:rPr lang="pt-BR" sz="2000" b="1" dirty="0" smtClean="0">
                <a:solidFill>
                  <a:schemeClr val="tx1"/>
                </a:solidFill>
                <a:latin typeface="ArialMT"/>
              </a:rPr>
              <a:t>com </a:t>
            </a:r>
            <a:r>
              <a:rPr lang="pt-BR" sz="2000" b="1" dirty="0">
                <a:solidFill>
                  <a:schemeClr val="tx1"/>
                </a:solidFill>
                <a:latin typeface="ArialMT"/>
              </a:rPr>
              <a:t>base em seu funcionamento e sua estruturação. Alguns exemplos </a:t>
            </a:r>
            <a:r>
              <a:rPr lang="pt-BR" sz="2000" b="1" dirty="0" smtClean="0">
                <a:solidFill>
                  <a:schemeClr val="tx1"/>
                </a:solidFill>
                <a:latin typeface="ArialMT"/>
              </a:rPr>
              <a:t>de paradigmas </a:t>
            </a:r>
            <a:r>
              <a:rPr lang="pt-BR" sz="2000" b="1" dirty="0">
                <a:solidFill>
                  <a:schemeClr val="tx1"/>
                </a:solidFill>
                <a:latin typeface="ArialMT"/>
              </a:rPr>
              <a:t>de programação são a Programação orientada a objetos, Programação </a:t>
            </a:r>
            <a:r>
              <a:rPr lang="pt-BR" sz="2000" b="1" dirty="0" smtClean="0">
                <a:solidFill>
                  <a:schemeClr val="tx1"/>
                </a:solidFill>
                <a:latin typeface="ArialMT"/>
              </a:rPr>
              <a:t>Estruturada e </a:t>
            </a:r>
            <a:r>
              <a:rPr lang="pt-BR" sz="2000" b="1" dirty="0">
                <a:solidFill>
                  <a:schemeClr val="tx1"/>
                </a:solidFill>
                <a:latin typeface="ArialMT"/>
              </a:rPr>
              <a:t>a Programação Imperativa.</a:t>
            </a:r>
            <a:r>
              <a:rPr lang="pt-BR" sz="1600" dirty="0">
                <a:solidFill>
                  <a:srgbClr val="000000"/>
                </a:solidFill>
                <a:latin typeface="ArialMT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ArialMT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621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3888" y="296620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 err="1">
                <a:solidFill>
                  <a:srgbClr val="FF0000"/>
                </a:solidFill>
                <a:latin typeface="Arial-BoldMT"/>
              </a:rPr>
              <a:t>Tipagem</a:t>
            </a:r>
            <a:r>
              <a:rPr lang="pt-BR" sz="2400" b="1" dirty="0">
                <a:solidFill>
                  <a:srgbClr val="FF0000"/>
                </a:solidFill>
                <a:latin typeface="Arial-BoldMT"/>
              </a:rPr>
              <a:t>: </a:t>
            </a:r>
            <a:r>
              <a:rPr lang="pt-BR" sz="2000" b="1" dirty="0">
                <a:solidFill>
                  <a:srgbClr val="000000"/>
                </a:solidFill>
                <a:latin typeface="ArialMT"/>
              </a:rPr>
              <a:t>um sistema de tipos é um conjunto de regras que atribuem uma propriedade </a:t>
            </a:r>
            <a:r>
              <a:rPr lang="pt-BR" sz="2000" b="1" dirty="0" smtClean="0">
                <a:solidFill>
                  <a:srgbClr val="000000"/>
                </a:solidFill>
                <a:latin typeface="ArialMT"/>
              </a:rPr>
              <a:t>chamada de </a:t>
            </a:r>
            <a:r>
              <a:rPr lang="pt-BR" sz="2000" b="1" dirty="0">
                <a:solidFill>
                  <a:srgbClr val="000000"/>
                </a:solidFill>
                <a:latin typeface="ArialMT"/>
              </a:rPr>
              <a:t>tipo para as várias construções - tais como variáveis, expressões, funções ou módulos </a:t>
            </a:r>
            <a:r>
              <a:rPr lang="pt-BR" sz="2000" b="1" dirty="0" smtClean="0">
                <a:solidFill>
                  <a:srgbClr val="000000"/>
                </a:solidFill>
                <a:latin typeface="ArialMT"/>
              </a:rPr>
              <a:t>– que um </a:t>
            </a:r>
            <a:r>
              <a:rPr lang="pt-BR" sz="2000" b="1" dirty="0">
                <a:solidFill>
                  <a:srgbClr val="000000"/>
                </a:solidFill>
                <a:latin typeface="ArialMT"/>
              </a:rPr>
              <a:t>programa de computador é composto.</a:t>
            </a:r>
            <a:br>
              <a:rPr lang="pt-BR" sz="2000" b="1" dirty="0">
                <a:solidFill>
                  <a:srgbClr val="000000"/>
                </a:solidFill>
                <a:latin typeface="ArialMT"/>
              </a:rPr>
            </a:br>
            <a:r>
              <a:rPr lang="pt-BR" sz="2400" b="1" dirty="0" err="1">
                <a:solidFill>
                  <a:srgbClr val="FF0000"/>
                </a:solidFill>
                <a:latin typeface="Arial-BoldMT"/>
              </a:rPr>
              <a:t>Tipagem</a:t>
            </a:r>
            <a:r>
              <a:rPr lang="pt-BR" sz="2400" b="1" dirty="0">
                <a:solidFill>
                  <a:srgbClr val="FF0000"/>
                </a:solidFill>
                <a:latin typeface="Arial-BoldMT"/>
              </a:rPr>
              <a:t> dinâmica: </a:t>
            </a:r>
            <a:r>
              <a:rPr lang="pt-BR" sz="2000" b="1" dirty="0">
                <a:solidFill>
                  <a:srgbClr val="000000"/>
                </a:solidFill>
                <a:latin typeface="ArialMT"/>
              </a:rPr>
              <a:t>é uma característica de determinadas linguagens de programação, que </a:t>
            </a:r>
            <a:r>
              <a:rPr lang="pt-BR" sz="2000" b="1" dirty="0" smtClean="0">
                <a:solidFill>
                  <a:srgbClr val="000000"/>
                </a:solidFill>
                <a:latin typeface="ArialMT"/>
              </a:rPr>
              <a:t>não exigem </a:t>
            </a:r>
            <a:r>
              <a:rPr lang="pt-BR" sz="2000" b="1" dirty="0">
                <a:solidFill>
                  <a:srgbClr val="000000"/>
                </a:solidFill>
                <a:latin typeface="ArialMT"/>
              </a:rPr>
              <a:t>declarações de tipos de dados, pois são capazes de escolher que tipo </a:t>
            </a:r>
            <a:r>
              <a:rPr lang="pt-BR" sz="2000" b="1" dirty="0" smtClean="0">
                <a:solidFill>
                  <a:srgbClr val="000000"/>
                </a:solidFill>
                <a:latin typeface="ArialMT"/>
              </a:rPr>
              <a:t>utilizar dinamicamente </a:t>
            </a:r>
            <a:r>
              <a:rPr lang="pt-BR" sz="2000" b="1" dirty="0">
                <a:solidFill>
                  <a:srgbClr val="000000"/>
                </a:solidFill>
                <a:latin typeface="ArialMT"/>
              </a:rPr>
              <a:t>para cada variável, podendo alterá-lo durante a compilação ou a execução </a:t>
            </a:r>
            <a:r>
              <a:rPr lang="pt-BR" sz="2000" b="1" dirty="0" smtClean="0">
                <a:solidFill>
                  <a:srgbClr val="000000"/>
                </a:solidFill>
                <a:latin typeface="ArialMT"/>
              </a:rPr>
              <a:t>do programa</a:t>
            </a:r>
            <a:r>
              <a:rPr lang="pt-BR" sz="2000" b="1" dirty="0">
                <a:solidFill>
                  <a:srgbClr val="000000"/>
                </a:solidFill>
                <a:latin typeface="ArialMT"/>
              </a:rPr>
              <a:t>.</a:t>
            </a:r>
            <a:br>
              <a:rPr lang="pt-BR" sz="2000" b="1" dirty="0">
                <a:solidFill>
                  <a:srgbClr val="000000"/>
                </a:solidFill>
                <a:latin typeface="ArialMT"/>
              </a:rPr>
            </a:br>
            <a:r>
              <a:rPr lang="pt-BR" sz="2400" b="1" dirty="0" err="1">
                <a:solidFill>
                  <a:srgbClr val="FF0000"/>
                </a:solidFill>
                <a:latin typeface="Arial-BoldMT"/>
              </a:rPr>
              <a:t>Tipagem</a:t>
            </a:r>
            <a:r>
              <a:rPr lang="pt-BR" sz="2400" b="1" dirty="0">
                <a:solidFill>
                  <a:srgbClr val="FF0000"/>
                </a:solidFill>
                <a:latin typeface="Arial-BoldMT"/>
              </a:rPr>
              <a:t> fraca: </a:t>
            </a:r>
            <a:r>
              <a:rPr lang="pt-BR" sz="2000" b="1" dirty="0">
                <a:solidFill>
                  <a:srgbClr val="000000"/>
                </a:solidFill>
                <a:latin typeface="ArialMT"/>
              </a:rPr>
              <a:t>Em linguagens fracamente </a:t>
            </a:r>
            <a:r>
              <a:rPr lang="pt-BR" sz="2000" b="1" dirty="0" err="1">
                <a:solidFill>
                  <a:srgbClr val="000000"/>
                </a:solidFill>
                <a:latin typeface="ArialMT"/>
              </a:rPr>
              <a:t>tipadas</a:t>
            </a:r>
            <a:r>
              <a:rPr lang="pt-BR" sz="2000" b="1" dirty="0">
                <a:solidFill>
                  <a:srgbClr val="000000"/>
                </a:solidFill>
                <a:latin typeface="ArialMT"/>
              </a:rPr>
              <a:t>, as variáveis declaradas, </a:t>
            </a:r>
            <a:r>
              <a:rPr lang="pt-BR" sz="2000" b="1" dirty="0" smtClean="0">
                <a:solidFill>
                  <a:srgbClr val="000000"/>
                </a:solidFill>
                <a:latin typeface="ArialMT"/>
              </a:rPr>
              <a:t>poderão intercambiar </a:t>
            </a:r>
            <a:r>
              <a:rPr lang="pt-BR" sz="2000" b="1" dirty="0">
                <a:solidFill>
                  <a:srgbClr val="000000"/>
                </a:solidFill>
                <a:latin typeface="ArialMT"/>
              </a:rPr>
              <a:t>seus tipos a qualquer momento, ou seja, poderão receber valores de tipos de </a:t>
            </a:r>
            <a:r>
              <a:rPr lang="pt-BR" sz="2000" b="1" dirty="0" smtClean="0">
                <a:solidFill>
                  <a:srgbClr val="000000"/>
                </a:solidFill>
                <a:latin typeface="ArialMT"/>
              </a:rPr>
              <a:t>dados diferentes </a:t>
            </a:r>
            <a:r>
              <a:rPr lang="pt-BR" sz="2000" b="1" dirty="0">
                <a:solidFill>
                  <a:srgbClr val="000000"/>
                </a:solidFill>
                <a:latin typeface="ArialMT"/>
              </a:rPr>
              <a:t>e fazer operações entre eles sem a necessidade de uma conversão (</a:t>
            </a:r>
            <a:r>
              <a:rPr lang="pt-BR" sz="2000" b="1" dirty="0" err="1">
                <a:solidFill>
                  <a:srgbClr val="000000"/>
                </a:solidFill>
                <a:latin typeface="ArialMT"/>
              </a:rPr>
              <a:t>casting</a:t>
            </a:r>
            <a:r>
              <a:rPr lang="pt-BR" sz="2000" b="1" dirty="0">
                <a:solidFill>
                  <a:srgbClr val="000000"/>
                </a:solidFill>
                <a:latin typeface="ArialMT"/>
              </a:rPr>
              <a:t>) </a:t>
            </a:r>
            <a:r>
              <a:rPr lang="pt-BR" sz="2000" b="1" dirty="0" smtClean="0">
                <a:solidFill>
                  <a:srgbClr val="000000"/>
                </a:solidFill>
                <a:latin typeface="ArialMT"/>
              </a:rPr>
              <a:t>explicita do </a:t>
            </a:r>
            <a:r>
              <a:rPr lang="pt-BR" sz="2000" b="1" dirty="0">
                <a:solidFill>
                  <a:srgbClr val="000000"/>
                </a:solidFill>
                <a:latin typeface="ArialMT"/>
              </a:rPr>
              <a:t>tipo.</a:t>
            </a:r>
            <a:r>
              <a:rPr lang="pt-BR" sz="2000" b="1" dirty="0"/>
              <a:t> </a:t>
            </a:r>
            <a:br>
              <a:rPr lang="pt-BR" sz="2000" b="1" dirty="0"/>
            </a:b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1141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b="1" dirty="0" smtClean="0"/>
              <a:t>Agora sim, Java Script!</a:t>
            </a:r>
            <a:endParaRPr lang="pt-BR" sz="6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377" y="2451222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Linguagem de programação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b="1" dirty="0">
                <a:solidFill>
                  <a:schemeClr val="tx1"/>
                </a:solidFill>
              </a:rPr>
              <a:t>A linguagem de programação é um método padronizado, formado por um conjunto de regras sintáticas e semânticas, de implementação de um código fonte - que pode ser compilado e transformado em um programa de computador, ou usado como script interpretado - que informará instruções de processamento ao computador.</a:t>
            </a:r>
          </a:p>
        </p:txBody>
      </p:sp>
    </p:spTree>
    <p:extLst>
      <p:ext uri="{BB962C8B-B14F-4D97-AF65-F5344CB8AC3E}">
        <p14:creationId xmlns:p14="http://schemas.microsoft.com/office/powerpoint/2010/main" val="9408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83323"/>
            <a:ext cx="8596668" cy="4658039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324703" y="1395047"/>
            <a:ext cx="3212122" cy="2831544"/>
          </a:xfrm>
          <a:prstGeom prst="rect">
            <a:avLst/>
          </a:prstGeom>
          <a:gradFill>
            <a:gsLst>
              <a:gs pos="0">
                <a:srgbClr val="FFF200"/>
              </a:gs>
              <a:gs pos="82000">
                <a:srgbClr val="FF7A00"/>
              </a:gs>
              <a:gs pos="100000">
                <a:srgbClr val="FF0300"/>
              </a:gs>
              <a:gs pos="100000">
                <a:srgbClr val="4D0808"/>
              </a:gs>
            </a:gsLst>
            <a:lin ang="5400000" scaled="0"/>
          </a:gradFill>
          <a:scene3d>
            <a:camera prst="orthographicFront"/>
            <a:lightRig rig="threePt" dir="t"/>
          </a:scene3d>
          <a:sp3d prstMaterial="dkEdge">
            <a:bevelT/>
          </a:sp3d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Java é uma linguagem de programação orientada a objetos de propósito geral projetada com a intenção de produzir um código em que o mesmo código poderia ser usado em qualquer lugar. 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439506" y="1395047"/>
            <a:ext cx="3294185" cy="2831544"/>
          </a:xfrm>
          <a:prstGeom prst="rect">
            <a:avLst/>
          </a:prstGeom>
          <a:gradFill>
            <a:gsLst>
              <a:gs pos="0">
                <a:srgbClr val="FFF200"/>
              </a:gs>
              <a:gs pos="82000">
                <a:srgbClr val="FF7A00"/>
              </a:gs>
              <a:gs pos="100000">
                <a:srgbClr val="FF0300"/>
              </a:gs>
              <a:gs pos="100000">
                <a:srgbClr val="4D0808"/>
              </a:gs>
            </a:gsLst>
            <a:lin ang="5400000" scaled="0"/>
          </a:gradFill>
          <a:scene3d>
            <a:camera prst="orthographicFront"/>
            <a:lightRig rig="threePt" dir="t"/>
          </a:scene3d>
          <a:sp3d prstMaterial="dkEdge">
            <a:bevelT/>
          </a:sp3d>
        </p:spPr>
        <p:txBody>
          <a:bodyPr wrap="square" rtlCol="0">
            <a:noAutofit/>
          </a:bodyPr>
          <a:lstStyle/>
          <a:p>
            <a:pPr algn="just"/>
            <a:r>
              <a:rPr lang="pt-BR" sz="2000" b="1" dirty="0" err="1"/>
              <a:t>JavaScript</a:t>
            </a:r>
            <a:r>
              <a:rPr lang="pt-BR" sz="2000" b="1" dirty="0"/>
              <a:t> é basicamente uma linguagem de script do lado do cliente projetada para fornecer comportamento e interatividade para os aplicativos da web.</a:t>
            </a:r>
            <a:endParaRPr lang="pt-BR" b="1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2190908" y="656493"/>
            <a:ext cx="1737620" cy="785447"/>
          </a:xfrm>
        </p:spPr>
        <p:txBody>
          <a:bodyPr/>
          <a:lstStyle/>
          <a:p>
            <a:r>
              <a:rPr lang="pt-BR" b="1" dirty="0" smtClean="0"/>
              <a:t>JAVA</a:t>
            </a:r>
            <a:endParaRPr lang="pt-BR" b="1" dirty="0"/>
          </a:p>
        </p:txBody>
      </p:sp>
      <p:sp>
        <p:nvSpPr>
          <p:cNvPr id="7" name="Título 5"/>
          <p:cNvSpPr txBox="1">
            <a:spLocks/>
          </p:cNvSpPr>
          <p:nvPr/>
        </p:nvSpPr>
        <p:spPr>
          <a:xfrm>
            <a:off x="5791201" y="656493"/>
            <a:ext cx="2836984" cy="961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JAVASCRIPT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761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5611" y="51935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pt-BR" sz="2800" b="1" dirty="0">
                <a:solidFill>
                  <a:schemeClr val="tx1"/>
                </a:solidFill>
              </a:rPr>
              <a:t>O JS é uma linguagem de alto nível interpretada com </a:t>
            </a:r>
            <a:r>
              <a:rPr lang="pt-BR" sz="2800" b="1" dirty="0" err="1" smtClean="0">
                <a:solidFill>
                  <a:schemeClr val="tx1"/>
                </a:solidFill>
              </a:rPr>
              <a:t>tipagem</a:t>
            </a:r>
            <a:r>
              <a:rPr lang="pt-BR" sz="2800" b="1" dirty="0">
                <a:solidFill>
                  <a:schemeClr val="tx1"/>
                </a:solidFill>
              </a:rPr>
              <a:t> </a:t>
            </a:r>
            <a:r>
              <a:rPr lang="pt-BR" sz="2800" b="1" dirty="0" smtClean="0">
                <a:solidFill>
                  <a:schemeClr val="tx1"/>
                </a:solidFill>
              </a:rPr>
              <a:t>dinâmica </a:t>
            </a:r>
            <a:r>
              <a:rPr lang="pt-BR" sz="2800" b="1" dirty="0">
                <a:solidFill>
                  <a:schemeClr val="tx1"/>
                </a:solidFill>
              </a:rPr>
              <a:t>fraca e </a:t>
            </a:r>
            <a:r>
              <a:rPr lang="pt-BR" sz="2800" b="1" dirty="0" err="1" smtClean="0">
                <a:solidFill>
                  <a:schemeClr val="tx1"/>
                </a:solidFill>
              </a:rPr>
              <a:t>multiparadigma</a:t>
            </a:r>
            <a:r>
              <a:rPr lang="pt-BR" sz="2800" b="1" dirty="0" smtClean="0">
                <a:solidFill>
                  <a:schemeClr val="tx1"/>
                </a:solidFill>
              </a:rPr>
              <a:t> </a:t>
            </a:r>
            <a:r>
              <a:rPr lang="pt-BR" sz="2800" b="1" dirty="0">
                <a:solidFill>
                  <a:schemeClr val="tx1"/>
                </a:solidFill>
              </a:rPr>
              <a:t>(protótipos, orientado a objeto, imperativo e, funcional) </a:t>
            </a:r>
            <a:r>
              <a:rPr lang="pt-BR" sz="2800" b="1" dirty="0" smtClean="0">
                <a:solidFill>
                  <a:schemeClr val="tx1"/>
                </a:solidFill>
              </a:rPr>
              <a:t> E atualmente </a:t>
            </a:r>
            <a:r>
              <a:rPr lang="pt-BR" sz="2800" b="1" dirty="0">
                <a:solidFill>
                  <a:schemeClr val="tx1"/>
                </a:solidFill>
              </a:rPr>
              <a:t>é uma das linguagens mais utilizadas do lado do cliente, mas também pode </a:t>
            </a:r>
            <a:r>
              <a:rPr lang="pt-BR" sz="2800" b="1" dirty="0" smtClean="0">
                <a:solidFill>
                  <a:schemeClr val="tx1"/>
                </a:solidFill>
              </a:rPr>
              <a:t>ser utilizada </a:t>
            </a:r>
            <a:r>
              <a:rPr lang="pt-BR" sz="2800" b="1" dirty="0">
                <a:solidFill>
                  <a:schemeClr val="tx1"/>
                </a:solidFill>
              </a:rPr>
              <a:t>do lado do servidor por meio de ambiente como o </a:t>
            </a:r>
            <a:r>
              <a:rPr lang="pt-BR" sz="2800" b="1" dirty="0" err="1">
                <a:solidFill>
                  <a:schemeClr val="tx1"/>
                </a:solidFill>
              </a:rPr>
              <a:t>NodeJS</a:t>
            </a:r>
            <a:r>
              <a:rPr lang="pt-BR" sz="2800" b="1" dirty="0">
                <a:solidFill>
                  <a:schemeClr val="tx1"/>
                </a:solidFill>
              </a:rPr>
              <a:t>.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37" y="3849597"/>
            <a:ext cx="8410165" cy="2775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3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rgbClr val="49176D"/>
                </a:solidFill>
                <a:latin typeface="Arial"/>
              </a:rPr>
              <a:t>Características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7672" y="2195758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Arial"/>
              </a:rPr>
              <a:t/>
            </a:r>
            <a:br>
              <a:rPr lang="pt-BR" sz="3200" b="1" dirty="0">
                <a:solidFill>
                  <a:schemeClr val="tx1"/>
                </a:solidFill>
                <a:latin typeface="Arial"/>
              </a:rPr>
            </a:br>
            <a:r>
              <a:rPr lang="pt-BR" sz="2400" b="1" dirty="0">
                <a:solidFill>
                  <a:schemeClr val="tx1"/>
                </a:solidFill>
                <a:latin typeface="+mj-lt"/>
              </a:rPr>
              <a:t>O JS é uma linguagem imperativa e estruturada, que suporta os elementos de sintaxe </a:t>
            </a:r>
            <a:r>
              <a:rPr lang="pt-BR" sz="2400" b="1" dirty="0" smtClean="0">
                <a:solidFill>
                  <a:schemeClr val="tx1"/>
                </a:solidFill>
                <a:latin typeface="+mj-lt"/>
              </a:rPr>
              <a:t>de programação </a:t>
            </a:r>
            <a:r>
              <a:rPr lang="pt-BR" sz="2400" b="1" dirty="0">
                <a:solidFill>
                  <a:schemeClr val="tx1"/>
                </a:solidFill>
                <a:latin typeface="+mj-lt"/>
              </a:rPr>
              <a:t>estruturada da linguagem C como, por exemplo, </a:t>
            </a:r>
            <a:r>
              <a:rPr lang="pt-BR" sz="2400" b="1" dirty="0" err="1">
                <a:solidFill>
                  <a:schemeClr val="tx1"/>
                </a:solidFill>
                <a:latin typeface="+mj-lt"/>
              </a:rPr>
              <a:t>if</a:t>
            </a:r>
            <a:r>
              <a:rPr lang="pt-BR" sz="2400" b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+mj-lt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+mj-lt"/>
              </a:rPr>
              <a:t>, switch, </a:t>
            </a:r>
            <a:r>
              <a:rPr lang="pt-BR" sz="2400" b="1" dirty="0" smtClean="0">
                <a:solidFill>
                  <a:schemeClr val="tx1"/>
                </a:solidFill>
                <a:latin typeface="+mj-lt"/>
              </a:rPr>
              <a:t>etc. O </a:t>
            </a:r>
            <a:r>
              <a:rPr lang="pt-BR" sz="2400" b="1" dirty="0">
                <a:solidFill>
                  <a:schemeClr val="tx1"/>
                </a:solidFill>
                <a:latin typeface="+mj-lt"/>
              </a:rPr>
              <a:t>JS também possui </a:t>
            </a:r>
            <a:r>
              <a:rPr lang="pt-BR" sz="2400" b="1" dirty="0" err="1">
                <a:solidFill>
                  <a:schemeClr val="tx1"/>
                </a:solidFill>
                <a:latin typeface="+mj-lt"/>
              </a:rPr>
              <a:t>tipagem</a:t>
            </a:r>
            <a:r>
              <a:rPr lang="pt-BR" sz="2400" b="1" dirty="0">
                <a:solidFill>
                  <a:schemeClr val="tx1"/>
                </a:solidFill>
                <a:latin typeface="+mj-lt"/>
              </a:rPr>
              <a:t> dinâmica e baseada em objetos. </a:t>
            </a:r>
            <a:endParaRPr lang="pt-BR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666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/>
              <a:t>Vanilla</a:t>
            </a:r>
            <a:r>
              <a:rPr lang="pt-BR" b="1" dirty="0"/>
              <a:t> </a:t>
            </a:r>
            <a:r>
              <a:rPr lang="pt-BR" b="1" dirty="0" err="1"/>
              <a:t>JavaScript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sz="2400" b="1" dirty="0" err="1">
                <a:solidFill>
                  <a:schemeClr val="tx1"/>
                </a:solidFill>
              </a:rPr>
              <a:t>Vanilla</a:t>
            </a:r>
            <a:r>
              <a:rPr lang="pt-BR" sz="2400" b="1" dirty="0">
                <a:solidFill>
                  <a:schemeClr val="tx1"/>
                </a:solidFill>
              </a:rPr>
              <a:t> </a:t>
            </a:r>
            <a:r>
              <a:rPr lang="pt-BR" sz="2400" b="1" dirty="0" err="1">
                <a:solidFill>
                  <a:schemeClr val="tx1"/>
                </a:solidFill>
              </a:rPr>
              <a:t>JavaScript</a:t>
            </a:r>
            <a:r>
              <a:rPr lang="pt-BR" sz="2400" b="1" dirty="0">
                <a:solidFill>
                  <a:schemeClr val="tx1"/>
                </a:solidFill>
              </a:rPr>
              <a:t> ou </a:t>
            </a:r>
            <a:r>
              <a:rPr lang="pt-BR" sz="2400" b="1" dirty="0" err="1">
                <a:solidFill>
                  <a:schemeClr val="tx1"/>
                </a:solidFill>
              </a:rPr>
              <a:t>Vanilla</a:t>
            </a:r>
            <a:r>
              <a:rPr lang="pt-BR" sz="2400" b="1" dirty="0">
                <a:solidFill>
                  <a:schemeClr val="tx1"/>
                </a:solidFill>
              </a:rPr>
              <a:t> JS se </a:t>
            </a:r>
            <a:r>
              <a:rPr lang="pt-BR" sz="2400" b="1" dirty="0" smtClean="0">
                <a:solidFill>
                  <a:schemeClr val="tx1"/>
                </a:solidFill>
              </a:rPr>
              <a:t>refere </a:t>
            </a:r>
            <a:r>
              <a:rPr lang="pt-BR" sz="2400" b="1" dirty="0">
                <a:solidFill>
                  <a:schemeClr val="tx1"/>
                </a:solidFill>
              </a:rPr>
              <a:t>ao </a:t>
            </a:r>
            <a:r>
              <a:rPr lang="pt-BR" sz="2400" b="1" dirty="0" err="1">
                <a:solidFill>
                  <a:schemeClr val="tx1"/>
                </a:solidFill>
              </a:rPr>
              <a:t>JavaScript</a:t>
            </a:r>
            <a:r>
              <a:rPr lang="pt-BR" sz="2400" b="1" dirty="0">
                <a:solidFill>
                  <a:schemeClr val="tx1"/>
                </a:solidFill>
              </a:rPr>
              <a:t> desenvolvido puramente, sem </a:t>
            </a:r>
            <a:r>
              <a:rPr lang="pt-BR" sz="2400" b="1" dirty="0" smtClean="0">
                <a:solidFill>
                  <a:schemeClr val="tx1"/>
                </a:solidFill>
              </a:rPr>
              <a:t>o suporte </a:t>
            </a:r>
            <a:r>
              <a:rPr lang="pt-BR" sz="2400" b="1" dirty="0">
                <a:solidFill>
                  <a:schemeClr val="tx1"/>
                </a:solidFill>
              </a:rPr>
              <a:t>de qualquer estrutura ou biblioteca adicional. Scripts escritos em </a:t>
            </a:r>
            <a:r>
              <a:rPr lang="pt-BR" sz="2400" b="1" dirty="0" err="1">
                <a:solidFill>
                  <a:schemeClr val="tx1"/>
                </a:solidFill>
              </a:rPr>
              <a:t>Vanilla</a:t>
            </a:r>
            <a:r>
              <a:rPr lang="pt-BR" sz="2400" b="1" dirty="0">
                <a:solidFill>
                  <a:schemeClr val="tx1"/>
                </a:solidFill>
              </a:rPr>
              <a:t> JS </a:t>
            </a:r>
            <a:r>
              <a:rPr lang="pt-BR" sz="2400" b="1" dirty="0" smtClean="0">
                <a:solidFill>
                  <a:schemeClr val="tx1"/>
                </a:solidFill>
              </a:rPr>
              <a:t>são códigos </a:t>
            </a:r>
            <a:r>
              <a:rPr lang="pt-BR" sz="2400" b="1" dirty="0" err="1">
                <a:solidFill>
                  <a:schemeClr val="tx1"/>
                </a:solidFill>
              </a:rPr>
              <a:t>JavaScript</a:t>
            </a:r>
            <a:r>
              <a:rPr lang="pt-BR" sz="2400" b="1" dirty="0">
                <a:solidFill>
                  <a:schemeClr val="tx1"/>
                </a:solidFill>
              </a:rPr>
              <a:t> simples.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151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15">
      <a:dk1>
        <a:sysClr val="windowText" lastClr="000000"/>
      </a:dk1>
      <a:lt1>
        <a:sysClr val="window" lastClr="FFFFFF"/>
      </a:lt1>
      <a:dk2>
        <a:srgbClr val="242852"/>
      </a:dk2>
      <a:lt2>
        <a:srgbClr val="FFFF00"/>
      </a:lt2>
      <a:accent1>
        <a:srgbClr val="002060"/>
      </a:accent1>
      <a:accent2>
        <a:srgbClr val="FFFF00"/>
      </a:accent2>
      <a:accent3>
        <a:srgbClr val="242852"/>
      </a:accent3>
      <a:accent4>
        <a:srgbClr val="FFFF00"/>
      </a:accent4>
      <a:accent5>
        <a:srgbClr val="FFFF00"/>
      </a:accent5>
      <a:accent6>
        <a:srgbClr val="FFFF00"/>
      </a:accent6>
      <a:hlink>
        <a:srgbClr val="9454C3"/>
      </a:hlink>
      <a:folHlink>
        <a:srgbClr val="3EBBF0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895</Words>
  <Application>Microsoft Office PowerPoint</Application>
  <PresentationFormat>Widescreen</PresentationFormat>
  <Paragraphs>71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9" baseType="lpstr">
      <vt:lpstr>Arial</vt:lpstr>
      <vt:lpstr>Arial-BoldMT</vt:lpstr>
      <vt:lpstr>ArialMT</vt:lpstr>
      <vt:lpstr>Calibri</vt:lpstr>
      <vt:lpstr>Trebuchet MS</vt:lpstr>
      <vt:lpstr>Wingdings</vt:lpstr>
      <vt:lpstr>Wingdings 3</vt:lpstr>
      <vt:lpstr>Facetado</vt:lpstr>
      <vt:lpstr>Java script</vt:lpstr>
      <vt:lpstr>O que vimos até aqui?!</vt:lpstr>
      <vt:lpstr>Apresentação do PowerPoint</vt:lpstr>
      <vt:lpstr>Agora sim, Java Script!</vt:lpstr>
      <vt:lpstr>Linguagem de programação!</vt:lpstr>
      <vt:lpstr>JAVA</vt:lpstr>
      <vt:lpstr>Apresentação do PowerPoint</vt:lpstr>
      <vt:lpstr>Características</vt:lpstr>
      <vt:lpstr>Vanilla JavaScript</vt:lpstr>
      <vt:lpstr>JavaScript e HTML DOM</vt:lpstr>
      <vt:lpstr>Apresentação do PowerPoint</vt:lpstr>
      <vt:lpstr>Comentários no JavaScript</vt:lpstr>
      <vt:lpstr>Espaços em brancos</vt:lpstr>
      <vt:lpstr>Nomes </vt:lpstr>
      <vt:lpstr>Apresentação do PowerPoint</vt:lpstr>
      <vt:lpstr>Números </vt:lpstr>
      <vt:lpstr>Strings </vt:lpstr>
      <vt:lpstr>Instruções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Trabalhando com o elemento  &lt;script&gt; </vt:lpstr>
      <vt:lpstr>Apresentação do PowerPoint</vt:lpstr>
      <vt:lpstr>Glossário 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2022-03-04T17:56:27Z</dcterms:created>
  <dcterms:modified xsi:type="dcterms:W3CDTF">2022-10-04T11:44:19Z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