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60" r:id="rId4"/>
    <p:sldId id="261" r:id="rId5"/>
    <p:sldId id="262" r:id="rId6"/>
    <p:sldId id="297" r:id="rId7"/>
    <p:sldId id="298" r:id="rId8"/>
    <p:sldId id="263" r:id="rId9"/>
    <p:sldId id="299" r:id="rId10"/>
    <p:sldId id="300" r:id="rId11"/>
    <p:sldId id="301" r:id="rId12"/>
    <p:sldId id="302" r:id="rId13"/>
    <p:sldId id="308" r:id="rId14"/>
    <p:sldId id="271" r:id="rId15"/>
    <p:sldId id="309" r:id="rId16"/>
    <p:sldId id="265" r:id="rId17"/>
    <p:sldId id="303" r:id="rId18"/>
    <p:sldId id="304" r:id="rId19"/>
    <p:sldId id="305" r:id="rId20"/>
    <p:sldId id="306" r:id="rId21"/>
    <p:sldId id="307" r:id="rId22"/>
    <p:sldId id="259" r:id="rId23"/>
  </p:sldIdLst>
  <p:sldSz cx="9144000" cy="5143500" type="screen16x9"/>
  <p:notesSz cx="6858000" cy="9144000"/>
  <p:embeddedFontLst>
    <p:embeddedFont>
      <p:font typeface="Alata" panose="020B0604020202020204" charset="0"/>
      <p:regular r:id="rId25"/>
    </p:embeddedFont>
    <p:embeddedFont>
      <p:font typeface="Albert Sans" panose="020B0604020202020204" charset="0"/>
      <p:regular r:id="rId26"/>
      <p:bold r:id="rId27"/>
      <p:italic r:id="rId28"/>
      <p:boldItalic r:id="rId29"/>
    </p:embeddedFont>
    <p:embeddedFont>
      <p:font typeface="Albert Sans ExtraLight" panose="020B0604020202020204" charset="0"/>
      <p:regular r:id="rId30"/>
      <p:bold r:id="rId31"/>
      <p:italic r:id="rId32"/>
      <p:boldItalic r:id="rId33"/>
    </p:embeddedFont>
    <p:embeddedFont>
      <p:font typeface="Nunito Light" pitchFamily="2" charset="0"/>
      <p:regular r:id="rId34"/>
      <p:italic r:id="rId35"/>
    </p:embeddedFont>
    <p:embeddedFont>
      <p:font typeface="PT Sans" panose="020B0503020203020204" pitchFamily="34" charset="0"/>
      <p:regular r:id="rId36"/>
      <p:bold r:id="rId37"/>
      <p:italic r:id="rId38"/>
      <p:boldItalic r:id="rId39"/>
    </p:embeddedFont>
    <p:embeddedFont>
      <p:font typeface="Raleway"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Light" panose="02000000000000000000" pitchFamily="2" charset="0"/>
      <p:regular r:id="rId48"/>
      <p:italic r:id="rId49"/>
    </p:embeddedFont>
    <p:embeddedFont>
      <p:font typeface="Tahoma" panose="020B0604030504040204" pitchFamily="3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163D9E-5961-4C94-9BAF-B429328AB965}">
  <a:tblStyle styleId="{5A163D9E-5961-4C94-9BAF-B429328AB9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250782-B61A-451B-9D7E-DD2E995B19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82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094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18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450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b79474b35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b79474b35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93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97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25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9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b79474b35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b79474b35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2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767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3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46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10" name="Google Shape;10;p2"/>
          <p:cNvPicPr preferRelativeResize="0"/>
          <p:nvPr/>
        </p:nvPicPr>
        <p:blipFill>
          <a:blip r:embed="rId3">
            <a:alphaModFix amt="71000"/>
          </a:blip>
          <a:stretch>
            <a:fillRect/>
          </a:stretch>
        </p:blipFill>
        <p:spPr>
          <a:xfrm>
            <a:off x="268317" y="3788200"/>
            <a:ext cx="1305925" cy="2055974"/>
          </a:xfrm>
          <a:prstGeom prst="rect">
            <a:avLst/>
          </a:prstGeom>
          <a:noFill/>
          <a:ln>
            <a:noFill/>
          </a:ln>
          <a:effectLst>
            <a:outerShdw blurRad="271463" dist="19050" dir="5400000" algn="bl" rotWithShape="0">
              <a:schemeClr val="accent5">
                <a:alpha val="30000"/>
              </a:schemeClr>
            </a:outerShdw>
          </a:effectLst>
        </p:spPr>
      </p:pic>
      <p:pic>
        <p:nvPicPr>
          <p:cNvPr id="11" name="Google Shape;11;p2"/>
          <p:cNvPicPr preferRelativeResize="0"/>
          <p:nvPr/>
        </p:nvPicPr>
        <p:blipFill>
          <a:blip r:embed="rId4">
            <a:alphaModFix amt="10000"/>
          </a:blip>
          <a:stretch>
            <a:fillRect/>
          </a:stretch>
        </p:blipFill>
        <p:spPr>
          <a:xfrm>
            <a:off x="3" y="3178326"/>
            <a:ext cx="2556049" cy="2579926"/>
          </a:xfrm>
          <a:prstGeom prst="rect">
            <a:avLst/>
          </a:prstGeom>
          <a:noFill/>
          <a:ln>
            <a:noFill/>
          </a:ln>
        </p:spPr>
      </p:pic>
      <p:pic>
        <p:nvPicPr>
          <p:cNvPr id="12" name="Google Shape;12;p2"/>
          <p:cNvPicPr preferRelativeResize="0"/>
          <p:nvPr/>
        </p:nvPicPr>
        <p:blipFill>
          <a:blip r:embed="rId5">
            <a:alphaModFix amt="60000"/>
          </a:blip>
          <a:stretch>
            <a:fillRect/>
          </a:stretch>
        </p:blipFill>
        <p:spPr>
          <a:xfrm>
            <a:off x="-1448271" y="-1676278"/>
            <a:ext cx="3234600" cy="3080577"/>
          </a:xfrm>
          <a:prstGeom prst="rect">
            <a:avLst/>
          </a:prstGeom>
          <a:noFill/>
          <a:ln>
            <a:noFill/>
          </a:ln>
        </p:spPr>
      </p:pic>
      <p:sp>
        <p:nvSpPr>
          <p:cNvPr id="13" name="Google Shape;13;p2"/>
          <p:cNvSpPr txBox="1">
            <a:spLocks noGrp="1"/>
          </p:cNvSpPr>
          <p:nvPr>
            <p:ph type="ctrTitle"/>
          </p:nvPr>
        </p:nvSpPr>
        <p:spPr>
          <a:xfrm>
            <a:off x="713225" y="539496"/>
            <a:ext cx="3612000" cy="26151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6500" b="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3073350" y="3968496"/>
            <a:ext cx="1965600" cy="63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a:spLocks noGrp="1"/>
          </p:cNvSpPr>
          <p:nvPr>
            <p:ph type="pic" idx="2"/>
          </p:nvPr>
        </p:nvSpPr>
        <p:spPr>
          <a:xfrm>
            <a:off x="5330952" y="539496"/>
            <a:ext cx="3099900" cy="40599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
        <p:cNvGrpSpPr/>
        <p:nvPr/>
      </p:nvGrpSpPr>
      <p:grpSpPr>
        <a:xfrm>
          <a:off x="0" y="0"/>
          <a:ext cx="0" cy="0"/>
          <a:chOff x="0" y="0"/>
          <a:chExt cx="0" cy="0"/>
        </a:xfrm>
      </p:grpSpPr>
      <p:pic>
        <p:nvPicPr>
          <p:cNvPr id="78" name="Google Shape;78;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9" name="Google Shape;79;p13"/>
          <p:cNvGrpSpPr/>
          <p:nvPr/>
        </p:nvGrpSpPr>
        <p:grpSpPr>
          <a:xfrm>
            <a:off x="-1842822" y="40576"/>
            <a:ext cx="13225822" cy="6473160"/>
            <a:chOff x="-1842822" y="40576"/>
            <a:chExt cx="13225822" cy="6473160"/>
          </a:xfrm>
        </p:grpSpPr>
        <p:grpSp>
          <p:nvGrpSpPr>
            <p:cNvPr id="80" name="Google Shape;80;p13"/>
            <p:cNvGrpSpPr/>
            <p:nvPr/>
          </p:nvGrpSpPr>
          <p:grpSpPr>
            <a:xfrm>
              <a:off x="-1842822" y="40576"/>
              <a:ext cx="13225822" cy="6473160"/>
              <a:chOff x="-1842822" y="40576"/>
              <a:chExt cx="13225822" cy="6473160"/>
            </a:xfrm>
          </p:grpSpPr>
          <p:pic>
            <p:nvPicPr>
              <p:cNvPr id="81" name="Google Shape;81;p13"/>
              <p:cNvPicPr preferRelativeResize="0"/>
              <p:nvPr/>
            </p:nvPicPr>
            <p:blipFill>
              <a:blip r:embed="rId3">
                <a:alphaModFix amt="10000"/>
              </a:blip>
              <a:stretch>
                <a:fillRect/>
              </a:stretch>
            </p:blipFill>
            <p:spPr>
              <a:xfrm>
                <a:off x="7863149" y="2961012"/>
                <a:ext cx="3519851" cy="3552725"/>
              </a:xfrm>
              <a:prstGeom prst="rect">
                <a:avLst/>
              </a:prstGeom>
              <a:noFill/>
              <a:ln>
                <a:noFill/>
              </a:ln>
            </p:spPr>
          </p:pic>
          <p:pic>
            <p:nvPicPr>
              <p:cNvPr id="82" name="Google Shape;82;p13"/>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pic>
          <p:nvPicPr>
            <p:cNvPr id="83" name="Google Shape;83;p13"/>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sp>
        <p:nvSpPr>
          <p:cNvPr id="84" name="Google Shape;84;p13"/>
          <p:cNvSpPr txBox="1">
            <a:spLocks noGrp="1"/>
          </p:cNvSpPr>
          <p:nvPr>
            <p:ph type="title"/>
          </p:nvPr>
        </p:nvSpPr>
        <p:spPr>
          <a:xfrm>
            <a:off x="720025"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3"/>
          <p:cNvSpPr txBox="1">
            <a:spLocks noGrp="1"/>
          </p:cNvSpPr>
          <p:nvPr>
            <p:ph type="title" idx="2" hasCustomPrompt="1"/>
          </p:nvPr>
        </p:nvSpPr>
        <p:spPr>
          <a:xfrm>
            <a:off x="720000"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3" hasCustomPrompt="1"/>
          </p:nvPr>
        </p:nvSpPr>
        <p:spPr>
          <a:xfrm>
            <a:off x="713225"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4" hasCustomPrompt="1"/>
          </p:nvPr>
        </p:nvSpPr>
        <p:spPr>
          <a:xfrm>
            <a:off x="3412500"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5" hasCustomPrompt="1"/>
          </p:nvPr>
        </p:nvSpPr>
        <p:spPr>
          <a:xfrm>
            <a:off x="3412500"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6" hasCustomPrompt="1"/>
          </p:nvPr>
        </p:nvSpPr>
        <p:spPr>
          <a:xfrm>
            <a:off x="6111775" y="13146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7" hasCustomPrompt="1"/>
          </p:nvPr>
        </p:nvSpPr>
        <p:spPr>
          <a:xfrm>
            <a:off x="6111775" y="32576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Albert Sans ExtraLight"/>
                <a:ea typeface="Albert Sans ExtraLight"/>
                <a:cs typeface="Albert Sans ExtraLight"/>
                <a:sym typeface="Albert Sans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720000"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2" name="Google Shape;92;p13"/>
          <p:cNvSpPr txBox="1">
            <a:spLocks noGrp="1"/>
          </p:cNvSpPr>
          <p:nvPr>
            <p:ph type="subTitle" idx="8"/>
          </p:nvPr>
        </p:nvSpPr>
        <p:spPr>
          <a:xfrm>
            <a:off x="3419275"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 name="Google Shape;93;p13"/>
          <p:cNvSpPr txBox="1">
            <a:spLocks noGrp="1"/>
          </p:cNvSpPr>
          <p:nvPr>
            <p:ph type="subTitle" idx="9"/>
          </p:nvPr>
        </p:nvSpPr>
        <p:spPr>
          <a:xfrm>
            <a:off x="6118550" y="1762238"/>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 name="Google Shape;94;p13"/>
          <p:cNvSpPr txBox="1">
            <a:spLocks noGrp="1"/>
          </p:cNvSpPr>
          <p:nvPr>
            <p:ph type="subTitle" idx="13"/>
          </p:nvPr>
        </p:nvSpPr>
        <p:spPr>
          <a:xfrm>
            <a:off x="720000"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5" name="Google Shape;95;p13"/>
          <p:cNvSpPr txBox="1">
            <a:spLocks noGrp="1"/>
          </p:cNvSpPr>
          <p:nvPr>
            <p:ph type="subTitle" idx="14"/>
          </p:nvPr>
        </p:nvSpPr>
        <p:spPr>
          <a:xfrm>
            <a:off x="3419275"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6" name="Google Shape;96;p13"/>
          <p:cNvSpPr txBox="1">
            <a:spLocks noGrp="1"/>
          </p:cNvSpPr>
          <p:nvPr>
            <p:ph type="subTitle" idx="15"/>
          </p:nvPr>
        </p:nvSpPr>
        <p:spPr>
          <a:xfrm>
            <a:off x="6118550" y="37052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11" name="Google Shape;111;p16"/>
          <p:cNvGrpSpPr/>
          <p:nvPr/>
        </p:nvGrpSpPr>
        <p:grpSpPr>
          <a:xfrm>
            <a:off x="-1335100" y="-2040424"/>
            <a:ext cx="11593802" cy="7744951"/>
            <a:chOff x="-1335100" y="-2040424"/>
            <a:chExt cx="11593802" cy="7744951"/>
          </a:xfrm>
        </p:grpSpPr>
        <p:pic>
          <p:nvPicPr>
            <p:cNvPr id="112" name="Google Shape;112;p16"/>
            <p:cNvPicPr preferRelativeResize="0"/>
            <p:nvPr/>
          </p:nvPicPr>
          <p:blipFill>
            <a:blip r:embed="rId3">
              <a:alphaModFix/>
            </a:blip>
            <a:stretch>
              <a:fillRect/>
            </a:stretch>
          </p:blipFill>
          <p:spPr>
            <a:xfrm rot="10800000" flipH="1">
              <a:off x="-1335100" y="3047499"/>
              <a:ext cx="1809026" cy="1809026"/>
            </a:xfrm>
            <a:prstGeom prst="rect">
              <a:avLst/>
            </a:prstGeom>
            <a:noFill/>
            <a:ln>
              <a:noFill/>
            </a:ln>
          </p:spPr>
        </p:pic>
        <p:pic>
          <p:nvPicPr>
            <p:cNvPr id="113" name="Google Shape;113;p16"/>
            <p:cNvPicPr preferRelativeResize="0"/>
            <p:nvPr/>
          </p:nvPicPr>
          <p:blipFill>
            <a:blip r:embed="rId4">
              <a:alphaModFix amt="10000"/>
            </a:blip>
            <a:stretch>
              <a:fillRect/>
            </a:stretch>
          </p:blipFill>
          <p:spPr>
            <a:xfrm>
              <a:off x="7702653" y="3124601"/>
              <a:ext cx="2556049" cy="2579926"/>
            </a:xfrm>
            <a:prstGeom prst="rect">
              <a:avLst/>
            </a:prstGeom>
            <a:noFill/>
            <a:ln>
              <a:noFill/>
            </a:ln>
          </p:spPr>
        </p:pic>
        <p:pic>
          <p:nvPicPr>
            <p:cNvPr id="114" name="Google Shape;114;p16"/>
            <p:cNvPicPr preferRelativeResize="0"/>
            <p:nvPr/>
          </p:nvPicPr>
          <p:blipFill>
            <a:blip r:embed="rId4">
              <a:alphaModFix amt="10000"/>
            </a:blip>
            <a:stretch>
              <a:fillRect/>
            </a:stretch>
          </p:blipFill>
          <p:spPr>
            <a:xfrm>
              <a:off x="3235753" y="-2040424"/>
              <a:ext cx="2556049" cy="2579926"/>
            </a:xfrm>
            <a:prstGeom prst="rect">
              <a:avLst/>
            </a:prstGeom>
            <a:noFill/>
            <a:ln>
              <a:noFill/>
            </a:ln>
          </p:spPr>
        </p:pic>
      </p:grpSp>
      <p:sp>
        <p:nvSpPr>
          <p:cNvPr id="115" name="Google Shape;11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6"/>
          <p:cNvSpPr txBox="1">
            <a:spLocks noGrp="1"/>
          </p:cNvSpPr>
          <p:nvPr>
            <p:ph type="subTitle" idx="1"/>
          </p:nvPr>
        </p:nvSpPr>
        <p:spPr>
          <a:xfrm>
            <a:off x="709225"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6"/>
          <p:cNvSpPr txBox="1">
            <a:spLocks noGrp="1"/>
          </p:cNvSpPr>
          <p:nvPr>
            <p:ph type="subTitle" idx="2"/>
          </p:nvPr>
        </p:nvSpPr>
        <p:spPr>
          <a:xfrm>
            <a:off x="3352198"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3"/>
          </p:nvPr>
        </p:nvSpPr>
        <p:spPr>
          <a:xfrm>
            <a:off x="5996169" y="2807208"/>
            <a:ext cx="2439600" cy="14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16"/>
          <p:cNvSpPr txBox="1">
            <a:spLocks noGrp="1"/>
          </p:cNvSpPr>
          <p:nvPr>
            <p:ph type="subTitle" idx="4"/>
          </p:nvPr>
        </p:nvSpPr>
        <p:spPr>
          <a:xfrm>
            <a:off x="709225"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16"/>
          <p:cNvSpPr txBox="1">
            <a:spLocks noGrp="1"/>
          </p:cNvSpPr>
          <p:nvPr>
            <p:ph type="subTitle" idx="5"/>
          </p:nvPr>
        </p:nvSpPr>
        <p:spPr>
          <a:xfrm>
            <a:off x="3352202"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16"/>
          <p:cNvSpPr txBox="1">
            <a:spLocks noGrp="1"/>
          </p:cNvSpPr>
          <p:nvPr>
            <p:ph type="subTitle" idx="6"/>
          </p:nvPr>
        </p:nvSpPr>
        <p:spPr>
          <a:xfrm>
            <a:off x="5996170" y="2212848"/>
            <a:ext cx="2439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2"/>
        <p:cNvGrpSpPr/>
        <p:nvPr/>
      </p:nvGrpSpPr>
      <p:grpSpPr>
        <a:xfrm>
          <a:off x="0" y="0"/>
          <a:ext cx="0" cy="0"/>
          <a:chOff x="0" y="0"/>
          <a:chExt cx="0" cy="0"/>
        </a:xfrm>
      </p:grpSpPr>
      <p:pic>
        <p:nvPicPr>
          <p:cNvPr id="123" name="Google Shape;123;p1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24" name="Google Shape;12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7"/>
          <p:cNvSpPr txBox="1">
            <a:spLocks noGrp="1"/>
          </p:cNvSpPr>
          <p:nvPr>
            <p:ph type="subTitle" idx="1"/>
          </p:nvPr>
        </p:nvSpPr>
        <p:spPr>
          <a:xfrm>
            <a:off x="1282575" y="1677876"/>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subTitle" idx="2"/>
          </p:nvPr>
        </p:nvSpPr>
        <p:spPr>
          <a:xfrm>
            <a:off x="5387551" y="1677876"/>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7"/>
          <p:cNvSpPr txBox="1">
            <a:spLocks noGrp="1"/>
          </p:cNvSpPr>
          <p:nvPr>
            <p:ph type="subTitle" idx="3"/>
          </p:nvPr>
        </p:nvSpPr>
        <p:spPr>
          <a:xfrm>
            <a:off x="1282575" y="3445124"/>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subTitle" idx="4"/>
          </p:nvPr>
        </p:nvSpPr>
        <p:spPr>
          <a:xfrm>
            <a:off x="5387551" y="3445124"/>
            <a:ext cx="3045300" cy="10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7"/>
          <p:cNvSpPr txBox="1">
            <a:spLocks noGrp="1"/>
          </p:cNvSpPr>
          <p:nvPr>
            <p:ph type="subTitle" idx="5"/>
          </p:nvPr>
        </p:nvSpPr>
        <p:spPr>
          <a:xfrm>
            <a:off x="1282575" y="1334950"/>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0" name="Google Shape;130;p17"/>
          <p:cNvSpPr txBox="1">
            <a:spLocks noGrp="1"/>
          </p:cNvSpPr>
          <p:nvPr>
            <p:ph type="subTitle" idx="6"/>
          </p:nvPr>
        </p:nvSpPr>
        <p:spPr>
          <a:xfrm>
            <a:off x="1282575" y="3102305"/>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7"/>
          <p:cNvSpPr txBox="1">
            <a:spLocks noGrp="1"/>
          </p:cNvSpPr>
          <p:nvPr>
            <p:ph type="subTitle" idx="7"/>
          </p:nvPr>
        </p:nvSpPr>
        <p:spPr>
          <a:xfrm>
            <a:off x="5387525" y="1334950"/>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2" name="Google Shape;132;p17"/>
          <p:cNvSpPr txBox="1">
            <a:spLocks noGrp="1"/>
          </p:cNvSpPr>
          <p:nvPr>
            <p:ph type="subTitle" idx="8"/>
          </p:nvPr>
        </p:nvSpPr>
        <p:spPr>
          <a:xfrm>
            <a:off x="5387525" y="3102305"/>
            <a:ext cx="3045300" cy="44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133" name="Google Shape;133;p17"/>
          <p:cNvPicPr preferRelativeResize="0"/>
          <p:nvPr/>
        </p:nvPicPr>
        <p:blipFill>
          <a:blip r:embed="rId3">
            <a:alphaModFix amt="71000"/>
          </a:blip>
          <a:stretch>
            <a:fillRect/>
          </a:stretch>
        </p:blipFill>
        <p:spPr>
          <a:xfrm>
            <a:off x="8430767" y="3521950"/>
            <a:ext cx="1305925" cy="2055974"/>
          </a:xfrm>
          <a:prstGeom prst="rect">
            <a:avLst/>
          </a:prstGeom>
          <a:noFill/>
          <a:ln>
            <a:noFill/>
          </a:ln>
          <a:effectLst>
            <a:outerShdw blurRad="271463" dist="19050" dir="5400000" algn="bl" rotWithShape="0">
              <a:schemeClr val="accent5">
                <a:alpha val="30000"/>
              </a:scheme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2"/>
        <p:cNvGrpSpPr/>
        <p:nvPr/>
      </p:nvGrpSpPr>
      <p:grpSpPr>
        <a:xfrm>
          <a:off x="0" y="0"/>
          <a:ext cx="0" cy="0"/>
          <a:chOff x="0" y="0"/>
          <a:chExt cx="0" cy="0"/>
        </a:xfrm>
      </p:grpSpPr>
      <p:pic>
        <p:nvPicPr>
          <p:cNvPr id="153" name="Google Shape;153;p19"/>
          <p:cNvPicPr preferRelativeResize="0"/>
          <p:nvPr/>
        </p:nvPicPr>
        <p:blipFill rotWithShape="1">
          <a:blip r:embed="rId2">
            <a:alphaModFix/>
          </a:blip>
          <a:srcRect/>
          <a:stretch/>
        </p:blipFill>
        <p:spPr>
          <a:xfrm rot="10800000">
            <a:off x="0" y="0"/>
            <a:ext cx="9144000" cy="5143500"/>
          </a:xfrm>
          <a:prstGeom prst="rect">
            <a:avLst/>
          </a:prstGeom>
          <a:noFill/>
          <a:ln>
            <a:noFill/>
          </a:ln>
        </p:spPr>
      </p:pic>
      <p:grpSp>
        <p:nvGrpSpPr>
          <p:cNvPr id="154" name="Google Shape;154;p19"/>
          <p:cNvGrpSpPr/>
          <p:nvPr/>
        </p:nvGrpSpPr>
        <p:grpSpPr>
          <a:xfrm>
            <a:off x="-1180397" y="-382024"/>
            <a:ext cx="10177998" cy="5854751"/>
            <a:chOff x="-1180397" y="-382024"/>
            <a:chExt cx="10177998" cy="5854751"/>
          </a:xfrm>
        </p:grpSpPr>
        <p:pic>
          <p:nvPicPr>
            <p:cNvPr id="155" name="Google Shape;155;p19"/>
            <p:cNvPicPr preferRelativeResize="0"/>
            <p:nvPr/>
          </p:nvPicPr>
          <p:blipFill>
            <a:blip r:embed="rId3">
              <a:alphaModFix amt="10000"/>
            </a:blip>
            <a:stretch>
              <a:fillRect/>
            </a:stretch>
          </p:blipFill>
          <p:spPr>
            <a:xfrm>
              <a:off x="-1180397" y="-382024"/>
              <a:ext cx="2556049" cy="2579926"/>
            </a:xfrm>
            <a:prstGeom prst="rect">
              <a:avLst/>
            </a:prstGeom>
            <a:noFill/>
            <a:ln>
              <a:noFill/>
            </a:ln>
          </p:spPr>
        </p:pic>
        <p:pic>
          <p:nvPicPr>
            <p:cNvPr id="156" name="Google Shape;156;p19"/>
            <p:cNvPicPr preferRelativeResize="0"/>
            <p:nvPr/>
          </p:nvPicPr>
          <p:blipFill>
            <a:blip r:embed="rId4">
              <a:alphaModFix/>
            </a:blip>
            <a:stretch>
              <a:fillRect/>
            </a:stretch>
          </p:blipFill>
          <p:spPr>
            <a:xfrm rot="10800000" flipH="1">
              <a:off x="7188575" y="119749"/>
              <a:ext cx="1809026" cy="1809026"/>
            </a:xfrm>
            <a:prstGeom prst="rect">
              <a:avLst/>
            </a:prstGeom>
            <a:noFill/>
            <a:ln>
              <a:noFill/>
            </a:ln>
          </p:spPr>
        </p:pic>
        <p:pic>
          <p:nvPicPr>
            <p:cNvPr id="157" name="Google Shape;157;p19"/>
            <p:cNvPicPr preferRelativeResize="0"/>
            <p:nvPr/>
          </p:nvPicPr>
          <p:blipFill>
            <a:blip r:embed="rId3">
              <a:alphaModFix amt="10000"/>
            </a:blip>
            <a:stretch>
              <a:fillRect/>
            </a:stretch>
          </p:blipFill>
          <p:spPr>
            <a:xfrm>
              <a:off x="1364878" y="2892801"/>
              <a:ext cx="2556049" cy="2579926"/>
            </a:xfrm>
            <a:prstGeom prst="rect">
              <a:avLst/>
            </a:prstGeom>
            <a:noFill/>
            <a:ln>
              <a:noFill/>
            </a:ln>
          </p:spPr>
        </p:pic>
      </p:grpSp>
      <p:sp>
        <p:nvSpPr>
          <p:cNvPr id="158" name="Google Shape;158;p19"/>
          <p:cNvSpPr txBox="1">
            <a:spLocks noGrp="1"/>
          </p:cNvSpPr>
          <p:nvPr>
            <p:ph type="title" hasCustomPrompt="1"/>
          </p:nvPr>
        </p:nvSpPr>
        <p:spPr>
          <a:xfrm>
            <a:off x="713224" y="1985216"/>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9" name="Google Shape;159;p19"/>
          <p:cNvSpPr txBox="1">
            <a:spLocks noGrp="1"/>
          </p:cNvSpPr>
          <p:nvPr>
            <p:ph type="subTitle" idx="1"/>
          </p:nvPr>
        </p:nvSpPr>
        <p:spPr>
          <a:xfrm>
            <a:off x="713236" y="2759869"/>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0" name="Google Shape;160;p19"/>
          <p:cNvSpPr txBox="1">
            <a:spLocks noGrp="1"/>
          </p:cNvSpPr>
          <p:nvPr>
            <p:ph type="title" idx="2" hasCustomPrompt="1"/>
          </p:nvPr>
        </p:nvSpPr>
        <p:spPr>
          <a:xfrm>
            <a:off x="713236" y="678675"/>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1" name="Google Shape;161;p19"/>
          <p:cNvSpPr txBox="1">
            <a:spLocks noGrp="1"/>
          </p:cNvSpPr>
          <p:nvPr>
            <p:ph type="subTitle" idx="3"/>
          </p:nvPr>
        </p:nvSpPr>
        <p:spPr>
          <a:xfrm>
            <a:off x="713236" y="1453617"/>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2" name="Google Shape;162;p19"/>
          <p:cNvSpPr txBox="1">
            <a:spLocks noGrp="1"/>
          </p:cNvSpPr>
          <p:nvPr>
            <p:ph type="title" idx="4" hasCustomPrompt="1"/>
          </p:nvPr>
        </p:nvSpPr>
        <p:spPr>
          <a:xfrm>
            <a:off x="713224" y="3291470"/>
            <a:ext cx="3214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3" name="Google Shape;163;p19"/>
          <p:cNvSpPr txBox="1">
            <a:spLocks noGrp="1"/>
          </p:cNvSpPr>
          <p:nvPr>
            <p:ph type="subTitle" idx="5"/>
          </p:nvPr>
        </p:nvSpPr>
        <p:spPr>
          <a:xfrm>
            <a:off x="713236" y="4066124"/>
            <a:ext cx="3214800" cy="3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64" name="Google Shape;164;p19"/>
          <p:cNvSpPr>
            <a:spLocks noGrp="1"/>
          </p:cNvSpPr>
          <p:nvPr>
            <p:ph type="pic" idx="6"/>
          </p:nvPr>
        </p:nvSpPr>
        <p:spPr>
          <a:xfrm>
            <a:off x="5180174" y="539500"/>
            <a:ext cx="3250500" cy="40644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71"/>
        <p:cNvGrpSpPr/>
        <p:nvPr/>
      </p:nvGrpSpPr>
      <p:grpSpPr>
        <a:xfrm>
          <a:off x="0" y="0"/>
          <a:ext cx="0" cy="0"/>
          <a:chOff x="0" y="0"/>
          <a:chExt cx="0" cy="0"/>
        </a:xfrm>
      </p:grpSpPr>
      <p:pic>
        <p:nvPicPr>
          <p:cNvPr id="172" name="Google Shape;172;p21"/>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173" name="Google Shape;17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4" name="Google Shape;174;p21"/>
          <p:cNvGrpSpPr/>
          <p:nvPr/>
        </p:nvGrpSpPr>
        <p:grpSpPr>
          <a:xfrm>
            <a:off x="-1242575" y="-1"/>
            <a:ext cx="11664151" cy="5434751"/>
            <a:chOff x="-1242575" y="-1"/>
            <a:chExt cx="11664151" cy="5434751"/>
          </a:xfrm>
        </p:grpSpPr>
        <p:pic>
          <p:nvPicPr>
            <p:cNvPr id="175" name="Google Shape;175;p21"/>
            <p:cNvPicPr preferRelativeResize="0"/>
            <p:nvPr/>
          </p:nvPicPr>
          <p:blipFill>
            <a:blip r:embed="rId3">
              <a:alphaModFix/>
            </a:blip>
            <a:stretch>
              <a:fillRect/>
            </a:stretch>
          </p:blipFill>
          <p:spPr>
            <a:xfrm rot="10800000">
              <a:off x="8612550" y="-1"/>
              <a:ext cx="1809026" cy="1809026"/>
            </a:xfrm>
            <a:prstGeom prst="rect">
              <a:avLst/>
            </a:prstGeom>
            <a:noFill/>
            <a:ln>
              <a:noFill/>
            </a:ln>
          </p:spPr>
        </p:pic>
        <p:pic>
          <p:nvPicPr>
            <p:cNvPr id="176" name="Google Shape;176;p21"/>
            <p:cNvPicPr preferRelativeResize="0"/>
            <p:nvPr/>
          </p:nvPicPr>
          <p:blipFill>
            <a:blip r:embed="rId3">
              <a:alphaModFix/>
            </a:blip>
            <a:stretch>
              <a:fillRect/>
            </a:stretch>
          </p:blipFill>
          <p:spPr>
            <a:xfrm>
              <a:off x="-1242575" y="3625724"/>
              <a:ext cx="1809026" cy="180902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pic>
        <p:nvPicPr>
          <p:cNvPr id="188" name="Google Shape;188;p23"/>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89" name="Google Shape;189;p23"/>
          <p:cNvGrpSpPr/>
          <p:nvPr/>
        </p:nvGrpSpPr>
        <p:grpSpPr>
          <a:xfrm>
            <a:off x="-1159447" y="-1269526"/>
            <a:ext cx="11916999" cy="7682551"/>
            <a:chOff x="-1159447" y="-1269526"/>
            <a:chExt cx="11916999" cy="7682551"/>
          </a:xfrm>
        </p:grpSpPr>
        <p:pic>
          <p:nvPicPr>
            <p:cNvPr id="190" name="Google Shape;190;p23"/>
            <p:cNvPicPr preferRelativeResize="0"/>
            <p:nvPr/>
          </p:nvPicPr>
          <p:blipFill>
            <a:blip r:embed="rId3">
              <a:alphaModFix/>
            </a:blip>
            <a:stretch>
              <a:fillRect/>
            </a:stretch>
          </p:blipFill>
          <p:spPr>
            <a:xfrm rot="10800000" flipH="1">
              <a:off x="713225" y="4603999"/>
              <a:ext cx="1809026" cy="1809026"/>
            </a:xfrm>
            <a:prstGeom prst="rect">
              <a:avLst/>
            </a:prstGeom>
            <a:noFill/>
            <a:ln>
              <a:noFill/>
            </a:ln>
          </p:spPr>
        </p:pic>
        <p:pic>
          <p:nvPicPr>
            <p:cNvPr id="191" name="Google Shape;191;p23"/>
            <p:cNvPicPr preferRelativeResize="0"/>
            <p:nvPr/>
          </p:nvPicPr>
          <p:blipFill>
            <a:blip r:embed="rId4">
              <a:alphaModFix amt="10000"/>
            </a:blip>
            <a:stretch>
              <a:fillRect/>
            </a:stretch>
          </p:blipFill>
          <p:spPr>
            <a:xfrm>
              <a:off x="8201503" y="2120176"/>
              <a:ext cx="2556049" cy="2579926"/>
            </a:xfrm>
            <a:prstGeom prst="rect">
              <a:avLst/>
            </a:prstGeom>
            <a:noFill/>
            <a:ln>
              <a:noFill/>
            </a:ln>
          </p:spPr>
        </p:pic>
        <p:pic>
          <p:nvPicPr>
            <p:cNvPr id="192" name="Google Shape;192;p23"/>
            <p:cNvPicPr preferRelativeResize="0"/>
            <p:nvPr/>
          </p:nvPicPr>
          <p:blipFill>
            <a:blip r:embed="rId4">
              <a:alphaModFix amt="10000"/>
            </a:blip>
            <a:stretch>
              <a:fillRect/>
            </a:stretch>
          </p:blipFill>
          <p:spPr>
            <a:xfrm>
              <a:off x="-1159447" y="622301"/>
              <a:ext cx="2556049" cy="2579926"/>
            </a:xfrm>
            <a:prstGeom prst="rect">
              <a:avLst/>
            </a:prstGeom>
            <a:noFill/>
            <a:ln>
              <a:noFill/>
            </a:ln>
          </p:spPr>
        </p:pic>
        <p:pic>
          <p:nvPicPr>
            <p:cNvPr id="193" name="Google Shape;193;p23"/>
            <p:cNvPicPr preferRelativeResize="0"/>
            <p:nvPr/>
          </p:nvPicPr>
          <p:blipFill>
            <a:blip r:embed="rId3">
              <a:alphaModFix/>
            </a:blip>
            <a:stretch>
              <a:fillRect/>
            </a:stretch>
          </p:blipFill>
          <p:spPr>
            <a:xfrm>
              <a:off x="7216800" y="-1269526"/>
              <a:ext cx="1809026" cy="1809026"/>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4"/>
        <p:cNvGrpSpPr/>
        <p:nvPr/>
      </p:nvGrpSpPr>
      <p:grpSpPr>
        <a:xfrm>
          <a:off x="0" y="0"/>
          <a:ext cx="0" cy="0"/>
          <a:chOff x="0" y="0"/>
          <a:chExt cx="0" cy="0"/>
        </a:xfrm>
      </p:grpSpPr>
      <p:pic>
        <p:nvPicPr>
          <p:cNvPr id="195" name="Google Shape;195;p24"/>
          <p:cNvPicPr preferRelativeResize="0"/>
          <p:nvPr/>
        </p:nvPicPr>
        <p:blipFill>
          <a:blip r:embed="rId2">
            <a:alphaModFix/>
          </a:blip>
          <a:stretch>
            <a:fillRect/>
          </a:stretch>
        </p:blipFill>
        <p:spPr>
          <a:xfrm flipH="1">
            <a:off x="0" y="0"/>
            <a:ext cx="9143990" cy="5143500"/>
          </a:xfrm>
          <a:prstGeom prst="rect">
            <a:avLst/>
          </a:prstGeom>
          <a:noFill/>
          <a:ln>
            <a:noFill/>
          </a:ln>
        </p:spPr>
      </p:pic>
      <p:grpSp>
        <p:nvGrpSpPr>
          <p:cNvPr id="196" name="Google Shape;196;p24"/>
          <p:cNvGrpSpPr/>
          <p:nvPr/>
        </p:nvGrpSpPr>
        <p:grpSpPr>
          <a:xfrm>
            <a:off x="-214620" y="3951050"/>
            <a:ext cx="9573225" cy="2055974"/>
            <a:chOff x="-214620" y="3951050"/>
            <a:chExt cx="9573225" cy="2055974"/>
          </a:xfrm>
        </p:grpSpPr>
        <p:pic>
          <p:nvPicPr>
            <p:cNvPr id="197" name="Google Shape;197;p24"/>
            <p:cNvPicPr preferRelativeResize="0"/>
            <p:nvPr/>
          </p:nvPicPr>
          <p:blipFill>
            <a:blip r:embed="rId3">
              <a:alphaModFix amt="71000"/>
            </a:blip>
            <a:stretch>
              <a:fillRect/>
            </a:stretch>
          </p:blipFill>
          <p:spPr>
            <a:xfrm>
              <a:off x="8052680" y="3951050"/>
              <a:ext cx="1305925" cy="2055974"/>
            </a:xfrm>
            <a:prstGeom prst="rect">
              <a:avLst/>
            </a:prstGeom>
            <a:noFill/>
            <a:ln>
              <a:noFill/>
            </a:ln>
            <a:effectLst>
              <a:outerShdw blurRad="271463" dist="19050" dir="5400000" algn="bl" rotWithShape="0">
                <a:schemeClr val="accent5">
                  <a:alpha val="30000"/>
                </a:schemeClr>
              </a:outerShdw>
            </a:effectLst>
          </p:spPr>
        </p:pic>
        <p:pic>
          <p:nvPicPr>
            <p:cNvPr id="198" name="Google Shape;198;p24"/>
            <p:cNvPicPr preferRelativeResize="0"/>
            <p:nvPr/>
          </p:nvPicPr>
          <p:blipFill>
            <a:blip r:embed="rId3">
              <a:alphaModFix amt="71000"/>
            </a:blip>
            <a:stretch>
              <a:fillRect/>
            </a:stretch>
          </p:blipFill>
          <p:spPr>
            <a:xfrm flipH="1">
              <a:off x="-214620" y="3951050"/>
              <a:ext cx="1305925" cy="2055974"/>
            </a:xfrm>
            <a:prstGeom prst="rect">
              <a:avLst/>
            </a:prstGeom>
            <a:noFill/>
            <a:ln>
              <a:noFill/>
            </a:ln>
            <a:effectLst>
              <a:outerShdw blurRad="271463" dist="19050" dir="5400000" algn="bl" rotWithShape="0">
                <a:schemeClr val="accent5">
                  <a:alpha val="30000"/>
                </a:schemeClr>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3990" cy="5143500"/>
          </a:xfrm>
          <a:prstGeom prst="rect">
            <a:avLst/>
          </a:prstGeom>
          <a:noFill/>
          <a:ln>
            <a:noFill/>
          </a:ln>
        </p:spPr>
      </p:pic>
      <p:grpSp>
        <p:nvGrpSpPr>
          <p:cNvPr id="18" name="Google Shape;18;p3"/>
          <p:cNvGrpSpPr/>
          <p:nvPr/>
        </p:nvGrpSpPr>
        <p:grpSpPr>
          <a:xfrm>
            <a:off x="-255625" y="-539911"/>
            <a:ext cx="9506667" cy="2556049"/>
            <a:chOff x="-255625" y="-539911"/>
            <a:chExt cx="9506667" cy="2556049"/>
          </a:xfrm>
        </p:grpSpPr>
        <p:pic>
          <p:nvPicPr>
            <p:cNvPr id="19" name="Google Shape;19;p3"/>
            <p:cNvPicPr preferRelativeResize="0"/>
            <p:nvPr/>
          </p:nvPicPr>
          <p:blipFill>
            <a:blip r:embed="rId3">
              <a:alphaModFix/>
            </a:blip>
            <a:stretch>
              <a:fillRect/>
            </a:stretch>
          </p:blipFill>
          <p:spPr>
            <a:xfrm rot="10800000" flipH="1">
              <a:off x="-255625" y="75374"/>
              <a:ext cx="1809026" cy="1809026"/>
            </a:xfrm>
            <a:prstGeom prst="rect">
              <a:avLst/>
            </a:prstGeom>
            <a:noFill/>
            <a:ln>
              <a:noFill/>
            </a:ln>
          </p:spPr>
        </p:pic>
        <p:pic>
          <p:nvPicPr>
            <p:cNvPr id="20" name="Google Shape;20;p3"/>
            <p:cNvPicPr preferRelativeResize="0"/>
            <p:nvPr/>
          </p:nvPicPr>
          <p:blipFill>
            <a:blip r:embed="rId4">
              <a:alphaModFix amt="71000"/>
            </a:blip>
            <a:stretch>
              <a:fillRect/>
            </a:stretch>
          </p:blipFill>
          <p:spPr>
            <a:xfrm rot="-5400000">
              <a:off x="7570092" y="-488487"/>
              <a:ext cx="1305925" cy="2055974"/>
            </a:xfrm>
            <a:prstGeom prst="rect">
              <a:avLst/>
            </a:prstGeom>
            <a:noFill/>
            <a:ln>
              <a:noFill/>
            </a:ln>
            <a:effectLst>
              <a:outerShdw blurRad="271463" dist="19050" dir="5400000" algn="bl" rotWithShape="0">
                <a:schemeClr val="accent5">
                  <a:alpha val="30000"/>
                </a:schemeClr>
              </a:outerShdw>
            </a:effectLst>
          </p:spPr>
        </p:pic>
        <p:pic>
          <p:nvPicPr>
            <p:cNvPr id="21" name="Google Shape;21;p3"/>
            <p:cNvPicPr preferRelativeResize="0"/>
            <p:nvPr/>
          </p:nvPicPr>
          <p:blipFill>
            <a:blip r:embed="rId5">
              <a:alphaModFix amt="10000"/>
            </a:blip>
            <a:stretch>
              <a:fillRect/>
            </a:stretch>
          </p:blipFill>
          <p:spPr>
            <a:xfrm rot="5400000">
              <a:off x="6001728" y="-551849"/>
              <a:ext cx="2556049" cy="2579926"/>
            </a:xfrm>
            <a:prstGeom prst="rect">
              <a:avLst/>
            </a:prstGeom>
            <a:noFill/>
            <a:ln>
              <a:noFill/>
            </a:ln>
          </p:spPr>
        </p:pic>
      </p:grpSp>
      <p:sp>
        <p:nvSpPr>
          <p:cNvPr id="22" name="Google Shape;22;p3"/>
          <p:cNvSpPr txBox="1">
            <a:spLocks noGrp="1"/>
          </p:cNvSpPr>
          <p:nvPr>
            <p:ph type="title"/>
          </p:nvPr>
        </p:nvSpPr>
        <p:spPr>
          <a:xfrm>
            <a:off x="5004325" y="3641275"/>
            <a:ext cx="34032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95075" y="1934075"/>
            <a:ext cx="1235700" cy="9693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dk2"/>
                </a:solidFill>
                <a:latin typeface="Albert Sans ExtraLight"/>
                <a:ea typeface="Albert Sans ExtraLight"/>
                <a:cs typeface="Albert Sans ExtraLight"/>
                <a:sym typeface="Albert Sans Extra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a:spLocks noGrp="1"/>
          </p:cNvSpPr>
          <p:nvPr>
            <p:ph type="pic" idx="3"/>
          </p:nvPr>
        </p:nvSpPr>
        <p:spPr>
          <a:xfrm flipH="1">
            <a:off x="713225" y="539500"/>
            <a:ext cx="3496500" cy="40644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pic>
        <p:nvPicPr>
          <p:cNvPr id="30" name="Google Shape;30;p5"/>
          <p:cNvPicPr preferRelativeResize="0"/>
          <p:nvPr/>
        </p:nvPicPr>
        <p:blipFill>
          <a:blip r:embed="rId2">
            <a:alphaModFix/>
          </a:blip>
          <a:stretch>
            <a:fillRect/>
          </a:stretch>
        </p:blipFill>
        <p:spPr>
          <a:xfrm rot="10800000" flipH="1">
            <a:off x="0" y="0"/>
            <a:ext cx="9143990" cy="5143500"/>
          </a:xfrm>
          <a:prstGeom prst="rect">
            <a:avLst/>
          </a:prstGeom>
          <a:noFill/>
          <a:ln>
            <a:noFill/>
          </a:ln>
        </p:spPr>
      </p:pic>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5215775" y="2802750"/>
            <a:ext cx="2695800" cy="146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1250825" y="2802750"/>
            <a:ext cx="2695800" cy="146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 name="Google Shape;34;p5"/>
          <p:cNvSpPr txBox="1">
            <a:spLocks noGrp="1"/>
          </p:cNvSpPr>
          <p:nvPr>
            <p:ph type="subTitle" idx="3"/>
          </p:nvPr>
        </p:nvSpPr>
        <p:spPr>
          <a:xfrm>
            <a:off x="1250825" y="2215150"/>
            <a:ext cx="2695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 name="Google Shape;35;p5"/>
          <p:cNvSpPr txBox="1">
            <a:spLocks noGrp="1"/>
          </p:cNvSpPr>
          <p:nvPr>
            <p:ph type="subTitle" idx="4"/>
          </p:nvPr>
        </p:nvSpPr>
        <p:spPr>
          <a:xfrm>
            <a:off x="5215776" y="2215150"/>
            <a:ext cx="2695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2"/>
                </a:solidFill>
                <a:latin typeface="Albert Sans"/>
                <a:ea typeface="Albert Sans"/>
                <a:cs typeface="Albert Sans"/>
                <a:sym typeface="Albert Sans"/>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6" name="Google Shape;36;p5"/>
          <p:cNvGrpSpPr/>
          <p:nvPr/>
        </p:nvGrpSpPr>
        <p:grpSpPr>
          <a:xfrm>
            <a:off x="-1089025" y="318924"/>
            <a:ext cx="11294876" cy="5538828"/>
            <a:chOff x="-1089025" y="318924"/>
            <a:chExt cx="11294876" cy="5538828"/>
          </a:xfrm>
        </p:grpSpPr>
        <p:grpSp>
          <p:nvGrpSpPr>
            <p:cNvPr id="37" name="Google Shape;37;p5"/>
            <p:cNvGrpSpPr/>
            <p:nvPr/>
          </p:nvGrpSpPr>
          <p:grpSpPr>
            <a:xfrm>
              <a:off x="-1089025" y="318924"/>
              <a:ext cx="11294876" cy="3945726"/>
              <a:chOff x="-1089025" y="318924"/>
              <a:chExt cx="11294876" cy="3945726"/>
            </a:xfrm>
          </p:grpSpPr>
          <p:pic>
            <p:nvPicPr>
              <p:cNvPr id="38" name="Google Shape;38;p5"/>
              <p:cNvPicPr preferRelativeResize="0"/>
              <p:nvPr/>
            </p:nvPicPr>
            <p:blipFill>
              <a:blip r:embed="rId3">
                <a:alphaModFix/>
              </a:blip>
              <a:stretch>
                <a:fillRect/>
              </a:stretch>
            </p:blipFill>
            <p:spPr>
              <a:xfrm rot="5400000" flipH="1">
                <a:off x="8396825" y="318924"/>
                <a:ext cx="1809026" cy="1809026"/>
              </a:xfrm>
              <a:prstGeom prst="rect">
                <a:avLst/>
              </a:prstGeom>
              <a:noFill/>
              <a:ln>
                <a:noFill/>
              </a:ln>
            </p:spPr>
          </p:pic>
          <p:pic>
            <p:nvPicPr>
              <p:cNvPr id="39" name="Google Shape;39;p5"/>
              <p:cNvPicPr preferRelativeResize="0"/>
              <p:nvPr/>
            </p:nvPicPr>
            <p:blipFill>
              <a:blip r:embed="rId3">
                <a:alphaModFix/>
              </a:blip>
              <a:stretch>
                <a:fillRect/>
              </a:stretch>
            </p:blipFill>
            <p:spPr>
              <a:xfrm rot="5400000" flipH="1">
                <a:off x="-1089025" y="2455624"/>
                <a:ext cx="1809026" cy="1809026"/>
              </a:xfrm>
              <a:prstGeom prst="rect">
                <a:avLst/>
              </a:prstGeom>
              <a:noFill/>
              <a:ln>
                <a:noFill/>
              </a:ln>
            </p:spPr>
          </p:pic>
        </p:grpSp>
        <p:pic>
          <p:nvPicPr>
            <p:cNvPr id="40" name="Google Shape;40;p5"/>
            <p:cNvPicPr preferRelativeResize="0"/>
            <p:nvPr/>
          </p:nvPicPr>
          <p:blipFill>
            <a:blip r:embed="rId4">
              <a:alphaModFix amt="10000"/>
            </a:blip>
            <a:stretch>
              <a:fillRect/>
            </a:stretch>
          </p:blipFill>
          <p:spPr>
            <a:xfrm>
              <a:off x="107678" y="3277826"/>
              <a:ext cx="2556049" cy="2579926"/>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46" name="Google Shape;46;p7"/>
          <p:cNvGrpSpPr/>
          <p:nvPr/>
        </p:nvGrpSpPr>
        <p:grpSpPr>
          <a:xfrm>
            <a:off x="-360025" y="-916201"/>
            <a:ext cx="9331726" cy="5922001"/>
            <a:chOff x="-360025" y="-916201"/>
            <a:chExt cx="9331726" cy="5922001"/>
          </a:xfrm>
        </p:grpSpPr>
        <p:pic>
          <p:nvPicPr>
            <p:cNvPr id="47" name="Google Shape;47;p7"/>
            <p:cNvPicPr preferRelativeResize="0"/>
            <p:nvPr/>
          </p:nvPicPr>
          <p:blipFill>
            <a:blip r:embed="rId3">
              <a:alphaModFix/>
            </a:blip>
            <a:stretch>
              <a:fillRect/>
            </a:stretch>
          </p:blipFill>
          <p:spPr>
            <a:xfrm>
              <a:off x="7162675" y="3196774"/>
              <a:ext cx="1809026" cy="1809026"/>
            </a:xfrm>
            <a:prstGeom prst="rect">
              <a:avLst/>
            </a:prstGeom>
            <a:noFill/>
            <a:ln>
              <a:noFill/>
            </a:ln>
          </p:spPr>
        </p:pic>
        <p:pic>
          <p:nvPicPr>
            <p:cNvPr id="48" name="Google Shape;48;p7"/>
            <p:cNvPicPr preferRelativeResize="0"/>
            <p:nvPr/>
          </p:nvPicPr>
          <p:blipFill>
            <a:blip r:embed="rId3">
              <a:alphaModFix/>
            </a:blip>
            <a:stretch>
              <a:fillRect/>
            </a:stretch>
          </p:blipFill>
          <p:spPr>
            <a:xfrm rot="10800000" flipH="1">
              <a:off x="-360025" y="-916201"/>
              <a:ext cx="1809026" cy="1809026"/>
            </a:xfrm>
            <a:prstGeom prst="rect">
              <a:avLst/>
            </a:prstGeom>
            <a:noFill/>
            <a:ln>
              <a:noFill/>
            </a:ln>
          </p:spPr>
        </p:pic>
      </p:grpSp>
      <p:sp>
        <p:nvSpPr>
          <p:cNvPr id="49" name="Google Shape;49;p7"/>
          <p:cNvSpPr txBox="1">
            <a:spLocks noGrp="1"/>
          </p:cNvSpPr>
          <p:nvPr>
            <p:ph type="title"/>
          </p:nvPr>
        </p:nvSpPr>
        <p:spPr>
          <a:xfrm>
            <a:off x="713225" y="1241100"/>
            <a:ext cx="413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subTitle" idx="1"/>
          </p:nvPr>
        </p:nvSpPr>
        <p:spPr>
          <a:xfrm>
            <a:off x="713225" y="1813800"/>
            <a:ext cx="4130100" cy="20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1" name="Google Shape;51;p7"/>
          <p:cNvSpPr>
            <a:spLocks noGrp="1"/>
          </p:cNvSpPr>
          <p:nvPr>
            <p:ph type="pic" idx="2"/>
          </p:nvPr>
        </p:nvSpPr>
        <p:spPr>
          <a:xfrm>
            <a:off x="5087150" y="539550"/>
            <a:ext cx="33435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54" name="Google Shape;54;p8"/>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55" name="Google Shape;55;p8"/>
          <p:cNvPicPr preferRelativeResize="0"/>
          <p:nvPr/>
        </p:nvPicPr>
        <p:blipFill>
          <a:blip r:embed="rId3">
            <a:alphaModFix amt="60000"/>
          </a:blip>
          <a:stretch>
            <a:fillRect/>
          </a:stretch>
        </p:blipFill>
        <p:spPr>
          <a:xfrm>
            <a:off x="-1037071" y="3312147"/>
            <a:ext cx="3234600" cy="3080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58" name="Google Shape;58;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9" name="Google Shape;5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0" name="Google Shape;60;p9"/>
          <p:cNvGrpSpPr/>
          <p:nvPr/>
        </p:nvGrpSpPr>
        <p:grpSpPr>
          <a:xfrm rot="10800000">
            <a:off x="-2112472" y="40576"/>
            <a:ext cx="13495472" cy="6473160"/>
            <a:chOff x="-1842822" y="40576"/>
            <a:chExt cx="13495472" cy="6473160"/>
          </a:xfrm>
        </p:grpSpPr>
        <p:grpSp>
          <p:nvGrpSpPr>
            <p:cNvPr id="61" name="Google Shape;61;p9"/>
            <p:cNvGrpSpPr/>
            <p:nvPr/>
          </p:nvGrpSpPr>
          <p:grpSpPr>
            <a:xfrm>
              <a:off x="-1842822" y="40576"/>
              <a:ext cx="13495472" cy="6473160"/>
              <a:chOff x="-1842822" y="40576"/>
              <a:chExt cx="13495472" cy="6473160"/>
            </a:xfrm>
          </p:grpSpPr>
          <p:pic>
            <p:nvPicPr>
              <p:cNvPr id="62" name="Google Shape;62;p9"/>
              <p:cNvPicPr preferRelativeResize="0"/>
              <p:nvPr/>
            </p:nvPicPr>
            <p:blipFill>
              <a:blip r:embed="rId3">
                <a:alphaModFix amt="10000"/>
              </a:blip>
              <a:stretch>
                <a:fillRect/>
              </a:stretch>
            </p:blipFill>
            <p:spPr>
              <a:xfrm>
                <a:off x="8132799" y="2961012"/>
                <a:ext cx="3519851" cy="3552725"/>
              </a:xfrm>
              <a:prstGeom prst="rect">
                <a:avLst/>
              </a:prstGeom>
              <a:noFill/>
              <a:ln>
                <a:noFill/>
              </a:ln>
            </p:spPr>
          </p:pic>
          <p:pic>
            <p:nvPicPr>
              <p:cNvPr id="63" name="Google Shape;63;p9"/>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pic>
          <p:nvPicPr>
            <p:cNvPr id="64" name="Google Shape;64;p9"/>
            <p:cNvPicPr preferRelativeResize="0"/>
            <p:nvPr/>
          </p:nvPicPr>
          <p:blipFill>
            <a:blip r:embed="rId3">
              <a:alphaModFix amt="10000"/>
            </a:blip>
            <a:stretch>
              <a:fillRect/>
            </a:stretch>
          </p:blipFill>
          <p:spPr>
            <a:xfrm>
              <a:off x="-824897" y="889976"/>
              <a:ext cx="2556049" cy="257992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2" r:id="rId11"/>
    <p:sldLayoutId id="2147483663" r:id="rId12"/>
    <p:sldLayoutId id="2147483665" r:id="rId13"/>
    <p:sldLayoutId id="2147483667"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8"/>
          <p:cNvPicPr preferRelativeResize="0"/>
          <p:nvPr/>
        </p:nvPicPr>
        <p:blipFill>
          <a:blip r:embed="rId3">
            <a:alphaModFix/>
          </a:blip>
          <a:stretch>
            <a:fillRect/>
          </a:stretch>
        </p:blipFill>
        <p:spPr>
          <a:xfrm rot="10800000" flipH="1">
            <a:off x="4650200" y="121624"/>
            <a:ext cx="1809026" cy="1809026"/>
          </a:xfrm>
          <a:prstGeom prst="rect">
            <a:avLst/>
          </a:prstGeom>
          <a:noFill/>
          <a:ln>
            <a:noFill/>
          </a:ln>
        </p:spPr>
      </p:pic>
      <p:sp>
        <p:nvSpPr>
          <p:cNvPr id="210" name="Google Shape;210;p28"/>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4600" dirty="0" err="1">
                <a:latin typeface="Albert Sans"/>
                <a:ea typeface="Albert Sans"/>
                <a:cs typeface="Albert Sans"/>
                <a:sym typeface="Albert Sans"/>
              </a:rPr>
              <a:t>End-Tech</a:t>
            </a:r>
            <a:endParaRPr sz="4600" dirty="0">
              <a:latin typeface="Albert Sans"/>
              <a:ea typeface="Albert Sans"/>
              <a:cs typeface="Albert Sans"/>
              <a:sym typeface="Albert Sans"/>
            </a:endParaRPr>
          </a:p>
          <a:p>
            <a:pPr marL="0" lvl="0" indent="0" algn="l" rtl="0">
              <a:spcBef>
                <a:spcPts val="0"/>
              </a:spcBef>
              <a:spcAft>
                <a:spcPts val="0"/>
              </a:spcAft>
              <a:buNone/>
            </a:pPr>
            <a:r>
              <a:rPr lang="en" sz="3800" dirty="0">
                <a:solidFill>
                  <a:schemeClr val="dk2"/>
                </a:solidFill>
                <a:latin typeface="Albert Sans ExtraLight"/>
                <a:sym typeface="Albert Sans ExtraLight"/>
              </a:rPr>
              <a:t>Arquitectos Consultores en IT</a:t>
            </a:r>
            <a:endParaRPr dirty="0"/>
          </a:p>
        </p:txBody>
      </p:sp>
      <p:sp>
        <p:nvSpPr>
          <p:cNvPr id="211" name="Google Shape;211;p2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Desarrollo de sofware</a:t>
            </a:r>
            <a:endParaRPr dirty="0"/>
          </a:p>
        </p:txBody>
      </p:sp>
      <p:pic>
        <p:nvPicPr>
          <p:cNvPr id="15" name="Marcador de posición de imagen 14">
            <a:extLst>
              <a:ext uri="{FF2B5EF4-FFF2-40B4-BE49-F238E27FC236}">
                <a16:creationId xmlns:a16="http://schemas.microsoft.com/office/drawing/2014/main" id="{F57BBB2A-0422-A5BB-D2F1-5831380C9575}"/>
              </a:ext>
            </a:extLst>
          </p:cNvPr>
          <p:cNvPicPr>
            <a:picLocks noGrp="1" noChangeAspect="1"/>
          </p:cNvPicPr>
          <p:nvPr>
            <p:ph type="pic" idx="2"/>
          </p:nvPr>
        </p:nvPicPr>
        <p:blipFill>
          <a:blip r:embed="rId4"/>
          <a:srcRect l="11811" r="11811"/>
          <a:stretch>
            <a:fillRect/>
          </a:stretch>
        </p:blipFill>
        <p:spPr/>
      </p:pic>
      <p:cxnSp>
        <p:nvCxnSpPr>
          <p:cNvPr id="213" name="Google Shape;213;p28"/>
          <p:cNvCxnSpPr/>
          <p:nvPr/>
        </p:nvCxnSpPr>
        <p:spPr>
          <a:xfrm rot="10800000">
            <a:off x="766408" y="3260750"/>
            <a:ext cx="3492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311209" y="347594"/>
            <a:ext cx="8628395" cy="572700"/>
          </a:xfrm>
          <a:prstGeom prst="rect">
            <a:avLst/>
          </a:prstGeom>
        </p:spPr>
        <p:txBody>
          <a:bodyPr spcFirstLastPara="1" wrap="square" lIns="91425" tIns="91425" rIns="91425" bIns="91425" anchor="t" anchorCtr="0">
            <a:noAutofit/>
          </a:bodyPr>
          <a:lstStyle/>
          <a:p>
            <a:pPr algn="just"/>
            <a:r>
              <a:rPr lang="es-MX" sz="2000" dirty="0"/>
              <a:t>3.3 </a:t>
            </a:r>
            <a:r>
              <a:rPr lang="es-MX" sz="2000" b="0" i="0" dirty="0">
                <a:effectLst/>
                <a:latin typeface="Söhne"/>
              </a:rPr>
              <a:t>Beneficios</a:t>
            </a:r>
            <a:r>
              <a:rPr lang="es-MX" sz="2000" dirty="0"/>
              <a:t> Principales de un Software como servicio (SaaS):</a:t>
            </a:r>
          </a:p>
        </p:txBody>
      </p: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866442" y="1464070"/>
            <a:ext cx="3331029" cy="1208262"/>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br>
              <a:rPr lang="es-MX" dirty="0"/>
            </a:br>
            <a:r>
              <a:rPr lang="es-MX" sz="1000" b="0" i="0" dirty="0">
                <a:effectLst/>
                <a:latin typeface="Söhne"/>
              </a:rPr>
              <a:t>Con SaaS, el proveedor del software se encarga de todas las actualizaciones y mantenimiento del sistema, asegurando que los usuarios siempre tengan acceso a las últimas funcionalidades y mejoras de seguridad sin trabajo adicional o interrupciones en su servicio.</a:t>
            </a:r>
          </a:p>
          <a:p>
            <a:pPr algn="just"/>
            <a:endParaRPr lang="es-MX" sz="1050" dirty="0"/>
          </a:p>
        </p:txBody>
      </p:sp>
      <p:sp>
        <p:nvSpPr>
          <p:cNvPr id="305" name="Google Shape;305;p35"/>
          <p:cNvSpPr txBox="1">
            <a:spLocks noGrp="1"/>
          </p:cNvSpPr>
          <p:nvPr>
            <p:ph type="subTitle" idx="2"/>
          </p:nvPr>
        </p:nvSpPr>
        <p:spPr>
          <a:xfrm>
            <a:off x="4998324" y="1678754"/>
            <a:ext cx="3331028" cy="1082700"/>
          </a:xfrm>
          <a:prstGeom prst="rect">
            <a:avLst/>
          </a:prstGeom>
        </p:spPr>
        <p:txBody>
          <a:bodyPr spcFirstLastPara="1" wrap="square" lIns="91425" tIns="91425" rIns="91425" bIns="91425" anchor="t" anchorCtr="0">
            <a:noAutofit/>
          </a:bodyPr>
          <a:lstStyle/>
          <a:p>
            <a:pPr algn="just"/>
            <a:r>
              <a:rPr lang="es-MX" sz="1200" dirty="0"/>
              <a:t>	</a:t>
            </a:r>
            <a:r>
              <a:rPr lang="es-MX" sz="1000" b="0" i="0" dirty="0">
                <a:effectLst/>
                <a:latin typeface="Söhne"/>
              </a:rPr>
              <a:t>El modelo de pago por uso de SaaS permite a las empresas pagar solo por lo que necesitan, lo que puede ayudar a reducir los costos operativos. Esto también elimina los gastos imprevistos asociados con el mantenimiento y la actualización de software.</a:t>
            </a:r>
          </a:p>
          <a:p>
            <a:pPr algn="just"/>
            <a:endParaRPr lang="es-MX" sz="1200" dirty="0"/>
          </a:p>
        </p:txBody>
      </p:sp>
      <p:sp>
        <p:nvSpPr>
          <p:cNvPr id="306" name="Google Shape;306;p35"/>
          <p:cNvSpPr txBox="1">
            <a:spLocks noGrp="1"/>
          </p:cNvSpPr>
          <p:nvPr>
            <p:ph type="subTitle" idx="3"/>
          </p:nvPr>
        </p:nvSpPr>
        <p:spPr>
          <a:xfrm>
            <a:off x="838617" y="3423955"/>
            <a:ext cx="3386678" cy="1277474"/>
          </a:xfrm>
          <a:prstGeom prst="rect">
            <a:avLst/>
          </a:prstGeom>
        </p:spPr>
        <p:txBody>
          <a:bodyPr spcFirstLastPara="1" wrap="square" lIns="91425" tIns="91425" rIns="91425" bIns="91425" anchor="t" anchorCtr="0">
            <a:noAutofit/>
          </a:bodyPr>
          <a:lstStyle/>
          <a:p>
            <a:pPr algn="just"/>
            <a:r>
              <a:rPr lang="es-MX" sz="1200" dirty="0"/>
              <a:t>	</a:t>
            </a:r>
            <a:r>
              <a:rPr lang="es-MX" sz="1000" b="0" i="0" dirty="0">
                <a:effectLst/>
                <a:latin typeface="Söhne"/>
              </a:rPr>
              <a:t>Los proveedores de SaaS suelen implementar medidas de seguridad de alto nivel y asegurar la conformidad con las regulaciones pertinentes, lo que puede ser más difícil y costoso de lograr para las empresas por su cuenta. Esto incluye la protección de datos, </a:t>
            </a:r>
            <a:r>
              <a:rPr lang="es-MX" sz="1000" b="0" i="0" dirty="0" err="1">
                <a:effectLst/>
                <a:latin typeface="Söhne"/>
              </a:rPr>
              <a:t>backups</a:t>
            </a:r>
            <a:r>
              <a:rPr lang="es-MX" sz="1000" b="0" i="0" dirty="0">
                <a:effectLst/>
                <a:latin typeface="Söhne"/>
              </a:rPr>
              <a:t> regulares y medidas de recuperación de desastres.</a:t>
            </a:r>
          </a:p>
          <a:p>
            <a:pPr algn="just"/>
            <a:endParaRPr lang="es-MX" sz="1200" dirty="0"/>
          </a:p>
        </p:txBody>
      </p:sp>
      <p:sp>
        <p:nvSpPr>
          <p:cNvPr id="307" name="Google Shape;307;p35"/>
          <p:cNvSpPr txBox="1">
            <a:spLocks noGrp="1"/>
          </p:cNvSpPr>
          <p:nvPr>
            <p:ph type="subTitle" idx="4"/>
          </p:nvPr>
        </p:nvSpPr>
        <p:spPr>
          <a:xfrm>
            <a:off x="4940728" y="3412860"/>
            <a:ext cx="3446221" cy="1082700"/>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r>
              <a:rPr lang="es-MX" sz="1000" b="0" i="0" dirty="0">
                <a:effectLst/>
                <a:latin typeface="Söhne"/>
              </a:rPr>
              <a:t>Al liberar a las empresas de las preocupaciones sobre el software y la infraestructura de TI, el modelo SaaS permite a los equipos centrarse más en sus operaciones comerciales y objetivos estratégicos, en lugar de en los aspectos técnicos del mantenimiento del software.</a:t>
            </a:r>
          </a:p>
          <a:p>
            <a:pPr algn="just"/>
            <a:endParaRPr lang="es-MX" sz="1200" b="0" i="0" dirty="0">
              <a:effectLst/>
              <a:latin typeface="Söhne"/>
            </a:endParaRPr>
          </a:p>
        </p:txBody>
      </p:sp>
      <p:sp>
        <p:nvSpPr>
          <p:cNvPr id="302" name="Google Shape;302;p35"/>
          <p:cNvSpPr txBox="1">
            <a:spLocks noGrp="1"/>
          </p:cNvSpPr>
          <p:nvPr>
            <p:ph type="subTitle" idx="5"/>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7. Seguridad y Conformidad:</a:t>
            </a:r>
          </a:p>
        </p:txBody>
      </p:sp>
      <p:sp>
        <p:nvSpPr>
          <p:cNvPr id="309" name="Google Shape;309;p35"/>
          <p:cNvSpPr txBox="1">
            <a:spLocks noGrp="1"/>
          </p:cNvSpPr>
          <p:nvPr>
            <p:ph type="subTitle" idx="6"/>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6. Modelo de Pago por Uso:</a:t>
            </a:r>
          </a:p>
        </p:txBody>
      </p:sp>
      <p:sp>
        <p:nvSpPr>
          <p:cNvPr id="310" name="Google Shape;310;p35"/>
          <p:cNvSpPr txBox="1">
            <a:spLocks noGrp="1"/>
          </p:cNvSpPr>
          <p:nvPr>
            <p:ph type="subTitle" idx="7"/>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8. Enfoque en el Negocio:</a:t>
            </a: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i="0" dirty="0">
                <a:effectLst/>
                <a:latin typeface="Söhne"/>
              </a:rPr>
              <a:t>5. Actualizaciones Automáticas:</a:t>
            </a:r>
          </a:p>
        </p:txBody>
      </p:sp>
      <p:grpSp>
        <p:nvGrpSpPr>
          <p:cNvPr id="2" name="Google Shape;4981;p61">
            <a:extLst>
              <a:ext uri="{FF2B5EF4-FFF2-40B4-BE49-F238E27FC236}">
                <a16:creationId xmlns:a16="http://schemas.microsoft.com/office/drawing/2014/main" id="{B62B8D99-6930-20EA-2DF1-AA11F939B8F4}"/>
              </a:ext>
            </a:extLst>
          </p:cNvPr>
          <p:cNvGrpSpPr/>
          <p:nvPr/>
        </p:nvGrpSpPr>
        <p:grpSpPr>
          <a:xfrm>
            <a:off x="779614" y="1367840"/>
            <a:ext cx="340573" cy="339271"/>
            <a:chOff x="2085450" y="842250"/>
            <a:chExt cx="483700" cy="481850"/>
          </a:xfrm>
          <a:solidFill>
            <a:schemeClr val="accent5"/>
          </a:solidFill>
        </p:grpSpPr>
        <p:sp>
          <p:nvSpPr>
            <p:cNvPr id="3" name="Google Shape;4982;p61">
              <a:extLst>
                <a:ext uri="{FF2B5EF4-FFF2-40B4-BE49-F238E27FC236}">
                  <a16:creationId xmlns:a16="http://schemas.microsoft.com/office/drawing/2014/main" id="{62E88673-37D2-F1C8-FF17-694459C4C95D}"/>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4983;p61">
              <a:extLst>
                <a:ext uri="{FF2B5EF4-FFF2-40B4-BE49-F238E27FC236}">
                  <a16:creationId xmlns:a16="http://schemas.microsoft.com/office/drawing/2014/main" id="{1841582D-3BA2-A0BF-4E96-66E59161F3EA}"/>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4984;p61">
              <a:extLst>
                <a:ext uri="{FF2B5EF4-FFF2-40B4-BE49-F238E27FC236}">
                  <a16:creationId xmlns:a16="http://schemas.microsoft.com/office/drawing/2014/main" id="{81D7D97D-B735-762E-EFD6-F4D4B2CFC70D}"/>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6" name="Google Shape;6097;p63">
            <a:extLst>
              <a:ext uri="{FF2B5EF4-FFF2-40B4-BE49-F238E27FC236}">
                <a16:creationId xmlns:a16="http://schemas.microsoft.com/office/drawing/2014/main" id="{5CB64051-9CFB-D437-6178-4A456A92F9F7}"/>
              </a:ext>
            </a:extLst>
          </p:cNvPr>
          <p:cNvGrpSpPr/>
          <p:nvPr/>
        </p:nvGrpSpPr>
        <p:grpSpPr>
          <a:xfrm>
            <a:off x="4912893" y="1430051"/>
            <a:ext cx="319344" cy="349133"/>
            <a:chOff x="1687350" y="3618725"/>
            <a:chExt cx="270175" cy="295375"/>
          </a:xfrm>
          <a:solidFill>
            <a:schemeClr val="accent5"/>
          </a:solidFill>
        </p:grpSpPr>
        <p:sp>
          <p:nvSpPr>
            <p:cNvPr id="7" name="Google Shape;6098;p63">
              <a:extLst>
                <a:ext uri="{FF2B5EF4-FFF2-40B4-BE49-F238E27FC236}">
                  <a16:creationId xmlns:a16="http://schemas.microsoft.com/office/drawing/2014/main" id="{35165E37-005C-44EE-C9C6-73854FE09C81}"/>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099;p63">
              <a:extLst>
                <a:ext uri="{FF2B5EF4-FFF2-40B4-BE49-F238E27FC236}">
                  <a16:creationId xmlns:a16="http://schemas.microsoft.com/office/drawing/2014/main" id="{24074D20-598E-CF40-4276-1B822711E239}"/>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100;p63">
              <a:extLst>
                <a:ext uri="{FF2B5EF4-FFF2-40B4-BE49-F238E27FC236}">
                  <a16:creationId xmlns:a16="http://schemas.microsoft.com/office/drawing/2014/main" id="{00DDB4C2-1208-4C7B-622D-39E7A307F978}"/>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5936;p63">
            <a:extLst>
              <a:ext uri="{FF2B5EF4-FFF2-40B4-BE49-F238E27FC236}">
                <a16:creationId xmlns:a16="http://schemas.microsoft.com/office/drawing/2014/main" id="{DF38DDF8-DA60-4FF0-244B-B30D078D6A2C}"/>
              </a:ext>
            </a:extLst>
          </p:cNvPr>
          <p:cNvGrpSpPr/>
          <p:nvPr/>
        </p:nvGrpSpPr>
        <p:grpSpPr>
          <a:xfrm>
            <a:off x="778761" y="3189431"/>
            <a:ext cx="307230" cy="348689"/>
            <a:chOff x="2423775" y="3226875"/>
            <a:chExt cx="259925" cy="295000"/>
          </a:xfrm>
          <a:solidFill>
            <a:schemeClr val="accent5"/>
          </a:solidFill>
        </p:grpSpPr>
        <p:sp>
          <p:nvSpPr>
            <p:cNvPr id="13" name="Google Shape;5937;p63">
              <a:extLst>
                <a:ext uri="{FF2B5EF4-FFF2-40B4-BE49-F238E27FC236}">
                  <a16:creationId xmlns:a16="http://schemas.microsoft.com/office/drawing/2014/main" id="{0EF4243C-6987-C46C-450F-5BCC03938039}"/>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38;p63">
              <a:extLst>
                <a:ext uri="{FF2B5EF4-FFF2-40B4-BE49-F238E27FC236}">
                  <a16:creationId xmlns:a16="http://schemas.microsoft.com/office/drawing/2014/main" id="{5DFF9225-53DD-EC93-5F9B-E27E645954D1}"/>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939;p63">
              <a:extLst>
                <a:ext uri="{FF2B5EF4-FFF2-40B4-BE49-F238E27FC236}">
                  <a16:creationId xmlns:a16="http://schemas.microsoft.com/office/drawing/2014/main" id="{6A25438A-9E47-6629-70FC-759C409519F9}"/>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6" name="Google Shape;5859;p63">
            <a:extLst>
              <a:ext uri="{FF2B5EF4-FFF2-40B4-BE49-F238E27FC236}">
                <a16:creationId xmlns:a16="http://schemas.microsoft.com/office/drawing/2014/main" id="{EB8FFD0A-D301-25D9-E0BB-2D3BC09A7A47}"/>
              </a:ext>
            </a:extLst>
          </p:cNvPr>
          <p:cNvGrpSpPr/>
          <p:nvPr/>
        </p:nvGrpSpPr>
        <p:grpSpPr>
          <a:xfrm>
            <a:off x="4871421" y="3125923"/>
            <a:ext cx="368186" cy="366357"/>
            <a:chOff x="-62151950" y="4111775"/>
            <a:chExt cx="318225" cy="316650"/>
          </a:xfrm>
          <a:solidFill>
            <a:schemeClr val="accent5"/>
          </a:solidFill>
        </p:grpSpPr>
        <p:sp>
          <p:nvSpPr>
            <p:cNvPr id="17" name="Google Shape;5860;p63">
              <a:extLst>
                <a:ext uri="{FF2B5EF4-FFF2-40B4-BE49-F238E27FC236}">
                  <a16:creationId xmlns:a16="http://schemas.microsoft.com/office/drawing/2014/main" id="{9B22FF9E-B785-6C85-456A-98DFF7DFAB33}"/>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861;p63">
              <a:extLst>
                <a:ext uri="{FF2B5EF4-FFF2-40B4-BE49-F238E27FC236}">
                  <a16:creationId xmlns:a16="http://schemas.microsoft.com/office/drawing/2014/main" id="{F5A4E2B6-EFB2-C369-4B36-361CB2FC149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862;p63">
              <a:extLst>
                <a:ext uri="{FF2B5EF4-FFF2-40B4-BE49-F238E27FC236}">
                  <a16:creationId xmlns:a16="http://schemas.microsoft.com/office/drawing/2014/main" id="{0E711932-A528-C32E-3975-7EF91233B70E}"/>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863;p63">
              <a:extLst>
                <a:ext uri="{FF2B5EF4-FFF2-40B4-BE49-F238E27FC236}">
                  <a16:creationId xmlns:a16="http://schemas.microsoft.com/office/drawing/2014/main" id="{C4C80FAF-B082-8012-0021-F5EF0F519757}"/>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45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311209" y="347594"/>
            <a:ext cx="8628395" cy="572700"/>
          </a:xfrm>
          <a:prstGeom prst="rect">
            <a:avLst/>
          </a:prstGeom>
        </p:spPr>
        <p:txBody>
          <a:bodyPr spcFirstLastPara="1" wrap="square" lIns="91425" tIns="91425" rIns="91425" bIns="91425" anchor="t" anchorCtr="0">
            <a:noAutofit/>
          </a:bodyPr>
          <a:lstStyle/>
          <a:p>
            <a:pPr algn="just"/>
            <a:r>
              <a:rPr lang="es-MX" sz="2000" dirty="0"/>
              <a:t>3.4  Características Principales de un Software a la Medida:</a:t>
            </a:r>
          </a:p>
        </p:txBody>
      </p: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1156898" y="1700741"/>
            <a:ext cx="3331029" cy="1208262"/>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Se caracteriza por un alto nivel de personalización. Cada aspecto del software, desde su interfaz de usuario hasta su funcionalidad principal, se desarrolla teniendo en cuenta las necesidades específicas del cliente.</a:t>
            </a:r>
          </a:p>
          <a:p>
            <a:pPr algn="just"/>
            <a:endParaRPr lang="es-MX" sz="1050" dirty="0"/>
          </a:p>
        </p:txBody>
      </p:sp>
      <p:sp>
        <p:nvSpPr>
          <p:cNvPr id="305" name="Google Shape;305;p35"/>
          <p:cNvSpPr txBox="1">
            <a:spLocks noGrp="1"/>
          </p:cNvSpPr>
          <p:nvPr>
            <p:ph type="subTitle" idx="2"/>
          </p:nvPr>
        </p:nvSpPr>
        <p:spPr>
          <a:xfrm>
            <a:off x="4998324" y="1678754"/>
            <a:ext cx="3331028" cy="1082700"/>
          </a:xfrm>
          <a:prstGeom prst="rect">
            <a:avLst/>
          </a:prstGeom>
        </p:spPr>
        <p:txBody>
          <a:bodyPr spcFirstLastPara="1" wrap="square" lIns="91425" tIns="91425" rIns="91425" bIns="91425" anchor="t" anchorCtr="0">
            <a:noAutofit/>
          </a:bodyPr>
          <a:lstStyle/>
          <a:p>
            <a:pPr algn="just"/>
            <a:r>
              <a:rPr lang="es-MX" sz="1200" dirty="0"/>
              <a:t>	</a:t>
            </a:r>
            <a:r>
              <a:rPr lang="es-MX" sz="1000" b="0" i="0" dirty="0">
                <a:effectLst/>
                <a:latin typeface="Söhne"/>
              </a:rPr>
              <a:t>El software a medida es exclusivo para la empresa que lo encarga, lo que significa que se adapta estrechamente a sus operaciones y puede darle una ventaja competitiva.</a:t>
            </a:r>
          </a:p>
          <a:p>
            <a:pPr algn="just"/>
            <a:endParaRPr lang="es-MX" sz="1200" dirty="0"/>
          </a:p>
        </p:txBody>
      </p:sp>
      <p:sp>
        <p:nvSpPr>
          <p:cNvPr id="306" name="Google Shape;306;p35"/>
          <p:cNvSpPr txBox="1">
            <a:spLocks noGrp="1"/>
          </p:cNvSpPr>
          <p:nvPr>
            <p:ph type="subTitle" idx="3"/>
          </p:nvPr>
        </p:nvSpPr>
        <p:spPr>
          <a:xfrm>
            <a:off x="838617" y="3423955"/>
            <a:ext cx="3386678" cy="1277474"/>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s-MX" sz="1000" b="0" i="0" dirty="0">
                <a:effectLst/>
                <a:latin typeface="Söhne"/>
              </a:rPr>
              <a:t>Diseñado con la capacidad de crecer y adaptarse a las necesidades cambiantes del negocio. A medida que la empresa se expande o evoluciona, el software puede modificarse para acomodar nuevos requisitos.</a:t>
            </a:r>
          </a:p>
          <a:p>
            <a:pPr algn="just"/>
            <a:endParaRPr lang="es-MX" sz="1200" dirty="0"/>
          </a:p>
        </p:txBody>
      </p:sp>
      <p:sp>
        <p:nvSpPr>
          <p:cNvPr id="307" name="Google Shape;307;p35"/>
          <p:cNvSpPr txBox="1">
            <a:spLocks noGrp="1"/>
          </p:cNvSpPr>
          <p:nvPr>
            <p:ph type="subTitle" idx="4"/>
          </p:nvPr>
        </p:nvSpPr>
        <p:spPr>
          <a:xfrm>
            <a:off x="5268534" y="3412860"/>
            <a:ext cx="3446221" cy="1082700"/>
          </a:xfrm>
          <a:prstGeom prst="rect">
            <a:avLst/>
          </a:prstGeom>
        </p:spPr>
        <p:txBody>
          <a:bodyPr spcFirstLastPara="1" wrap="square" lIns="91425" tIns="91425" rIns="91425" bIns="91425" anchor="t" anchorCtr="0">
            <a:noAutofit/>
          </a:bodyPr>
          <a:lstStyle/>
          <a:p>
            <a:pPr marL="152400" indent="0" algn="just"/>
            <a:r>
              <a:rPr lang="es-MX" sz="1200" b="0" i="0" dirty="0">
                <a:effectLst/>
                <a:latin typeface="Söhne"/>
              </a:rPr>
              <a:t>Capacidad de integrarse a la perfección con otros sistemas y aplicaciones existentes dentro de la organización, lo que permite una operación de negocio fluida y eficiente.</a:t>
            </a:r>
          </a:p>
          <a:p>
            <a:pPr algn="just"/>
            <a:endParaRPr lang="es-MX" sz="1200" b="0" i="0" dirty="0">
              <a:effectLst/>
              <a:latin typeface="Söhne"/>
            </a:endParaRPr>
          </a:p>
        </p:txBody>
      </p:sp>
      <p:sp>
        <p:nvSpPr>
          <p:cNvPr id="302" name="Google Shape;302;p35"/>
          <p:cNvSpPr txBox="1">
            <a:spLocks noGrp="1"/>
          </p:cNvSpPr>
          <p:nvPr>
            <p:ph type="subTitle" idx="5"/>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3. Escalabilidad: </a:t>
            </a:r>
          </a:p>
        </p:txBody>
      </p:sp>
      <p:sp>
        <p:nvSpPr>
          <p:cNvPr id="309" name="Google Shape;309;p35"/>
          <p:cNvSpPr txBox="1">
            <a:spLocks noGrp="1"/>
          </p:cNvSpPr>
          <p:nvPr>
            <p:ph type="subTitle" idx="6"/>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2</a:t>
            </a:r>
            <a:r>
              <a:rPr lang="es-MX" sz="1400" b="1" i="0" dirty="0">
                <a:effectLst/>
                <a:latin typeface="Söhne"/>
              </a:rPr>
              <a:t>. Exclusividad</a:t>
            </a:r>
            <a:r>
              <a:rPr lang="es-MX" sz="1400" b="0" i="0" dirty="0">
                <a:effectLst/>
                <a:latin typeface="Söhne"/>
              </a:rPr>
              <a:t>: </a:t>
            </a:r>
            <a:endParaRPr lang="es-MX" sz="1400" b="1" i="0" dirty="0">
              <a:effectLst/>
              <a:latin typeface="Söhne"/>
            </a:endParaRPr>
          </a:p>
        </p:txBody>
      </p:sp>
      <p:sp>
        <p:nvSpPr>
          <p:cNvPr id="310" name="Google Shape;310;p35"/>
          <p:cNvSpPr txBox="1">
            <a:spLocks noGrp="1"/>
          </p:cNvSpPr>
          <p:nvPr>
            <p:ph type="subTitle" idx="7"/>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4. Integración:</a:t>
            </a:r>
            <a:endParaRPr lang="es-MX" sz="1600" b="1" i="0" dirty="0">
              <a:effectLst/>
              <a:latin typeface="Söhne"/>
            </a:endParaRP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dirty="0">
                <a:latin typeface="Söhne"/>
              </a:rPr>
              <a:t>1</a:t>
            </a:r>
            <a:r>
              <a:rPr lang="es-MX" sz="1400" b="1" i="0" dirty="0">
                <a:effectLst/>
                <a:latin typeface="Söhne"/>
              </a:rPr>
              <a:t>. Personalización</a:t>
            </a:r>
            <a:r>
              <a:rPr lang="es-MX" sz="1400" b="0" i="0" dirty="0">
                <a:effectLst/>
                <a:latin typeface="Söhne"/>
              </a:rPr>
              <a:t>: </a:t>
            </a:r>
            <a:endParaRPr lang="es-MX" sz="1400" b="1" i="0" dirty="0">
              <a:effectLst/>
              <a:latin typeface="Söhne"/>
            </a:endParaRPr>
          </a:p>
        </p:txBody>
      </p:sp>
      <p:grpSp>
        <p:nvGrpSpPr>
          <p:cNvPr id="2" name="Google Shape;5206;p61">
            <a:extLst>
              <a:ext uri="{FF2B5EF4-FFF2-40B4-BE49-F238E27FC236}">
                <a16:creationId xmlns:a16="http://schemas.microsoft.com/office/drawing/2014/main" id="{7BFF60AC-A682-82DD-437D-1C1A5FF19FA3}"/>
              </a:ext>
            </a:extLst>
          </p:cNvPr>
          <p:cNvGrpSpPr/>
          <p:nvPr/>
        </p:nvGrpSpPr>
        <p:grpSpPr>
          <a:xfrm>
            <a:off x="793294" y="1400289"/>
            <a:ext cx="346347" cy="339623"/>
            <a:chOff x="1490050" y="3805975"/>
            <a:chExt cx="491900" cy="482350"/>
          </a:xfrm>
          <a:solidFill>
            <a:schemeClr val="accent5"/>
          </a:solidFill>
        </p:grpSpPr>
        <p:sp>
          <p:nvSpPr>
            <p:cNvPr id="3" name="Google Shape;5207;p61">
              <a:extLst>
                <a:ext uri="{FF2B5EF4-FFF2-40B4-BE49-F238E27FC236}">
                  <a16:creationId xmlns:a16="http://schemas.microsoft.com/office/drawing/2014/main" id="{A21098A8-A153-BB52-72D1-10233BBB8DA4}"/>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208;p61">
              <a:extLst>
                <a:ext uri="{FF2B5EF4-FFF2-40B4-BE49-F238E27FC236}">
                  <a16:creationId xmlns:a16="http://schemas.microsoft.com/office/drawing/2014/main" id="{BA7C78A8-1A4A-E8CE-5394-28AEF3638A63}"/>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209;p61">
              <a:extLst>
                <a:ext uri="{FF2B5EF4-FFF2-40B4-BE49-F238E27FC236}">
                  <a16:creationId xmlns:a16="http://schemas.microsoft.com/office/drawing/2014/main" id="{6779E77E-EB26-BC08-F52B-7C411C95671D}"/>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6" name="Google Shape;5210;p61">
              <a:extLst>
                <a:ext uri="{FF2B5EF4-FFF2-40B4-BE49-F238E27FC236}">
                  <a16:creationId xmlns:a16="http://schemas.microsoft.com/office/drawing/2014/main" id="{0E6E1D1E-C1B4-48C0-7885-0215C2502897}"/>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7" name="Google Shape;5928;p63">
            <a:extLst>
              <a:ext uri="{FF2B5EF4-FFF2-40B4-BE49-F238E27FC236}">
                <a16:creationId xmlns:a16="http://schemas.microsoft.com/office/drawing/2014/main" id="{1EE17FA5-F0D7-A59A-9DE4-4C7DAB2852E0}"/>
              </a:ext>
            </a:extLst>
          </p:cNvPr>
          <p:cNvGrpSpPr/>
          <p:nvPr/>
        </p:nvGrpSpPr>
        <p:grpSpPr>
          <a:xfrm>
            <a:off x="4898391" y="1429578"/>
            <a:ext cx="350076" cy="350079"/>
            <a:chOff x="583100" y="3982600"/>
            <a:chExt cx="296175" cy="296175"/>
          </a:xfrm>
          <a:solidFill>
            <a:schemeClr val="accent5"/>
          </a:solidFill>
        </p:grpSpPr>
        <p:sp>
          <p:nvSpPr>
            <p:cNvPr id="8" name="Google Shape;5929;p63">
              <a:extLst>
                <a:ext uri="{FF2B5EF4-FFF2-40B4-BE49-F238E27FC236}">
                  <a16:creationId xmlns:a16="http://schemas.microsoft.com/office/drawing/2014/main" id="{4CE338DB-63B3-0B60-32E6-93A3A4D7825D}"/>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930;p63">
              <a:extLst>
                <a:ext uri="{FF2B5EF4-FFF2-40B4-BE49-F238E27FC236}">
                  <a16:creationId xmlns:a16="http://schemas.microsoft.com/office/drawing/2014/main" id="{1EE64F17-761A-5144-07AC-98127D093D0C}"/>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931;p63">
              <a:extLst>
                <a:ext uri="{FF2B5EF4-FFF2-40B4-BE49-F238E27FC236}">
                  <a16:creationId xmlns:a16="http://schemas.microsoft.com/office/drawing/2014/main" id="{45E08BBA-5B4F-F123-E374-BF47D26587D6}"/>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932;p63">
              <a:extLst>
                <a:ext uri="{FF2B5EF4-FFF2-40B4-BE49-F238E27FC236}">
                  <a16:creationId xmlns:a16="http://schemas.microsoft.com/office/drawing/2014/main" id="{45D453E9-33C5-ECAF-1130-F9A1786D6A1E}"/>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33;p63">
              <a:extLst>
                <a:ext uri="{FF2B5EF4-FFF2-40B4-BE49-F238E27FC236}">
                  <a16:creationId xmlns:a16="http://schemas.microsoft.com/office/drawing/2014/main" id="{C0C86C36-1D59-86C0-1C71-BB81FE542EBB}"/>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934;p63">
              <a:extLst>
                <a:ext uri="{FF2B5EF4-FFF2-40B4-BE49-F238E27FC236}">
                  <a16:creationId xmlns:a16="http://schemas.microsoft.com/office/drawing/2014/main" id="{DF2C0B14-6A26-4CC5-7FB1-513C0B32AE2F}"/>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935;p63">
              <a:extLst>
                <a:ext uri="{FF2B5EF4-FFF2-40B4-BE49-F238E27FC236}">
                  <a16:creationId xmlns:a16="http://schemas.microsoft.com/office/drawing/2014/main" id="{89ABC665-8ECA-9E93-5199-BA646EC7B2D3}"/>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7" name="Google Shape;5094;p61">
            <a:extLst>
              <a:ext uri="{FF2B5EF4-FFF2-40B4-BE49-F238E27FC236}">
                <a16:creationId xmlns:a16="http://schemas.microsoft.com/office/drawing/2014/main" id="{18F9B7D7-A4D5-6E93-5872-752F6FE075CE}"/>
              </a:ext>
            </a:extLst>
          </p:cNvPr>
          <p:cNvSpPr/>
          <p:nvPr/>
        </p:nvSpPr>
        <p:spPr>
          <a:xfrm>
            <a:off x="731769" y="3274416"/>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nvGrpSpPr>
          <p:cNvPr id="18" name="Google Shape;5217;p61">
            <a:extLst>
              <a:ext uri="{FF2B5EF4-FFF2-40B4-BE49-F238E27FC236}">
                <a16:creationId xmlns:a16="http://schemas.microsoft.com/office/drawing/2014/main" id="{C5A4D490-C788-4E94-060F-DBFAF43AB144}"/>
              </a:ext>
            </a:extLst>
          </p:cNvPr>
          <p:cNvGrpSpPr/>
          <p:nvPr/>
        </p:nvGrpSpPr>
        <p:grpSpPr>
          <a:xfrm>
            <a:off x="4884241" y="3253453"/>
            <a:ext cx="339253" cy="258369"/>
            <a:chOff x="3271200" y="3863875"/>
            <a:chExt cx="481825" cy="366950"/>
          </a:xfrm>
          <a:solidFill>
            <a:schemeClr val="accent5"/>
          </a:solidFill>
        </p:grpSpPr>
        <p:sp>
          <p:nvSpPr>
            <p:cNvPr id="19" name="Google Shape;5218;p61">
              <a:extLst>
                <a:ext uri="{FF2B5EF4-FFF2-40B4-BE49-F238E27FC236}">
                  <a16:creationId xmlns:a16="http://schemas.microsoft.com/office/drawing/2014/main" id="{7C6467DD-3880-ADDC-1E38-6CFBE403C78B}"/>
                </a:ext>
              </a:extLst>
            </p:cNvPr>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219;p61">
              <a:extLst>
                <a:ext uri="{FF2B5EF4-FFF2-40B4-BE49-F238E27FC236}">
                  <a16:creationId xmlns:a16="http://schemas.microsoft.com/office/drawing/2014/main" id="{5CDA5AF0-A91F-B141-AA7F-FD9D1CBA1FE0}"/>
                </a:ext>
              </a:extLst>
            </p:cNvPr>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5461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311209" y="347594"/>
            <a:ext cx="8628395" cy="572700"/>
          </a:xfrm>
          <a:prstGeom prst="rect">
            <a:avLst/>
          </a:prstGeom>
        </p:spPr>
        <p:txBody>
          <a:bodyPr spcFirstLastPara="1" wrap="square" lIns="91425" tIns="91425" rIns="91425" bIns="91425" anchor="t" anchorCtr="0">
            <a:noAutofit/>
          </a:bodyPr>
          <a:lstStyle/>
          <a:p>
            <a:pPr algn="just"/>
            <a:r>
              <a:rPr lang="es-MX" sz="2000" dirty="0"/>
              <a:t>3.5  Beneficios Principales de un Software a la Medida:</a:t>
            </a:r>
          </a:p>
        </p:txBody>
      </p: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1159740" y="1619347"/>
            <a:ext cx="3331029" cy="1208262"/>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Ofrece soluciones que se ajustan exactamente a los procesos de negocio, requisitos y desafíos de una organización, eliminando las funcionalidades innecesarias que a menudo se encuentran en el software de paquete.</a:t>
            </a:r>
          </a:p>
          <a:p>
            <a:pPr algn="just"/>
            <a:endParaRPr lang="es-MX" sz="1050" dirty="0"/>
          </a:p>
        </p:txBody>
      </p:sp>
      <p:sp>
        <p:nvSpPr>
          <p:cNvPr id="305" name="Google Shape;305;p35"/>
          <p:cNvSpPr txBox="1">
            <a:spLocks noGrp="1"/>
          </p:cNvSpPr>
          <p:nvPr>
            <p:ph type="subTitle" idx="2"/>
          </p:nvPr>
        </p:nvSpPr>
        <p:spPr>
          <a:xfrm>
            <a:off x="5291623" y="1678754"/>
            <a:ext cx="3331028" cy="1082700"/>
          </a:xfrm>
          <a:prstGeom prst="rect">
            <a:avLst/>
          </a:prstGeom>
        </p:spPr>
        <p:txBody>
          <a:bodyPr spcFirstLastPara="1" wrap="square" lIns="91425" tIns="91425" rIns="91425" bIns="91425" anchor="t" anchorCtr="0">
            <a:noAutofit/>
          </a:bodyPr>
          <a:lstStyle/>
          <a:p>
            <a:pPr marL="152400" indent="0" algn="just"/>
            <a:r>
              <a:rPr lang="es-MX" sz="1000" b="0" i="0" dirty="0">
                <a:effectLst/>
                <a:latin typeface="Söhne"/>
              </a:rPr>
              <a:t>Al estar diseñado específicamente para apoyar los flujos de trabajo de una organización, puede mejorar significativamente la eficiencia operativa y la productividad.</a:t>
            </a:r>
          </a:p>
          <a:p>
            <a:pPr algn="just"/>
            <a:endParaRPr lang="es-MX" sz="1200" dirty="0"/>
          </a:p>
        </p:txBody>
      </p:sp>
      <p:sp>
        <p:nvSpPr>
          <p:cNvPr id="306" name="Google Shape;306;p35"/>
          <p:cNvSpPr txBox="1">
            <a:spLocks noGrp="1"/>
          </p:cNvSpPr>
          <p:nvPr>
            <p:ph type="subTitle" idx="3"/>
          </p:nvPr>
        </p:nvSpPr>
        <p:spPr>
          <a:xfrm>
            <a:off x="1114662" y="3406702"/>
            <a:ext cx="3386678" cy="1277474"/>
          </a:xfrm>
          <a:prstGeom prst="rect">
            <a:avLst/>
          </a:prstGeom>
        </p:spPr>
        <p:txBody>
          <a:bodyPr spcFirstLastPara="1" wrap="square" lIns="91425" tIns="91425" rIns="91425" bIns="91425" anchor="t" anchorCtr="0">
            <a:noAutofit/>
          </a:bodyPr>
          <a:lstStyle/>
          <a:p>
            <a:pPr marL="152400" indent="0" algn="l"/>
            <a:r>
              <a:rPr lang="es-MX" sz="1000" b="0" i="0" dirty="0">
                <a:effectLst/>
                <a:latin typeface="Söhne"/>
              </a:rPr>
              <a:t>Proporciona una ventaja competitiva al permitir que las operaciones de negocio sean más ágiles, eficientes y alineadas con los objetivos estratégicos.</a:t>
            </a:r>
          </a:p>
          <a:p>
            <a:pPr algn="just"/>
            <a:endParaRPr lang="es-MX" sz="1200" dirty="0"/>
          </a:p>
        </p:txBody>
      </p:sp>
      <p:sp>
        <p:nvSpPr>
          <p:cNvPr id="307" name="Google Shape;307;p35"/>
          <p:cNvSpPr txBox="1">
            <a:spLocks noGrp="1"/>
          </p:cNvSpPr>
          <p:nvPr>
            <p:ph type="subTitle" idx="4"/>
          </p:nvPr>
        </p:nvSpPr>
        <p:spPr>
          <a:xfrm>
            <a:off x="5234027" y="3412860"/>
            <a:ext cx="3446221" cy="1082700"/>
          </a:xfrm>
          <a:prstGeom prst="rect">
            <a:avLst/>
          </a:prstGeom>
        </p:spPr>
        <p:txBody>
          <a:bodyPr spcFirstLastPara="1" wrap="square" lIns="91425" tIns="91425" rIns="91425" bIns="91425" anchor="t" anchorCtr="0">
            <a:noAutofit/>
          </a:bodyPr>
          <a:lstStyle/>
          <a:p>
            <a:pPr marL="152400" indent="0" algn="l"/>
            <a:r>
              <a:rPr lang="es-MX" sz="1000" b="0" i="0" dirty="0">
                <a:effectLst/>
                <a:latin typeface="Söhne"/>
              </a:rPr>
              <a:t>Los acuerdos de soporte y mantenimiento son generalmente más flexibles y adaptados a las necesidades del cliente, ofreciendo respuestas y soluciones rápidas a problemas específicos.</a:t>
            </a:r>
          </a:p>
          <a:p>
            <a:pPr algn="just"/>
            <a:endParaRPr lang="es-MX" sz="1200" b="0" i="0" dirty="0">
              <a:effectLst/>
              <a:latin typeface="Söhne"/>
            </a:endParaRPr>
          </a:p>
        </p:txBody>
      </p:sp>
      <p:sp>
        <p:nvSpPr>
          <p:cNvPr id="302" name="Google Shape;302;p35"/>
          <p:cNvSpPr txBox="1">
            <a:spLocks noGrp="1"/>
          </p:cNvSpPr>
          <p:nvPr>
            <p:ph type="subTitle" idx="5"/>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3. </a:t>
            </a:r>
            <a:r>
              <a:rPr lang="es-MX" sz="1400" b="1" i="0" dirty="0">
                <a:effectLst/>
                <a:latin typeface="Söhne"/>
              </a:rPr>
              <a:t>Competitividad</a:t>
            </a:r>
            <a:r>
              <a:rPr lang="es-MX" sz="1400" b="0" i="0" dirty="0">
                <a:effectLst/>
                <a:latin typeface="Söhne"/>
              </a:rPr>
              <a:t>:</a:t>
            </a:r>
            <a:r>
              <a:rPr lang="es-MX" sz="1400" b="1" dirty="0">
                <a:latin typeface="Söhne"/>
              </a:rPr>
              <a:t> </a:t>
            </a:r>
          </a:p>
        </p:txBody>
      </p:sp>
      <p:sp>
        <p:nvSpPr>
          <p:cNvPr id="309" name="Google Shape;309;p35"/>
          <p:cNvSpPr txBox="1">
            <a:spLocks noGrp="1"/>
          </p:cNvSpPr>
          <p:nvPr>
            <p:ph type="subTitle" idx="6"/>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dirty="0">
                <a:latin typeface="Söhne"/>
              </a:rPr>
              <a:t>2</a:t>
            </a:r>
            <a:r>
              <a:rPr lang="es-MX" sz="1400" b="1" i="0" dirty="0">
                <a:effectLst/>
                <a:latin typeface="Söhne"/>
              </a:rPr>
              <a:t>. </a:t>
            </a:r>
            <a:r>
              <a:rPr lang="es-MX" sz="1400" b="1" dirty="0">
                <a:latin typeface="Söhne"/>
              </a:rPr>
              <a:t>Eficiencia Operativa: </a:t>
            </a:r>
          </a:p>
        </p:txBody>
      </p:sp>
      <p:sp>
        <p:nvSpPr>
          <p:cNvPr id="310" name="Google Shape;310;p35"/>
          <p:cNvSpPr txBox="1">
            <a:spLocks noGrp="1"/>
          </p:cNvSpPr>
          <p:nvPr>
            <p:ph type="subTitle" idx="7"/>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4. Soporte y Mantenimiento</a:t>
            </a:r>
            <a:r>
              <a:rPr lang="es-MX" sz="1400" b="0" i="0" dirty="0">
                <a:effectLst/>
                <a:latin typeface="Söhne"/>
              </a:rPr>
              <a:t>: </a:t>
            </a:r>
            <a:endParaRPr lang="es-MX" sz="1400" b="1" i="0" dirty="0">
              <a:effectLst/>
              <a:latin typeface="Söhne"/>
            </a:endParaRPr>
          </a:p>
        </p:txBody>
      </p:sp>
      <p:grpSp>
        <p:nvGrpSpPr>
          <p:cNvPr id="335" name="Google Shape;335;p35"/>
          <p:cNvGrpSpPr/>
          <p:nvPr/>
        </p:nvGrpSpPr>
        <p:grpSpPr>
          <a:xfrm>
            <a:off x="4877462" y="1334914"/>
            <a:ext cx="400728" cy="446778"/>
            <a:chOff x="1082520" y="2588040"/>
            <a:chExt cx="441720" cy="492480"/>
          </a:xfrm>
        </p:grpSpPr>
        <p:sp>
          <p:nvSpPr>
            <p:cNvPr id="336" name="Google Shape;336;p35"/>
            <p:cNvSpPr/>
            <p:nvPr/>
          </p:nvSpPr>
          <p:spPr>
            <a:xfrm>
              <a:off x="1082520" y="2702520"/>
              <a:ext cx="441720" cy="378000"/>
            </a:xfrm>
            <a:custGeom>
              <a:avLst/>
              <a:gdLst/>
              <a:ahLst/>
              <a:cxnLst/>
              <a:rect l="l" t="t" r="r" b="b"/>
              <a:pathLst>
                <a:path w="1227" h="1050" extrusionOk="0">
                  <a:moveTo>
                    <a:pt x="924" y="591"/>
                  </a:moveTo>
                  <a:lnTo>
                    <a:pt x="924" y="599"/>
                  </a:lnTo>
                  <a:cubicBezTo>
                    <a:pt x="924" y="759"/>
                    <a:pt x="793" y="890"/>
                    <a:pt x="633" y="890"/>
                  </a:cubicBezTo>
                  <a:cubicBezTo>
                    <a:pt x="472" y="890"/>
                    <a:pt x="342" y="759"/>
                    <a:pt x="342" y="599"/>
                  </a:cubicBezTo>
                  <a:lnTo>
                    <a:pt x="342" y="591"/>
                  </a:lnTo>
                  <a:cubicBezTo>
                    <a:pt x="280" y="599"/>
                    <a:pt x="223" y="622"/>
                    <a:pt x="176" y="658"/>
                  </a:cubicBezTo>
                  <a:cubicBezTo>
                    <a:pt x="117" y="623"/>
                    <a:pt x="80" y="558"/>
                    <a:pt x="80" y="489"/>
                  </a:cubicBezTo>
                  <a:lnTo>
                    <a:pt x="80" y="304"/>
                  </a:lnTo>
                  <a:cubicBezTo>
                    <a:pt x="80" y="250"/>
                    <a:pt x="124" y="206"/>
                    <a:pt x="178" y="206"/>
                  </a:cubicBezTo>
                  <a:lnTo>
                    <a:pt x="189" y="206"/>
                  </a:lnTo>
                  <a:lnTo>
                    <a:pt x="189" y="281"/>
                  </a:lnTo>
                  <a:lnTo>
                    <a:pt x="1077" y="281"/>
                  </a:lnTo>
                  <a:lnTo>
                    <a:pt x="1077" y="0"/>
                  </a:lnTo>
                  <a:lnTo>
                    <a:pt x="189" y="0"/>
                  </a:lnTo>
                  <a:lnTo>
                    <a:pt x="189" y="126"/>
                  </a:lnTo>
                  <a:lnTo>
                    <a:pt x="178" y="126"/>
                  </a:lnTo>
                  <a:cubicBezTo>
                    <a:pt x="80" y="126"/>
                    <a:pt x="0" y="206"/>
                    <a:pt x="0" y="304"/>
                  </a:cubicBezTo>
                  <a:lnTo>
                    <a:pt x="0" y="489"/>
                  </a:lnTo>
                  <a:cubicBezTo>
                    <a:pt x="0" y="541"/>
                    <a:pt x="14" y="592"/>
                    <a:pt x="42" y="636"/>
                  </a:cubicBezTo>
                  <a:cubicBezTo>
                    <a:pt x="62" y="667"/>
                    <a:pt x="87" y="694"/>
                    <a:pt x="117" y="715"/>
                  </a:cubicBezTo>
                  <a:cubicBezTo>
                    <a:pt x="68" y="774"/>
                    <a:pt x="38" y="851"/>
                    <a:pt x="38" y="933"/>
                  </a:cubicBezTo>
                  <a:lnTo>
                    <a:pt x="38" y="1050"/>
                  </a:lnTo>
                  <a:lnTo>
                    <a:pt x="1227" y="1050"/>
                  </a:lnTo>
                  <a:lnTo>
                    <a:pt x="1227" y="933"/>
                  </a:lnTo>
                  <a:cubicBezTo>
                    <a:pt x="1227" y="758"/>
                    <a:pt x="1094" y="612"/>
                    <a:pt x="924" y="591"/>
                  </a:cubicBezTo>
                  <a:moveTo>
                    <a:pt x="284" y="101"/>
                  </a:moveTo>
                  <a:lnTo>
                    <a:pt x="981" y="101"/>
                  </a:lnTo>
                  <a:lnTo>
                    <a:pt x="981" y="181"/>
                  </a:lnTo>
                  <a:lnTo>
                    <a:pt x="284" y="181"/>
                  </a:lnTo>
                  <a:lnTo>
                    <a:pt x="284" y="1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35"/>
            <p:cNvSpPr/>
            <p:nvPr/>
          </p:nvSpPr>
          <p:spPr>
            <a:xfrm>
              <a:off x="1235160" y="2927520"/>
              <a:ext cx="150480" cy="66240"/>
            </a:xfrm>
            <a:custGeom>
              <a:avLst/>
              <a:gdLst/>
              <a:ahLst/>
              <a:cxnLst/>
              <a:rect l="l" t="t" r="r" b="b"/>
              <a:pathLst>
                <a:path w="418" h="184" extrusionOk="0">
                  <a:moveTo>
                    <a:pt x="0" y="0"/>
                  </a:moveTo>
                  <a:cubicBezTo>
                    <a:pt x="13" y="104"/>
                    <a:pt x="101" y="184"/>
                    <a:pt x="209" y="184"/>
                  </a:cubicBezTo>
                  <a:cubicBezTo>
                    <a:pt x="316" y="184"/>
                    <a:pt x="405" y="104"/>
                    <a:pt x="418" y="0"/>
                  </a:cubicBezTo>
                  <a:cubicBezTo>
                    <a:pt x="355" y="35"/>
                    <a:pt x="284" y="54"/>
                    <a:pt x="209" y="54"/>
                  </a:cubicBezTo>
                  <a:cubicBezTo>
                    <a:pt x="133" y="54"/>
                    <a:pt x="62" y="35"/>
                    <a:pt x="0"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8" name="Google Shape;338;p35"/>
            <p:cNvSpPr/>
            <p:nvPr/>
          </p:nvSpPr>
          <p:spPr>
            <a:xfrm>
              <a:off x="1189800" y="2588040"/>
              <a:ext cx="240840" cy="85680"/>
            </a:xfrm>
            <a:custGeom>
              <a:avLst/>
              <a:gdLst/>
              <a:ahLst/>
              <a:cxnLst/>
              <a:rect l="l" t="t" r="r" b="b"/>
              <a:pathLst>
                <a:path w="669" h="238" extrusionOk="0">
                  <a:moveTo>
                    <a:pt x="0" y="238"/>
                  </a:moveTo>
                  <a:lnTo>
                    <a:pt x="669" y="238"/>
                  </a:lnTo>
                  <a:cubicBezTo>
                    <a:pt x="621" y="97"/>
                    <a:pt x="487" y="0"/>
                    <a:pt x="335" y="0"/>
                  </a:cubicBezTo>
                  <a:cubicBezTo>
                    <a:pt x="182" y="0"/>
                    <a:pt x="49" y="97"/>
                    <a:pt x="0"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9" name="Google Shape;339;p35"/>
            <p:cNvSpPr/>
            <p:nvPr/>
          </p:nvSpPr>
          <p:spPr>
            <a:xfrm>
              <a:off x="1189800" y="2832480"/>
              <a:ext cx="240840" cy="85680"/>
            </a:xfrm>
            <a:custGeom>
              <a:avLst/>
              <a:gdLst/>
              <a:ahLst/>
              <a:cxnLst/>
              <a:rect l="l" t="t" r="r" b="b"/>
              <a:pathLst>
                <a:path w="669" h="238" extrusionOk="0">
                  <a:moveTo>
                    <a:pt x="669" y="0"/>
                  </a:moveTo>
                  <a:lnTo>
                    <a:pt x="0" y="0"/>
                  </a:lnTo>
                  <a:cubicBezTo>
                    <a:pt x="49" y="140"/>
                    <a:pt x="182" y="238"/>
                    <a:pt x="335" y="238"/>
                  </a:cubicBezTo>
                  <a:cubicBezTo>
                    <a:pt x="487" y="238"/>
                    <a:pt x="621" y="140"/>
                    <a:pt x="669" y="0"/>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dirty="0">
                <a:latin typeface="Söhne"/>
              </a:rPr>
              <a:t>1</a:t>
            </a:r>
            <a:r>
              <a:rPr lang="es-MX" sz="1400" b="1" i="0" dirty="0">
                <a:effectLst/>
                <a:latin typeface="Söhne"/>
              </a:rPr>
              <a:t>. Solución Exacta:  </a:t>
            </a:r>
          </a:p>
        </p:txBody>
      </p:sp>
      <p:grpSp>
        <p:nvGrpSpPr>
          <p:cNvPr id="2" name="Google Shape;6891;p65">
            <a:extLst>
              <a:ext uri="{FF2B5EF4-FFF2-40B4-BE49-F238E27FC236}">
                <a16:creationId xmlns:a16="http://schemas.microsoft.com/office/drawing/2014/main" id="{DC194B4A-E2D6-B3CE-C85D-66804B0265D2}"/>
              </a:ext>
            </a:extLst>
          </p:cNvPr>
          <p:cNvGrpSpPr/>
          <p:nvPr/>
        </p:nvGrpSpPr>
        <p:grpSpPr>
          <a:xfrm>
            <a:off x="755414" y="1375463"/>
            <a:ext cx="354340" cy="353394"/>
            <a:chOff x="-46779100" y="3938500"/>
            <a:chExt cx="299325" cy="298525"/>
          </a:xfrm>
          <a:solidFill>
            <a:schemeClr val="accent5"/>
          </a:solidFill>
        </p:grpSpPr>
        <p:sp>
          <p:nvSpPr>
            <p:cNvPr id="3" name="Google Shape;6892;p65">
              <a:extLst>
                <a:ext uri="{FF2B5EF4-FFF2-40B4-BE49-F238E27FC236}">
                  <a16:creationId xmlns:a16="http://schemas.microsoft.com/office/drawing/2014/main" id="{EAD5DBFF-AB8A-9AA3-6E88-7B093D4CE2AE}"/>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6893;p65">
              <a:extLst>
                <a:ext uri="{FF2B5EF4-FFF2-40B4-BE49-F238E27FC236}">
                  <a16:creationId xmlns:a16="http://schemas.microsoft.com/office/drawing/2014/main" id="{2E4AA67B-AB3B-FB2F-84E2-30C74DAECA60}"/>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5958;p63">
            <a:extLst>
              <a:ext uri="{FF2B5EF4-FFF2-40B4-BE49-F238E27FC236}">
                <a16:creationId xmlns:a16="http://schemas.microsoft.com/office/drawing/2014/main" id="{E6D7E104-77C9-E145-C33B-15EF0E6F8D58}"/>
              </a:ext>
            </a:extLst>
          </p:cNvPr>
          <p:cNvGrpSpPr/>
          <p:nvPr/>
        </p:nvGrpSpPr>
        <p:grpSpPr>
          <a:xfrm>
            <a:off x="738343" y="3154517"/>
            <a:ext cx="352888" cy="349133"/>
            <a:chOff x="4263650" y="3963700"/>
            <a:chExt cx="298550" cy="295375"/>
          </a:xfrm>
          <a:solidFill>
            <a:schemeClr val="accent5"/>
          </a:solidFill>
        </p:grpSpPr>
        <p:sp>
          <p:nvSpPr>
            <p:cNvPr id="6" name="Google Shape;5959;p63">
              <a:extLst>
                <a:ext uri="{FF2B5EF4-FFF2-40B4-BE49-F238E27FC236}">
                  <a16:creationId xmlns:a16="http://schemas.microsoft.com/office/drawing/2014/main" id="{576588BD-63A6-DA83-0CA2-CF0CD9477C7F}"/>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960;p63">
              <a:extLst>
                <a:ext uri="{FF2B5EF4-FFF2-40B4-BE49-F238E27FC236}">
                  <a16:creationId xmlns:a16="http://schemas.microsoft.com/office/drawing/2014/main" id="{DBD53380-7187-A4A3-E992-241CBD070935}"/>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961;p63">
              <a:extLst>
                <a:ext uri="{FF2B5EF4-FFF2-40B4-BE49-F238E27FC236}">
                  <a16:creationId xmlns:a16="http://schemas.microsoft.com/office/drawing/2014/main" id="{A94222AE-548E-8C31-A4F9-53737F829202}"/>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962;p63">
              <a:extLst>
                <a:ext uri="{FF2B5EF4-FFF2-40B4-BE49-F238E27FC236}">
                  <a16:creationId xmlns:a16="http://schemas.microsoft.com/office/drawing/2014/main" id="{99F22BFE-935C-FA15-AE51-2CCC23D8C1DC}"/>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963;p63">
              <a:extLst>
                <a:ext uri="{FF2B5EF4-FFF2-40B4-BE49-F238E27FC236}">
                  <a16:creationId xmlns:a16="http://schemas.microsoft.com/office/drawing/2014/main" id="{44B4D65F-C47E-8178-5A87-0DABA71AEE49}"/>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964;p63">
              <a:extLst>
                <a:ext uri="{FF2B5EF4-FFF2-40B4-BE49-F238E27FC236}">
                  <a16:creationId xmlns:a16="http://schemas.microsoft.com/office/drawing/2014/main" id="{26B06F48-D64D-1DB6-53EC-829B168D3F58}"/>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965;p63">
              <a:extLst>
                <a:ext uri="{FF2B5EF4-FFF2-40B4-BE49-F238E27FC236}">
                  <a16:creationId xmlns:a16="http://schemas.microsoft.com/office/drawing/2014/main" id="{8CBAF7A4-7D54-F235-7E3E-083138472C0B}"/>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6327;p64">
            <a:extLst>
              <a:ext uri="{FF2B5EF4-FFF2-40B4-BE49-F238E27FC236}">
                <a16:creationId xmlns:a16="http://schemas.microsoft.com/office/drawing/2014/main" id="{C3A22575-139A-1B6B-D2C5-0625540188B4}"/>
              </a:ext>
            </a:extLst>
          </p:cNvPr>
          <p:cNvGrpSpPr/>
          <p:nvPr/>
        </p:nvGrpSpPr>
        <p:grpSpPr>
          <a:xfrm>
            <a:off x="4906685" y="3185483"/>
            <a:ext cx="366052" cy="356831"/>
            <a:chOff x="-31817400" y="3910025"/>
            <a:chExt cx="301675" cy="294075"/>
          </a:xfrm>
          <a:solidFill>
            <a:schemeClr val="accent5"/>
          </a:solidFill>
        </p:grpSpPr>
        <p:sp>
          <p:nvSpPr>
            <p:cNvPr id="16" name="Google Shape;6328;p64">
              <a:extLst>
                <a:ext uri="{FF2B5EF4-FFF2-40B4-BE49-F238E27FC236}">
                  <a16:creationId xmlns:a16="http://schemas.microsoft.com/office/drawing/2014/main" id="{FBD8E2AA-071A-CB5E-DE5C-07B668A9AA4D}"/>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6329;p64">
              <a:extLst>
                <a:ext uri="{FF2B5EF4-FFF2-40B4-BE49-F238E27FC236}">
                  <a16:creationId xmlns:a16="http://schemas.microsoft.com/office/drawing/2014/main" id="{C7C34386-5018-7AB0-67F2-F8BAC85C0B2F}"/>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6330;p64">
              <a:extLst>
                <a:ext uri="{FF2B5EF4-FFF2-40B4-BE49-F238E27FC236}">
                  <a16:creationId xmlns:a16="http://schemas.microsoft.com/office/drawing/2014/main" id="{82384619-BFE0-950A-D199-47ED9CE0771B}"/>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734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20" name="Google Shape;7930;p67">
            <a:extLst>
              <a:ext uri="{FF2B5EF4-FFF2-40B4-BE49-F238E27FC236}">
                <a16:creationId xmlns:a16="http://schemas.microsoft.com/office/drawing/2014/main" id="{454BFC04-3938-DA2B-F9ED-03A857E98E98}"/>
              </a:ext>
            </a:extLst>
          </p:cNvPr>
          <p:cNvGrpSpPr/>
          <p:nvPr/>
        </p:nvGrpSpPr>
        <p:grpSpPr>
          <a:xfrm>
            <a:off x="5126587" y="816540"/>
            <a:ext cx="419449" cy="420486"/>
            <a:chOff x="-3771675" y="3971775"/>
            <a:chExt cx="291304" cy="292024"/>
          </a:xfrm>
          <a:solidFill>
            <a:schemeClr val="accent5"/>
          </a:solidFill>
        </p:grpSpPr>
        <p:sp>
          <p:nvSpPr>
            <p:cNvPr id="21" name="Google Shape;7931;p67">
              <a:extLst>
                <a:ext uri="{FF2B5EF4-FFF2-40B4-BE49-F238E27FC236}">
                  <a16:creationId xmlns:a16="http://schemas.microsoft.com/office/drawing/2014/main" id="{A1E1A782-CF99-5072-0FA6-C23812B3C67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2;p67">
              <a:extLst>
                <a:ext uri="{FF2B5EF4-FFF2-40B4-BE49-F238E27FC236}">
                  <a16:creationId xmlns:a16="http://schemas.microsoft.com/office/drawing/2014/main" id="{F3B3D279-23FB-00D3-1EC0-5342DBABA98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3;p67">
              <a:extLst>
                <a:ext uri="{FF2B5EF4-FFF2-40B4-BE49-F238E27FC236}">
                  <a16:creationId xmlns:a16="http://schemas.microsoft.com/office/drawing/2014/main" id="{99A22479-CB67-50CE-A81C-5E63FCD8A7BD}"/>
                </a:ext>
              </a:extLst>
            </p:cNvPr>
            <p:cNvSpPr/>
            <p:nvPr/>
          </p:nvSpPr>
          <p:spPr>
            <a:xfrm>
              <a:off x="-3669421" y="4074749"/>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934;p67">
              <a:extLst>
                <a:ext uri="{FF2B5EF4-FFF2-40B4-BE49-F238E27FC236}">
                  <a16:creationId xmlns:a16="http://schemas.microsoft.com/office/drawing/2014/main" id="{03D14E58-77E2-490B-2928-553DC815883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35;p67">
              <a:extLst>
                <a:ext uri="{FF2B5EF4-FFF2-40B4-BE49-F238E27FC236}">
                  <a16:creationId xmlns:a16="http://schemas.microsoft.com/office/drawing/2014/main" id="{3E286DC9-5591-2330-D93D-FE48F5FD72F0}"/>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uadroTexto 25">
            <a:extLst>
              <a:ext uri="{FF2B5EF4-FFF2-40B4-BE49-F238E27FC236}">
                <a16:creationId xmlns:a16="http://schemas.microsoft.com/office/drawing/2014/main" id="{B57A4118-A6ED-4B3A-2CC4-DE0E6DB4933E}"/>
              </a:ext>
            </a:extLst>
          </p:cNvPr>
          <p:cNvSpPr txBox="1"/>
          <p:nvPr/>
        </p:nvSpPr>
        <p:spPr>
          <a:xfrm>
            <a:off x="4804306" y="1224919"/>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Base de datos</a:t>
            </a:r>
            <a:endParaRPr lang="es-CO" sz="1000" dirty="0">
              <a:solidFill>
                <a:srgbClr val="ECECEC"/>
              </a:solidFill>
              <a:latin typeface="Söhne"/>
              <a:ea typeface="Roboto"/>
              <a:cs typeface="Roboto"/>
              <a:sym typeface="Roboto"/>
            </a:endParaRPr>
          </a:p>
        </p:txBody>
      </p:sp>
      <p:sp>
        <p:nvSpPr>
          <p:cNvPr id="33" name="Google Shape;506;p43">
            <a:extLst>
              <a:ext uri="{FF2B5EF4-FFF2-40B4-BE49-F238E27FC236}">
                <a16:creationId xmlns:a16="http://schemas.microsoft.com/office/drawing/2014/main" id="{0E6A3644-3D50-66FA-83F5-0BA25478082B}"/>
              </a:ext>
            </a:extLst>
          </p:cNvPr>
          <p:cNvSpPr txBox="1">
            <a:spLocks noGrp="1"/>
          </p:cNvSpPr>
          <p:nvPr>
            <p:ph type="title"/>
          </p:nvPr>
        </p:nvSpPr>
        <p:spPr>
          <a:xfrm>
            <a:off x="785309" y="180819"/>
            <a:ext cx="7716634" cy="572700"/>
          </a:xfrm>
          <a:prstGeom prst="rect">
            <a:avLst/>
          </a:prstGeom>
        </p:spPr>
        <p:txBody>
          <a:bodyPr spcFirstLastPara="1" wrap="square" lIns="91425" tIns="91425" rIns="91425" bIns="91425" anchor="t" anchorCtr="0">
            <a:noAutofit/>
          </a:bodyPr>
          <a:lstStyle/>
          <a:p>
            <a:pPr algn="ctr"/>
            <a:r>
              <a:rPr lang="es-ES" sz="2000" dirty="0">
                <a:solidFill>
                  <a:schemeClr val="dk1"/>
                </a:solidFill>
                <a:latin typeface="Albert Sans"/>
                <a:sym typeface="Albert Sans"/>
              </a:rPr>
              <a:t>4. E</a:t>
            </a:r>
            <a:r>
              <a:rPr lang="es-CO" sz="2000" dirty="0">
                <a:solidFill>
                  <a:schemeClr val="dk1"/>
                </a:solidFill>
                <a:latin typeface="Albert Sans"/>
                <a:sym typeface="Albert Sans"/>
              </a:rPr>
              <a:t>squema para desarrollar un módulo (Software a la medida)</a:t>
            </a:r>
          </a:p>
        </p:txBody>
      </p:sp>
      <p:pic>
        <p:nvPicPr>
          <p:cNvPr id="112" name="Marcador de posición de imagen 4">
            <a:extLst>
              <a:ext uri="{FF2B5EF4-FFF2-40B4-BE49-F238E27FC236}">
                <a16:creationId xmlns:a16="http://schemas.microsoft.com/office/drawing/2014/main" id="{B44DA43E-1303-B70C-8E5A-93ED24D487F0}"/>
              </a:ext>
            </a:extLst>
          </p:cNvPr>
          <p:cNvPicPr>
            <a:picLocks noGrp="1" noChangeAspect="1"/>
          </p:cNvPicPr>
          <p:nvPr>
            <p:ph type="pic" idx="6"/>
          </p:nvPr>
        </p:nvPicPr>
        <p:blipFill rotWithShape="1">
          <a:blip r:embed="rId3"/>
          <a:srcRect l="10000" r="10000"/>
          <a:stretch/>
        </p:blipFill>
        <p:spPr>
          <a:xfrm>
            <a:off x="2726823" y="3483251"/>
            <a:ext cx="893752" cy="1117541"/>
          </a:xfrm>
        </p:spPr>
      </p:pic>
      <p:sp>
        <p:nvSpPr>
          <p:cNvPr id="88" name="Rectángulo: esquinas redondeadas 87">
            <a:extLst>
              <a:ext uri="{FF2B5EF4-FFF2-40B4-BE49-F238E27FC236}">
                <a16:creationId xmlns:a16="http://schemas.microsoft.com/office/drawing/2014/main" id="{620CA376-04AF-B632-BA0F-00F89EF360CB}"/>
              </a:ext>
            </a:extLst>
          </p:cNvPr>
          <p:cNvSpPr/>
          <p:nvPr/>
        </p:nvSpPr>
        <p:spPr>
          <a:xfrm>
            <a:off x="3324897" y="742581"/>
            <a:ext cx="2332184" cy="123076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accent1">
                  <a:lumMod val="40000"/>
                  <a:lumOff val="60000"/>
                </a:schemeClr>
              </a:solidFill>
            </a:endParaRPr>
          </a:p>
        </p:txBody>
      </p:sp>
      <p:sp>
        <p:nvSpPr>
          <p:cNvPr id="89" name="CuadroTexto 88">
            <a:extLst>
              <a:ext uri="{FF2B5EF4-FFF2-40B4-BE49-F238E27FC236}">
                <a16:creationId xmlns:a16="http://schemas.microsoft.com/office/drawing/2014/main" id="{BA189F52-2B24-0A04-3D4E-417B55784697}"/>
              </a:ext>
            </a:extLst>
          </p:cNvPr>
          <p:cNvSpPr txBox="1"/>
          <p:nvPr/>
        </p:nvSpPr>
        <p:spPr>
          <a:xfrm>
            <a:off x="3659369" y="1079692"/>
            <a:ext cx="619080" cy="246221"/>
          </a:xfrm>
          <a:prstGeom prst="rect">
            <a:avLst/>
          </a:prstGeom>
          <a:noFill/>
        </p:spPr>
        <p:txBody>
          <a:bodyPr wrap="none" rtlCol="0">
            <a:spAutoFit/>
          </a:bodyPr>
          <a:lstStyle/>
          <a:p>
            <a:r>
              <a:rPr lang="es-CO" sz="1000" dirty="0">
                <a:solidFill>
                  <a:srgbClr val="ECECEC"/>
                </a:solidFill>
                <a:latin typeface="Söhne"/>
                <a:ea typeface="Roboto"/>
                <a:cs typeface="Roboto"/>
              </a:rPr>
              <a:t>Servidor</a:t>
            </a:r>
          </a:p>
        </p:txBody>
      </p:sp>
      <p:grpSp>
        <p:nvGrpSpPr>
          <p:cNvPr id="90" name="Google Shape;5833;p63">
            <a:extLst>
              <a:ext uri="{FF2B5EF4-FFF2-40B4-BE49-F238E27FC236}">
                <a16:creationId xmlns:a16="http://schemas.microsoft.com/office/drawing/2014/main" id="{D122073B-B85A-1D4F-4202-6332D49E00DB}"/>
              </a:ext>
            </a:extLst>
          </p:cNvPr>
          <p:cNvGrpSpPr/>
          <p:nvPr/>
        </p:nvGrpSpPr>
        <p:grpSpPr>
          <a:xfrm>
            <a:off x="4311003" y="1175227"/>
            <a:ext cx="359972" cy="365467"/>
            <a:chOff x="-59400775" y="4084200"/>
            <a:chExt cx="311125" cy="315875"/>
          </a:xfrm>
          <a:solidFill>
            <a:schemeClr val="accent5"/>
          </a:solidFill>
        </p:grpSpPr>
        <p:sp>
          <p:nvSpPr>
            <p:cNvPr id="91" name="Google Shape;5834;p63">
              <a:extLst>
                <a:ext uri="{FF2B5EF4-FFF2-40B4-BE49-F238E27FC236}">
                  <a16:creationId xmlns:a16="http://schemas.microsoft.com/office/drawing/2014/main" id="{44C41A7B-3001-5E80-F7A5-5C3D0AC05B7F}"/>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835;p63">
              <a:extLst>
                <a:ext uri="{FF2B5EF4-FFF2-40B4-BE49-F238E27FC236}">
                  <a16:creationId xmlns:a16="http://schemas.microsoft.com/office/drawing/2014/main" id="{DC5559A4-428F-6C38-63CA-706578672711}"/>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836;p63">
              <a:extLst>
                <a:ext uri="{FF2B5EF4-FFF2-40B4-BE49-F238E27FC236}">
                  <a16:creationId xmlns:a16="http://schemas.microsoft.com/office/drawing/2014/main" id="{539102F3-9337-86EC-DCFB-9B17C017B3C5}"/>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837;p63">
              <a:extLst>
                <a:ext uri="{FF2B5EF4-FFF2-40B4-BE49-F238E27FC236}">
                  <a16:creationId xmlns:a16="http://schemas.microsoft.com/office/drawing/2014/main" id="{B9837BC1-40D3-00FC-D201-762CCE43C88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38;p63">
              <a:extLst>
                <a:ext uri="{FF2B5EF4-FFF2-40B4-BE49-F238E27FC236}">
                  <a16:creationId xmlns:a16="http://schemas.microsoft.com/office/drawing/2014/main" id="{0CC1F325-7D78-8AF6-A773-50181CB8510D}"/>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839;p63">
              <a:extLst>
                <a:ext uri="{FF2B5EF4-FFF2-40B4-BE49-F238E27FC236}">
                  <a16:creationId xmlns:a16="http://schemas.microsoft.com/office/drawing/2014/main" id="{74F1AA6C-2946-DEF7-03AC-A677BDC2E036}"/>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 name="Conector: angular 96">
            <a:extLst>
              <a:ext uri="{FF2B5EF4-FFF2-40B4-BE49-F238E27FC236}">
                <a16:creationId xmlns:a16="http://schemas.microsoft.com/office/drawing/2014/main" id="{E94B25ED-5F75-03E5-6E08-665DD162C608}"/>
              </a:ext>
            </a:extLst>
          </p:cNvPr>
          <p:cNvCxnSpPr>
            <a:cxnSpLocks/>
          </p:cNvCxnSpPr>
          <p:nvPr/>
        </p:nvCxnSpPr>
        <p:spPr>
          <a:xfrm rot="5400000" flipH="1" flipV="1">
            <a:off x="4673807" y="733858"/>
            <a:ext cx="216000" cy="61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 name="CuadroTexto 105">
            <a:extLst>
              <a:ext uri="{FF2B5EF4-FFF2-40B4-BE49-F238E27FC236}">
                <a16:creationId xmlns:a16="http://schemas.microsoft.com/office/drawing/2014/main" id="{7E774F1D-5542-7DDE-A9A9-A69AE4BD2959}"/>
              </a:ext>
            </a:extLst>
          </p:cNvPr>
          <p:cNvSpPr txBox="1"/>
          <p:nvPr/>
        </p:nvSpPr>
        <p:spPr>
          <a:xfrm>
            <a:off x="4903534" y="1611600"/>
            <a:ext cx="582211" cy="246221"/>
          </a:xfrm>
          <a:prstGeom prst="rect">
            <a:avLst/>
          </a:prstGeom>
          <a:noFill/>
        </p:spPr>
        <p:txBody>
          <a:bodyPr wrap="none" rtlCol="0">
            <a:spAutoFit/>
          </a:bodyPr>
          <a:lstStyle/>
          <a:p>
            <a:r>
              <a:rPr lang="es-CO" sz="1000" dirty="0">
                <a:solidFill>
                  <a:srgbClr val="ECECEC"/>
                </a:solidFill>
                <a:latin typeface="Söhne"/>
                <a:ea typeface="Roboto"/>
                <a:cs typeface="Roboto"/>
              </a:rPr>
              <a:t>Hosting</a:t>
            </a:r>
          </a:p>
        </p:txBody>
      </p:sp>
      <p:cxnSp>
        <p:nvCxnSpPr>
          <p:cNvPr id="107" name="Conector: angular 106">
            <a:extLst>
              <a:ext uri="{FF2B5EF4-FFF2-40B4-BE49-F238E27FC236}">
                <a16:creationId xmlns:a16="http://schemas.microsoft.com/office/drawing/2014/main" id="{DAFEA8C9-24FA-1DDC-F3A8-8022414DAADB}"/>
              </a:ext>
            </a:extLst>
          </p:cNvPr>
          <p:cNvCxnSpPr>
            <a:cxnSpLocks/>
          </p:cNvCxnSpPr>
          <p:nvPr/>
        </p:nvCxnSpPr>
        <p:spPr>
          <a:xfrm rot="10800000" flipV="1">
            <a:off x="1464901" y="1437463"/>
            <a:ext cx="2700000" cy="187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Conector: angular 107">
            <a:extLst>
              <a:ext uri="{FF2B5EF4-FFF2-40B4-BE49-F238E27FC236}">
                <a16:creationId xmlns:a16="http://schemas.microsoft.com/office/drawing/2014/main" id="{7F232CC6-315E-4CEF-025F-0760CABF59CB}"/>
              </a:ext>
            </a:extLst>
          </p:cNvPr>
          <p:cNvCxnSpPr/>
          <p:nvPr/>
        </p:nvCxnSpPr>
        <p:spPr>
          <a:xfrm rot="5400000">
            <a:off x="3047699" y="1804286"/>
            <a:ext cx="1548000" cy="1296000"/>
          </a:xfrm>
          <a:prstGeom prst="bentConnector3">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Conector: angular 108">
            <a:extLst>
              <a:ext uri="{FF2B5EF4-FFF2-40B4-BE49-F238E27FC236}">
                <a16:creationId xmlns:a16="http://schemas.microsoft.com/office/drawing/2014/main" id="{5AA47554-D87B-4EC9-28AE-380B0947B77B}"/>
              </a:ext>
            </a:extLst>
          </p:cNvPr>
          <p:cNvCxnSpPr/>
          <p:nvPr/>
        </p:nvCxnSpPr>
        <p:spPr>
          <a:xfrm rot="16200000" flipH="1">
            <a:off x="4019699" y="1936354"/>
            <a:ext cx="1728000" cy="828000"/>
          </a:xfrm>
          <a:prstGeom prst="bentConnector3">
            <a:avLst>
              <a:gd name="adj1" fmla="val 55935"/>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Conector: angular 109">
            <a:extLst>
              <a:ext uri="{FF2B5EF4-FFF2-40B4-BE49-F238E27FC236}">
                <a16:creationId xmlns:a16="http://schemas.microsoft.com/office/drawing/2014/main" id="{94170202-C427-8BB3-AF7F-A5F6FBA1D7AE}"/>
              </a:ext>
            </a:extLst>
          </p:cNvPr>
          <p:cNvCxnSpPr/>
          <p:nvPr/>
        </p:nvCxnSpPr>
        <p:spPr>
          <a:xfrm>
            <a:off x="4731468" y="1424737"/>
            <a:ext cx="2952000" cy="1872000"/>
          </a:xfrm>
          <a:prstGeom prst="bentConnector2">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1" name="Imagen 110">
            <a:extLst>
              <a:ext uri="{FF2B5EF4-FFF2-40B4-BE49-F238E27FC236}">
                <a16:creationId xmlns:a16="http://schemas.microsoft.com/office/drawing/2014/main" id="{BBCD1A06-1B0D-0D88-3EBF-9CB88FE7CF93}"/>
              </a:ext>
            </a:extLst>
          </p:cNvPr>
          <p:cNvPicPr>
            <a:picLocks noChangeAspect="1"/>
          </p:cNvPicPr>
          <p:nvPr/>
        </p:nvPicPr>
        <p:blipFill>
          <a:blip r:embed="rId4"/>
          <a:stretch>
            <a:fillRect/>
          </a:stretch>
        </p:blipFill>
        <p:spPr>
          <a:xfrm>
            <a:off x="755697" y="3510111"/>
            <a:ext cx="1564771" cy="732545"/>
          </a:xfrm>
          <a:prstGeom prst="rect">
            <a:avLst/>
          </a:prstGeom>
        </p:spPr>
      </p:pic>
      <p:pic>
        <p:nvPicPr>
          <p:cNvPr id="113" name="Imagen 112">
            <a:extLst>
              <a:ext uri="{FF2B5EF4-FFF2-40B4-BE49-F238E27FC236}">
                <a16:creationId xmlns:a16="http://schemas.microsoft.com/office/drawing/2014/main" id="{1E06D253-2FDC-B087-991F-434EAC3D1124}"/>
              </a:ext>
            </a:extLst>
          </p:cNvPr>
          <p:cNvPicPr>
            <a:picLocks noChangeAspect="1"/>
          </p:cNvPicPr>
          <p:nvPr/>
        </p:nvPicPr>
        <p:blipFill>
          <a:blip r:embed="rId5"/>
          <a:stretch>
            <a:fillRect/>
          </a:stretch>
        </p:blipFill>
        <p:spPr>
          <a:xfrm>
            <a:off x="4195741" y="3498536"/>
            <a:ext cx="1990213" cy="1014857"/>
          </a:xfrm>
          <a:prstGeom prst="rect">
            <a:avLst/>
          </a:prstGeom>
        </p:spPr>
      </p:pic>
      <p:pic>
        <p:nvPicPr>
          <p:cNvPr id="114" name="Imagen 113">
            <a:extLst>
              <a:ext uri="{FF2B5EF4-FFF2-40B4-BE49-F238E27FC236}">
                <a16:creationId xmlns:a16="http://schemas.microsoft.com/office/drawing/2014/main" id="{AF0D439A-0A09-775A-5173-B0B2461CA658}"/>
              </a:ext>
            </a:extLst>
          </p:cNvPr>
          <p:cNvPicPr>
            <a:picLocks noChangeAspect="1"/>
          </p:cNvPicPr>
          <p:nvPr/>
        </p:nvPicPr>
        <p:blipFill>
          <a:blip r:embed="rId6"/>
          <a:stretch>
            <a:fillRect/>
          </a:stretch>
        </p:blipFill>
        <p:spPr>
          <a:xfrm>
            <a:off x="6761121" y="3479359"/>
            <a:ext cx="1844693" cy="1155882"/>
          </a:xfrm>
          <a:prstGeom prst="rect">
            <a:avLst/>
          </a:prstGeom>
        </p:spPr>
      </p:pic>
    </p:spTree>
    <p:extLst>
      <p:ext uri="{BB962C8B-B14F-4D97-AF65-F5344CB8AC3E}">
        <p14:creationId xmlns:p14="http://schemas.microsoft.com/office/powerpoint/2010/main" val="65285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3"/>
          <p:cNvSpPr txBox="1">
            <a:spLocks noGrp="1"/>
          </p:cNvSpPr>
          <p:nvPr>
            <p:ph type="title"/>
          </p:nvPr>
        </p:nvSpPr>
        <p:spPr>
          <a:xfrm>
            <a:off x="719999" y="447841"/>
            <a:ext cx="7704000" cy="572700"/>
          </a:xfrm>
          <a:prstGeom prst="rect">
            <a:avLst/>
          </a:prstGeom>
        </p:spPr>
        <p:txBody>
          <a:bodyPr spcFirstLastPara="1" wrap="square" lIns="91425" tIns="91425" rIns="91425" bIns="91425" anchor="t" anchorCtr="0">
            <a:noAutofit/>
          </a:bodyPr>
          <a:lstStyle/>
          <a:p>
            <a:pPr algn="ctr"/>
            <a:r>
              <a:rPr lang="es-ES" sz="2000" dirty="0"/>
              <a:t>4.1 E</a:t>
            </a:r>
            <a:r>
              <a:rPr lang="es-CO" sz="2000" dirty="0"/>
              <a:t>squema para desarrollar un módulo (Software a la medida)</a:t>
            </a:r>
          </a:p>
        </p:txBody>
      </p:sp>
      <p:sp>
        <p:nvSpPr>
          <p:cNvPr id="3" name="CuadroTexto 2">
            <a:extLst>
              <a:ext uri="{FF2B5EF4-FFF2-40B4-BE49-F238E27FC236}">
                <a16:creationId xmlns:a16="http://schemas.microsoft.com/office/drawing/2014/main" id="{060E0A87-23A7-D900-A91E-1DF6ECC940A1}"/>
              </a:ext>
            </a:extLst>
          </p:cNvPr>
          <p:cNvSpPr txBox="1"/>
          <p:nvPr/>
        </p:nvSpPr>
        <p:spPr>
          <a:xfrm>
            <a:off x="978060" y="1586865"/>
            <a:ext cx="7187878" cy="1969770"/>
          </a:xfrm>
          <a:prstGeom prst="rect">
            <a:avLst/>
          </a:prstGeom>
          <a:noFill/>
        </p:spPr>
        <p:txBody>
          <a:bodyPr wrap="square">
            <a:spAutoFit/>
          </a:bodyPr>
          <a:lstStyle/>
          <a:p>
            <a:pPr algn="just"/>
            <a:r>
              <a:rPr lang="es-ES" sz="1000" dirty="0">
                <a:solidFill>
                  <a:schemeClr val="dk1"/>
                </a:solidFill>
                <a:highlight>
                  <a:srgbClr val="FFFF00"/>
                </a:highlight>
                <a:latin typeface="Roboto"/>
                <a:ea typeface="Roboto"/>
                <a:cs typeface="Roboto"/>
              </a:rPr>
              <a:t>El diagrama </a:t>
            </a:r>
            <a:r>
              <a:rPr lang="es-ES" sz="1000" dirty="0">
                <a:solidFill>
                  <a:schemeClr val="dk1"/>
                </a:solidFill>
                <a:highlight>
                  <a:srgbClr val="FFFF00"/>
                </a:highlight>
                <a:latin typeface="Roboto"/>
                <a:ea typeface="Roboto"/>
                <a:cs typeface="Roboto"/>
                <a:sym typeface="Roboto"/>
              </a:rPr>
              <a:t>esquemático</a:t>
            </a:r>
            <a:r>
              <a:rPr lang="es-ES" sz="1000" dirty="0">
                <a:solidFill>
                  <a:schemeClr val="dk1"/>
                </a:solidFill>
                <a:highlight>
                  <a:srgbClr val="FFFF00"/>
                </a:highlight>
                <a:latin typeface="Roboto"/>
                <a:ea typeface="Roboto"/>
                <a:cs typeface="Roboto"/>
              </a:rPr>
              <a:t> que describe la arquitectura y flujo de usuario de una aplicación web empresarial con múltiples módulos. A continuación, explico cada componente del esquema:</a:t>
            </a:r>
          </a:p>
          <a:p>
            <a:pPr algn="just"/>
            <a:r>
              <a:rPr lang="es-ES" b="1" dirty="0">
                <a:solidFill>
                  <a:schemeClr val="dk2"/>
                </a:solidFill>
                <a:latin typeface="Söhne"/>
                <a:sym typeface="Albert Sans"/>
              </a:rPr>
              <a:t>Servidor:</a:t>
            </a:r>
          </a:p>
          <a:p>
            <a:pPr lvl="1" algn="just"/>
            <a:r>
              <a:rPr lang="es-ES" sz="1000" dirty="0">
                <a:solidFill>
                  <a:schemeClr val="dk1"/>
                </a:solidFill>
                <a:latin typeface="Roboto"/>
                <a:ea typeface="Roboto"/>
                <a:cs typeface="Roboto"/>
              </a:rPr>
              <a:t>Representa el servidor web que aloja la aplicación. Es el componente central que procesa las solicitudes de los usuarios y sirve el contenido web, interactuando con la base de datos para recuperar o almacenar información.</a:t>
            </a:r>
          </a:p>
          <a:p>
            <a:pPr algn="just"/>
            <a:r>
              <a:rPr lang="es-ES" b="1" dirty="0">
                <a:solidFill>
                  <a:schemeClr val="dk2"/>
                </a:solidFill>
                <a:latin typeface="Söhne"/>
              </a:rPr>
              <a:t>Base de Datos:</a:t>
            </a:r>
          </a:p>
          <a:p>
            <a:pPr lvl="1" algn="just"/>
            <a:r>
              <a:rPr lang="es-ES" sz="1000" dirty="0">
                <a:solidFill>
                  <a:schemeClr val="dk1"/>
                </a:solidFill>
                <a:latin typeface="Roboto"/>
                <a:ea typeface="Roboto"/>
                <a:cs typeface="Roboto"/>
              </a:rPr>
              <a:t>Es el sistema que gestiona los datos de la aplicación. Aquí se almacenan todos los datos relevantes, como información de usuario, datos de los módulos, configuraciones, etc.</a:t>
            </a:r>
          </a:p>
          <a:p>
            <a:pPr algn="just"/>
            <a:r>
              <a:rPr lang="es-ES" b="1" dirty="0">
                <a:solidFill>
                  <a:schemeClr val="dk2"/>
                </a:solidFill>
                <a:latin typeface="Söhne"/>
              </a:rPr>
              <a:t>Página Principal:</a:t>
            </a:r>
          </a:p>
          <a:p>
            <a:pPr lvl="1" algn="just"/>
            <a:r>
              <a:rPr lang="es-ES" sz="1000" dirty="0">
                <a:solidFill>
                  <a:schemeClr val="dk1"/>
                </a:solidFill>
                <a:latin typeface="Roboto"/>
                <a:ea typeface="Roboto"/>
                <a:cs typeface="Roboto"/>
              </a:rPr>
              <a:t>Esta es la primera pantalla que ve un usuario al visitar la aplicación. Generalmente contiene información sobre la empresa y enlaces a diferentes secciones, incluida la Intranet.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7FD1-A36F-6B73-9ACE-765A7ECAAD6E}"/>
              </a:ext>
            </a:extLst>
          </p:cNvPr>
          <p:cNvSpPr>
            <a:spLocks noGrp="1"/>
          </p:cNvSpPr>
          <p:nvPr>
            <p:ph type="title"/>
          </p:nvPr>
        </p:nvSpPr>
        <p:spPr/>
        <p:txBody>
          <a:bodyPr/>
          <a:lstStyle/>
          <a:p>
            <a:r>
              <a:rPr lang="es-ES" sz="2000" dirty="0"/>
              <a:t>4.2 E</a:t>
            </a:r>
            <a:r>
              <a:rPr lang="es-CO" sz="2000" dirty="0"/>
              <a:t>squema para desarrollar un módulo (Software a la medida)</a:t>
            </a:r>
          </a:p>
        </p:txBody>
      </p:sp>
      <p:sp>
        <p:nvSpPr>
          <p:cNvPr id="4" name="CuadroTexto 3">
            <a:extLst>
              <a:ext uri="{FF2B5EF4-FFF2-40B4-BE49-F238E27FC236}">
                <a16:creationId xmlns:a16="http://schemas.microsoft.com/office/drawing/2014/main" id="{91E8B3F7-EBA8-2104-6460-21578CE9A374}"/>
              </a:ext>
            </a:extLst>
          </p:cNvPr>
          <p:cNvSpPr txBox="1"/>
          <p:nvPr/>
        </p:nvSpPr>
        <p:spPr>
          <a:xfrm>
            <a:off x="1012785" y="1304807"/>
            <a:ext cx="7251540" cy="2739211"/>
          </a:xfrm>
          <a:prstGeom prst="rect">
            <a:avLst/>
          </a:prstGeom>
          <a:noFill/>
        </p:spPr>
        <p:txBody>
          <a:bodyPr wrap="square">
            <a:spAutoFit/>
          </a:bodyPr>
          <a:lstStyle/>
          <a:p>
            <a:pPr algn="just"/>
            <a:r>
              <a:rPr lang="es-ES" b="1" dirty="0" err="1">
                <a:solidFill>
                  <a:schemeClr val="dk2"/>
                </a:solidFill>
                <a:latin typeface="Söhne"/>
              </a:rPr>
              <a:t>Login</a:t>
            </a:r>
            <a:r>
              <a:rPr lang="es-ES" b="1" dirty="0">
                <a:solidFill>
                  <a:schemeClr val="dk2"/>
                </a:solidFill>
                <a:latin typeface="Söhne"/>
              </a:rPr>
              <a:t>:</a:t>
            </a:r>
          </a:p>
          <a:p>
            <a:pPr lvl="1" algn="just"/>
            <a:r>
              <a:rPr lang="es-ES" sz="1000" dirty="0">
                <a:solidFill>
                  <a:schemeClr val="dk1"/>
                </a:solidFill>
                <a:latin typeface="Roboto"/>
                <a:ea typeface="Roboto"/>
                <a:cs typeface="Roboto"/>
              </a:rPr>
              <a:t>Es la sección donde los usuarios ingresan sus credenciales para autenticarse y acceder a la Intranet. El proceso de </a:t>
            </a:r>
            <a:r>
              <a:rPr lang="es-ES" sz="1000" dirty="0" err="1">
                <a:solidFill>
                  <a:schemeClr val="dk1"/>
                </a:solidFill>
                <a:latin typeface="Roboto"/>
                <a:ea typeface="Roboto"/>
                <a:cs typeface="Roboto"/>
              </a:rPr>
              <a:t>login</a:t>
            </a:r>
            <a:r>
              <a:rPr lang="es-ES" sz="1000" dirty="0">
                <a:solidFill>
                  <a:schemeClr val="dk1"/>
                </a:solidFill>
                <a:latin typeface="Roboto"/>
                <a:ea typeface="Roboto"/>
                <a:cs typeface="Roboto"/>
              </a:rPr>
              <a:t> asegura que solo los usuarios autorizados puedan acceder a las áreas restringidas y a los módulos funcionales de la aplicación.</a:t>
            </a:r>
          </a:p>
          <a:p>
            <a:pPr algn="just"/>
            <a:r>
              <a:rPr lang="es-ES" b="1" dirty="0">
                <a:solidFill>
                  <a:schemeClr val="dk2"/>
                </a:solidFill>
                <a:latin typeface="Söhne"/>
              </a:rPr>
              <a:t>Menú:</a:t>
            </a:r>
          </a:p>
          <a:p>
            <a:pPr lvl="1" algn="just"/>
            <a:r>
              <a:rPr lang="es-ES" sz="1000" dirty="0">
                <a:solidFill>
                  <a:schemeClr val="dk1"/>
                </a:solidFill>
                <a:latin typeface="Roboto"/>
                <a:ea typeface="Roboto"/>
                <a:cs typeface="Roboto"/>
              </a:rPr>
              <a:t>Una vez que el usuario ha iniciado sesión, se le presenta un menú. Este menú contiene enlaces a diferentes módulos de la aplicación. La disposición de los módulos en el menú se muestra de manera esquemática, sugiriendo una organización que permite al usuario navegar hacia la funcionalidad específica que desea utilizar.</a:t>
            </a:r>
          </a:p>
          <a:p>
            <a:pPr algn="just"/>
            <a:r>
              <a:rPr lang="es-ES" b="1" dirty="0">
                <a:solidFill>
                  <a:schemeClr val="dk2"/>
                </a:solidFill>
                <a:latin typeface="Söhne"/>
              </a:rPr>
              <a:t>Módulo:</a:t>
            </a:r>
          </a:p>
          <a:p>
            <a:pPr lvl="1" algn="just"/>
            <a:r>
              <a:rPr lang="es-ES" sz="1000" dirty="0">
                <a:solidFill>
                  <a:schemeClr val="dk1"/>
                </a:solidFill>
                <a:latin typeface="Roboto"/>
                <a:ea typeface="Roboto"/>
                <a:cs typeface="Roboto"/>
              </a:rPr>
              <a:t>Este es un componente específico dentro de la aplicación. El diagrama sugiere que cada módulo tiene una interfaz de usuario propia, posiblemente con formularios para ingresar o mostrar datos. Estos módulos podrían ser por ejemplo, gestión de proyectos, CRM, recursos humanos, entre otros.</a:t>
            </a:r>
          </a:p>
          <a:p>
            <a:pPr algn="just"/>
            <a:r>
              <a:rPr lang="es-ES" sz="1000" dirty="0">
                <a:solidFill>
                  <a:schemeClr val="dk1"/>
                </a:solidFill>
                <a:latin typeface="Roboto"/>
                <a:ea typeface="Roboto"/>
                <a:cs typeface="Roboto"/>
              </a:rPr>
              <a:t>El esquema destaca la estructura de navegación desde la entrada al sistema hasta el acceso a funcionalidades específicas, mostrando cómo un usuario pasa de la página principal a la sección de </a:t>
            </a:r>
            <a:r>
              <a:rPr lang="es-ES" sz="1000" dirty="0" err="1">
                <a:solidFill>
                  <a:schemeClr val="dk1"/>
                </a:solidFill>
                <a:latin typeface="Roboto"/>
                <a:ea typeface="Roboto"/>
                <a:cs typeface="Roboto"/>
              </a:rPr>
              <a:t>login</a:t>
            </a:r>
            <a:r>
              <a:rPr lang="es-ES" sz="1000" dirty="0">
                <a:solidFill>
                  <a:schemeClr val="dk1"/>
                </a:solidFill>
                <a:latin typeface="Roboto"/>
                <a:ea typeface="Roboto"/>
                <a:cs typeface="Roboto"/>
              </a:rPr>
              <a:t> y luego al menú principal donde se accede a los diferentes módulos. Cada módulo interactúa con la base de datos a través del servidor para realizar operaciones de datos. La simplicidad del diagrama ayuda a comprender el flujo general de la aplicación sin entrar en detalles técnicos complejos.</a:t>
            </a:r>
          </a:p>
        </p:txBody>
      </p:sp>
    </p:spTree>
    <p:extLst>
      <p:ext uri="{BB962C8B-B14F-4D97-AF65-F5344CB8AC3E}">
        <p14:creationId xmlns:p14="http://schemas.microsoft.com/office/powerpoint/2010/main" val="227977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332704" y="96585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1"/>
          </p:nvPr>
        </p:nvSpPr>
        <p:spPr>
          <a:xfrm>
            <a:off x="131968" y="754515"/>
            <a:ext cx="3722144" cy="3634469"/>
          </a:xfrm>
        </p:spPr>
        <p:txBody>
          <a:bodyPr/>
          <a:lstStyle/>
          <a:p>
            <a:pPr algn="just"/>
            <a:r>
              <a:rPr lang="es-ES" sz="1000" b="0" i="0" dirty="0">
                <a:solidFill>
                  <a:srgbClr val="ECECEC"/>
                </a:solidFill>
                <a:effectLst/>
                <a:latin typeface="Söhne"/>
              </a:rPr>
              <a:t>	La página principal de un sitio web empresarial es la primera impresión que los visitantes obtienen de la empresa en línea. Su objetivo principal es presentar la empresa, sus valores y servicios clave. Estructurada con HTML para la organización del contenido, se emplea CSS para el diseño visual y JavaScript para añadir interactividad, como formularios y animaciones.</a:t>
            </a:r>
          </a:p>
          <a:p>
            <a:pPr algn="just"/>
            <a:endParaRPr lang="es-ES" sz="1000" b="0" i="0" dirty="0">
              <a:solidFill>
                <a:srgbClr val="ECECEC"/>
              </a:solidFill>
              <a:effectLst/>
              <a:latin typeface="Söhne"/>
            </a:endParaRPr>
          </a:p>
          <a:p>
            <a:pPr algn="just"/>
            <a:r>
              <a:rPr lang="es-ES" sz="1000" b="0" i="0" dirty="0">
                <a:solidFill>
                  <a:srgbClr val="ECECEC"/>
                </a:solidFill>
                <a:effectLst/>
                <a:latin typeface="Söhne"/>
              </a:rPr>
              <a:t>	Desde el punto de vista empresarial, la página principal actúa como representante digital de la empresa, proporcionando un punto de contacto inicial para clientes y </a:t>
            </a:r>
            <a:r>
              <a:rPr lang="es-ES" sz="1000" b="0" i="0" dirty="0" err="1">
                <a:solidFill>
                  <a:srgbClr val="ECECEC"/>
                </a:solidFill>
                <a:effectLst/>
                <a:latin typeface="Söhne"/>
              </a:rPr>
              <a:t>stakeholders</a:t>
            </a:r>
            <a:r>
              <a:rPr lang="es-ES" sz="1000" b="0" i="0" dirty="0">
                <a:solidFill>
                  <a:srgbClr val="ECECEC"/>
                </a:solidFill>
                <a:effectLst/>
                <a:latin typeface="Söhne"/>
              </a:rPr>
              <a:t>. Además, sirve como herramienta de marketing crucial, permitiendo a la empresa llegar a una audiencia global, mostrar sus productos o servicios, y comunicar noticias o actualizaciones.</a:t>
            </a:r>
          </a:p>
          <a:p>
            <a:pPr algn="just"/>
            <a:endParaRPr lang="es-ES" sz="1000" b="0" i="0" dirty="0">
              <a:solidFill>
                <a:srgbClr val="ECECEC"/>
              </a:solidFill>
              <a:effectLst/>
              <a:latin typeface="Söhne"/>
            </a:endParaRPr>
          </a:p>
          <a:p>
            <a:pPr algn="just"/>
            <a:r>
              <a:rPr lang="es-ES" sz="1000" b="0" i="0" dirty="0">
                <a:solidFill>
                  <a:srgbClr val="ECECEC"/>
                </a:solidFill>
                <a:effectLst/>
                <a:latin typeface="Söhne"/>
              </a:rPr>
              <a:t>	Existen varios tipos de páginas principales, desde informativas hasta de comercio electrónico, portales de discusión, blogs y páginas de destino diseñadas para campañas de marketing específicas. En resumen, la página principal es esencial para establecer la presencia en línea de una empresa y atraer a sus visitantes hacia la información y servicios que ofrece.</a:t>
            </a:r>
          </a:p>
          <a:p>
            <a:endParaRPr lang="es-CO"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366219" y="269295"/>
            <a:ext cx="2033196" cy="307777"/>
          </a:xfrm>
          <a:prstGeom prst="rect">
            <a:avLst/>
          </a:prstGeom>
          <a:noFill/>
        </p:spPr>
        <p:txBody>
          <a:bodyPr wrap="square">
            <a:spAutoFit/>
          </a:bodyPr>
          <a:lstStyle/>
          <a:p>
            <a:r>
              <a:rPr lang="es-ES" b="1" dirty="0">
                <a:solidFill>
                  <a:schemeClr val="dk2"/>
                </a:solidFill>
                <a:latin typeface="Söhne"/>
              </a:rPr>
              <a:t>La Página Principal: </a:t>
            </a:r>
          </a:p>
        </p:txBody>
      </p:sp>
      <p:pic>
        <p:nvPicPr>
          <p:cNvPr id="33" name="Imagen 32">
            <a:extLst>
              <a:ext uri="{FF2B5EF4-FFF2-40B4-BE49-F238E27FC236}">
                <a16:creationId xmlns:a16="http://schemas.microsoft.com/office/drawing/2014/main" id="{8695E048-F936-9F47-59F0-A0F66B135EB0}"/>
              </a:ext>
            </a:extLst>
          </p:cNvPr>
          <p:cNvPicPr>
            <a:picLocks noChangeAspect="1"/>
          </p:cNvPicPr>
          <p:nvPr/>
        </p:nvPicPr>
        <p:blipFill>
          <a:blip r:embed="rId3"/>
          <a:stretch>
            <a:fillRect/>
          </a:stretch>
        </p:blipFill>
        <p:spPr>
          <a:xfrm>
            <a:off x="4668819" y="1390336"/>
            <a:ext cx="4173967" cy="1954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3" name="Google Shape;506;p43">
            <a:extLst>
              <a:ext uri="{FF2B5EF4-FFF2-40B4-BE49-F238E27FC236}">
                <a16:creationId xmlns:a16="http://schemas.microsoft.com/office/drawing/2014/main" id="{0E6A3644-3D50-66FA-83F5-0BA25478082B}"/>
              </a:ext>
            </a:extLst>
          </p:cNvPr>
          <p:cNvSpPr txBox="1">
            <a:spLocks noGrp="1"/>
          </p:cNvSpPr>
          <p:nvPr>
            <p:ph type="title"/>
          </p:nvPr>
        </p:nvSpPr>
        <p:spPr>
          <a:xfrm>
            <a:off x="3919890" y="180819"/>
            <a:ext cx="1302438" cy="572700"/>
          </a:xfrm>
          <a:prstGeom prst="rect">
            <a:avLst/>
          </a:prstGeom>
        </p:spPr>
        <p:txBody>
          <a:bodyPr spcFirstLastPara="1" wrap="square" lIns="91425" tIns="91425" rIns="91425" bIns="91425" anchor="t" anchorCtr="0">
            <a:noAutofit/>
          </a:bodyPr>
          <a:lstStyle/>
          <a:p>
            <a:pPr algn="ctr"/>
            <a:r>
              <a:rPr lang="es-ES" sz="2000" dirty="0">
                <a:solidFill>
                  <a:schemeClr val="dk1"/>
                </a:solidFill>
                <a:latin typeface="Albert Sans"/>
                <a:sym typeface="Albert Sans"/>
              </a:rPr>
              <a:t>Intranet:</a:t>
            </a:r>
            <a:endParaRPr lang="es-CO" sz="2000" dirty="0">
              <a:solidFill>
                <a:schemeClr val="dk1"/>
              </a:solidFill>
              <a:latin typeface="Albert Sans"/>
              <a:sym typeface="Albert Sans"/>
            </a:endParaRPr>
          </a:p>
        </p:txBody>
      </p:sp>
      <p:sp>
        <p:nvSpPr>
          <p:cNvPr id="13" name="Subtítulo 12">
            <a:extLst>
              <a:ext uri="{FF2B5EF4-FFF2-40B4-BE49-F238E27FC236}">
                <a16:creationId xmlns:a16="http://schemas.microsoft.com/office/drawing/2014/main" id="{B7949C34-9B3E-5A10-750F-4FE5C6456B03}"/>
              </a:ext>
            </a:extLst>
          </p:cNvPr>
          <p:cNvSpPr>
            <a:spLocks noGrp="1"/>
          </p:cNvSpPr>
          <p:nvPr>
            <p:ph type="subTitle" idx="1"/>
          </p:nvPr>
        </p:nvSpPr>
        <p:spPr>
          <a:xfrm>
            <a:off x="320428" y="2905237"/>
            <a:ext cx="7916043" cy="1504591"/>
          </a:xfrm>
        </p:spPr>
        <p:txBody>
          <a:bodyPr/>
          <a:lstStyle/>
          <a:p>
            <a:pPr algn="just"/>
            <a:r>
              <a:rPr lang="es-ES" sz="1000" b="0" i="0" dirty="0">
                <a:solidFill>
                  <a:srgbClr val="ECECEC"/>
                </a:solidFill>
                <a:effectLst/>
                <a:latin typeface="Söhne"/>
              </a:rPr>
              <a:t>	Una intranet, desde la óptica de una página web, es un portal centralizado que sirve como punto de acceso y enlace para una variedad de aplicaciones y servicios internos de una organización. Funciona como el "</a:t>
            </a:r>
            <a:r>
              <a:rPr lang="es-ES" sz="1000" b="0" i="0" dirty="0" err="1">
                <a:solidFill>
                  <a:srgbClr val="ECECEC"/>
                </a:solidFill>
                <a:effectLst/>
                <a:latin typeface="Söhne"/>
              </a:rPr>
              <a:t>dashboard</a:t>
            </a:r>
            <a:r>
              <a:rPr lang="es-ES" sz="1000" b="0" i="0" dirty="0">
                <a:solidFill>
                  <a:srgbClr val="ECECEC"/>
                </a:solidFill>
                <a:effectLst/>
                <a:latin typeface="Söhne"/>
              </a:rPr>
              <a:t>" para empleados, ofreciendo acceso a recursos y herramientas específicas. Integrando varios módulos internos, como gestión de recursos humanos o sistemas financieros, proporciona un acceso unificado a aplicaciones empresariales y bases de datos. Su interfaz adaptable y navegación intuitiva personalizan la experiencia del usuario según su rol. Además, fomenta la comunicación y colaboración entre departamentos mediante herramientas como chat y espacios colaborativos. Con medidas de seguridad, garantiza la protección de datos y el control de acceso. Requiere mantenimiento regular para optimizar su funcionamiento y seguridad. En resumen, la intranet es el corazón digital de una empresa, facilitando la gestión diaria, la comunicación interna y el acceso a herramientas esenciales en un entorno seguro y personalizado.</a:t>
            </a:r>
            <a:endParaRPr lang="es-CO" sz="1000" dirty="0"/>
          </a:p>
        </p:txBody>
      </p:sp>
      <p:sp>
        <p:nvSpPr>
          <p:cNvPr id="6" name="Google Shape;6263;p64">
            <a:extLst>
              <a:ext uri="{FF2B5EF4-FFF2-40B4-BE49-F238E27FC236}">
                <a16:creationId xmlns:a16="http://schemas.microsoft.com/office/drawing/2014/main" id="{A69B367D-9362-B133-3DD9-7758A12CA389}"/>
              </a:ext>
            </a:extLst>
          </p:cNvPr>
          <p:cNvSpPr/>
          <p:nvPr/>
        </p:nvSpPr>
        <p:spPr>
          <a:xfrm>
            <a:off x="2068981" y="1676606"/>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CuadroTexto 7">
            <a:extLst>
              <a:ext uri="{FF2B5EF4-FFF2-40B4-BE49-F238E27FC236}">
                <a16:creationId xmlns:a16="http://schemas.microsoft.com/office/drawing/2014/main" id="{4038B31A-9391-BC0B-45D5-081B62666E33}"/>
              </a:ext>
            </a:extLst>
          </p:cNvPr>
          <p:cNvSpPr txBox="1"/>
          <p:nvPr/>
        </p:nvSpPr>
        <p:spPr>
          <a:xfrm>
            <a:off x="1829684" y="2083362"/>
            <a:ext cx="828340"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Acceso</a:t>
            </a:r>
            <a:endParaRPr lang="es-CO" sz="1000" dirty="0">
              <a:solidFill>
                <a:srgbClr val="ECECEC"/>
              </a:solidFill>
              <a:latin typeface="Söhne"/>
              <a:ea typeface="Roboto"/>
              <a:cs typeface="Roboto"/>
              <a:sym typeface="Roboto"/>
            </a:endParaRPr>
          </a:p>
        </p:txBody>
      </p:sp>
      <p:grpSp>
        <p:nvGrpSpPr>
          <p:cNvPr id="9" name="Google Shape;7960;p67">
            <a:extLst>
              <a:ext uri="{FF2B5EF4-FFF2-40B4-BE49-F238E27FC236}">
                <a16:creationId xmlns:a16="http://schemas.microsoft.com/office/drawing/2014/main" id="{C1250DA4-EC5C-9484-4CFF-C7BAEAFF18D6}"/>
              </a:ext>
            </a:extLst>
          </p:cNvPr>
          <p:cNvGrpSpPr/>
          <p:nvPr/>
        </p:nvGrpSpPr>
        <p:grpSpPr>
          <a:xfrm>
            <a:off x="2897319" y="1676606"/>
            <a:ext cx="427578" cy="421351"/>
            <a:chOff x="-5254775" y="3631325"/>
            <a:chExt cx="296950" cy="292625"/>
          </a:xfrm>
          <a:solidFill>
            <a:schemeClr val="accent5"/>
          </a:solidFill>
        </p:grpSpPr>
        <p:sp>
          <p:nvSpPr>
            <p:cNvPr id="10" name="Google Shape;7961;p67">
              <a:extLst>
                <a:ext uri="{FF2B5EF4-FFF2-40B4-BE49-F238E27FC236}">
                  <a16:creationId xmlns:a16="http://schemas.microsoft.com/office/drawing/2014/main" id="{4FADD13C-07D4-CB74-2618-A20D94107D1B}"/>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62;p67">
              <a:extLst>
                <a:ext uri="{FF2B5EF4-FFF2-40B4-BE49-F238E27FC236}">
                  <a16:creationId xmlns:a16="http://schemas.microsoft.com/office/drawing/2014/main" id="{5F1E80DE-DE6B-4BED-D6F6-C26D550F6AB9}"/>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63;p67">
              <a:extLst>
                <a:ext uri="{FF2B5EF4-FFF2-40B4-BE49-F238E27FC236}">
                  <a16:creationId xmlns:a16="http://schemas.microsoft.com/office/drawing/2014/main" id="{CD620DA1-3709-D7BB-228F-97B8539FDB5E}"/>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64;p67">
              <a:extLst>
                <a:ext uri="{FF2B5EF4-FFF2-40B4-BE49-F238E27FC236}">
                  <a16:creationId xmlns:a16="http://schemas.microsoft.com/office/drawing/2014/main" id="{572FCADA-BE85-FB9D-FFB8-ED5A88DEFF80}"/>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65;p67">
              <a:extLst>
                <a:ext uri="{FF2B5EF4-FFF2-40B4-BE49-F238E27FC236}">
                  <a16:creationId xmlns:a16="http://schemas.microsoft.com/office/drawing/2014/main" id="{D7376F2A-9C2B-BB8C-0118-0396C0C27389}"/>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6;p67">
              <a:extLst>
                <a:ext uri="{FF2B5EF4-FFF2-40B4-BE49-F238E27FC236}">
                  <a16:creationId xmlns:a16="http://schemas.microsoft.com/office/drawing/2014/main" id="{5D3FF887-ABC4-8139-0DF0-B03B3EE541B2}"/>
                </a:ext>
              </a:extLst>
            </p:cNvPr>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67;p67">
              <a:extLst>
                <a:ext uri="{FF2B5EF4-FFF2-40B4-BE49-F238E27FC236}">
                  <a16:creationId xmlns:a16="http://schemas.microsoft.com/office/drawing/2014/main" id="{2498E953-DA6E-B0B8-B0C8-49A7B7CE43FE}"/>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uadroTexto 18">
            <a:extLst>
              <a:ext uri="{FF2B5EF4-FFF2-40B4-BE49-F238E27FC236}">
                <a16:creationId xmlns:a16="http://schemas.microsoft.com/office/drawing/2014/main" id="{0E127D94-D325-69E3-86CA-14EAED99B8DF}"/>
              </a:ext>
            </a:extLst>
          </p:cNvPr>
          <p:cNvSpPr txBox="1"/>
          <p:nvPr/>
        </p:nvSpPr>
        <p:spPr>
          <a:xfrm>
            <a:off x="2640294" y="2084109"/>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Colaboración</a:t>
            </a:r>
            <a:endParaRPr lang="es-CO" sz="1000" dirty="0">
              <a:solidFill>
                <a:srgbClr val="ECECEC"/>
              </a:solidFill>
              <a:latin typeface="Söhne"/>
              <a:ea typeface="Roboto"/>
              <a:cs typeface="Roboto"/>
              <a:sym typeface="Roboto"/>
            </a:endParaRPr>
          </a:p>
        </p:txBody>
      </p:sp>
      <p:grpSp>
        <p:nvGrpSpPr>
          <p:cNvPr id="20" name="Google Shape;7930;p67">
            <a:extLst>
              <a:ext uri="{FF2B5EF4-FFF2-40B4-BE49-F238E27FC236}">
                <a16:creationId xmlns:a16="http://schemas.microsoft.com/office/drawing/2014/main" id="{454BFC04-3938-DA2B-F9ED-03A857E98E98}"/>
              </a:ext>
            </a:extLst>
          </p:cNvPr>
          <p:cNvGrpSpPr/>
          <p:nvPr/>
        </p:nvGrpSpPr>
        <p:grpSpPr>
          <a:xfrm>
            <a:off x="3796251" y="1660444"/>
            <a:ext cx="419449" cy="420486"/>
            <a:chOff x="-3771675" y="3971775"/>
            <a:chExt cx="291304" cy="292024"/>
          </a:xfrm>
          <a:solidFill>
            <a:schemeClr val="accent5"/>
          </a:solidFill>
        </p:grpSpPr>
        <p:sp>
          <p:nvSpPr>
            <p:cNvPr id="21" name="Google Shape;7931;p67">
              <a:extLst>
                <a:ext uri="{FF2B5EF4-FFF2-40B4-BE49-F238E27FC236}">
                  <a16:creationId xmlns:a16="http://schemas.microsoft.com/office/drawing/2014/main" id="{A1E1A782-CF99-5072-0FA6-C23812B3C67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2;p67">
              <a:extLst>
                <a:ext uri="{FF2B5EF4-FFF2-40B4-BE49-F238E27FC236}">
                  <a16:creationId xmlns:a16="http://schemas.microsoft.com/office/drawing/2014/main" id="{F3B3D279-23FB-00D3-1EC0-5342DBABA98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33;p67">
              <a:extLst>
                <a:ext uri="{FF2B5EF4-FFF2-40B4-BE49-F238E27FC236}">
                  <a16:creationId xmlns:a16="http://schemas.microsoft.com/office/drawing/2014/main" id="{99A22479-CB67-50CE-A81C-5E63FCD8A7BD}"/>
                </a:ext>
              </a:extLst>
            </p:cNvPr>
            <p:cNvSpPr/>
            <p:nvPr/>
          </p:nvSpPr>
          <p:spPr>
            <a:xfrm>
              <a:off x="-3669421" y="4074749"/>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934;p67">
              <a:extLst>
                <a:ext uri="{FF2B5EF4-FFF2-40B4-BE49-F238E27FC236}">
                  <a16:creationId xmlns:a16="http://schemas.microsoft.com/office/drawing/2014/main" id="{03D14E58-77E2-490B-2928-553DC815883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35;p67">
              <a:extLst>
                <a:ext uri="{FF2B5EF4-FFF2-40B4-BE49-F238E27FC236}">
                  <a16:creationId xmlns:a16="http://schemas.microsoft.com/office/drawing/2014/main" id="{3E286DC9-5591-2330-D93D-FE48F5FD72F0}"/>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uadroTexto 25">
            <a:extLst>
              <a:ext uri="{FF2B5EF4-FFF2-40B4-BE49-F238E27FC236}">
                <a16:creationId xmlns:a16="http://schemas.microsoft.com/office/drawing/2014/main" id="{B57A4118-A6ED-4B3A-2CC4-DE0E6DB4933E}"/>
              </a:ext>
            </a:extLst>
          </p:cNvPr>
          <p:cNvSpPr txBox="1"/>
          <p:nvPr/>
        </p:nvSpPr>
        <p:spPr>
          <a:xfrm>
            <a:off x="3481184" y="2085898"/>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Data</a:t>
            </a:r>
            <a:endParaRPr lang="es-CO" sz="1000" dirty="0">
              <a:solidFill>
                <a:srgbClr val="ECECEC"/>
              </a:solidFill>
              <a:latin typeface="Söhne"/>
              <a:ea typeface="Roboto"/>
              <a:cs typeface="Roboto"/>
              <a:sym typeface="Roboto"/>
            </a:endParaRPr>
          </a:p>
        </p:txBody>
      </p:sp>
      <p:sp>
        <p:nvSpPr>
          <p:cNvPr id="27" name="Google Shape;4992;p61">
            <a:extLst>
              <a:ext uri="{FF2B5EF4-FFF2-40B4-BE49-F238E27FC236}">
                <a16:creationId xmlns:a16="http://schemas.microsoft.com/office/drawing/2014/main" id="{0C1F9CD7-1003-115A-518B-932BC1756838}"/>
              </a:ext>
            </a:extLst>
          </p:cNvPr>
          <p:cNvSpPr/>
          <p:nvPr/>
        </p:nvSpPr>
        <p:spPr>
          <a:xfrm>
            <a:off x="4591021" y="1769430"/>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CuadroTexto 27">
            <a:extLst>
              <a:ext uri="{FF2B5EF4-FFF2-40B4-BE49-F238E27FC236}">
                <a16:creationId xmlns:a16="http://schemas.microsoft.com/office/drawing/2014/main" id="{8A4BF9D7-755A-F02C-4765-CBCE204C3EA3}"/>
              </a:ext>
            </a:extLst>
          </p:cNvPr>
          <p:cNvSpPr txBox="1"/>
          <p:nvPr/>
        </p:nvSpPr>
        <p:spPr>
          <a:xfrm>
            <a:off x="4278449" y="2089081"/>
            <a:ext cx="964399"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Comunicación</a:t>
            </a:r>
            <a:endParaRPr lang="es-CO" sz="1000" dirty="0">
              <a:solidFill>
                <a:srgbClr val="ECECEC"/>
              </a:solidFill>
              <a:latin typeface="Söhne"/>
              <a:ea typeface="Roboto"/>
              <a:cs typeface="Roboto"/>
              <a:sym typeface="Roboto"/>
            </a:endParaRPr>
          </a:p>
        </p:txBody>
      </p:sp>
      <p:grpSp>
        <p:nvGrpSpPr>
          <p:cNvPr id="29" name="Google Shape;7860;p67">
            <a:extLst>
              <a:ext uri="{FF2B5EF4-FFF2-40B4-BE49-F238E27FC236}">
                <a16:creationId xmlns:a16="http://schemas.microsoft.com/office/drawing/2014/main" id="{45B06FA7-6066-B114-79C9-4A544EF33F66}"/>
              </a:ext>
            </a:extLst>
          </p:cNvPr>
          <p:cNvGrpSpPr/>
          <p:nvPr/>
        </p:nvGrpSpPr>
        <p:grpSpPr>
          <a:xfrm>
            <a:off x="5600680" y="1675325"/>
            <a:ext cx="420811" cy="418507"/>
            <a:chOff x="-5971525" y="3273750"/>
            <a:chExt cx="292250" cy="290650"/>
          </a:xfrm>
          <a:solidFill>
            <a:schemeClr val="accent5"/>
          </a:solidFill>
        </p:grpSpPr>
        <p:sp>
          <p:nvSpPr>
            <p:cNvPr id="30" name="Google Shape;7861;p67">
              <a:extLst>
                <a:ext uri="{FF2B5EF4-FFF2-40B4-BE49-F238E27FC236}">
                  <a16:creationId xmlns:a16="http://schemas.microsoft.com/office/drawing/2014/main" id="{F21C472F-3FE4-AEB2-B717-5D2EF743ECE8}"/>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862;p67">
              <a:extLst>
                <a:ext uri="{FF2B5EF4-FFF2-40B4-BE49-F238E27FC236}">
                  <a16:creationId xmlns:a16="http://schemas.microsoft.com/office/drawing/2014/main" id="{930CE4D8-AC84-0264-EE79-18791916E8BB}"/>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CuadroTexto 31">
            <a:extLst>
              <a:ext uri="{FF2B5EF4-FFF2-40B4-BE49-F238E27FC236}">
                <a16:creationId xmlns:a16="http://schemas.microsoft.com/office/drawing/2014/main" id="{1D125F1A-4AA9-5338-E5B8-CBA154545F00}"/>
              </a:ext>
            </a:extLst>
          </p:cNvPr>
          <p:cNvSpPr txBox="1"/>
          <p:nvPr/>
        </p:nvSpPr>
        <p:spPr>
          <a:xfrm>
            <a:off x="5234356" y="2090498"/>
            <a:ext cx="1153461" cy="246221"/>
          </a:xfrm>
          <a:prstGeom prst="rect">
            <a:avLst/>
          </a:prstGeom>
          <a:noFill/>
        </p:spPr>
        <p:txBody>
          <a:bodyPr wrap="square" rtlCol="0">
            <a:spAutoFit/>
          </a:bodyPr>
          <a:lstStyle/>
          <a:p>
            <a:pPr algn="ctr"/>
            <a:r>
              <a:rPr lang="es-ES" sz="1000" dirty="0" err="1">
                <a:solidFill>
                  <a:srgbClr val="ECECEC"/>
                </a:solidFill>
                <a:latin typeface="Söhne"/>
                <a:ea typeface="Roboto"/>
                <a:cs typeface="Roboto"/>
                <a:sym typeface="Roboto"/>
              </a:rPr>
              <a:t>Private</a:t>
            </a:r>
            <a:r>
              <a:rPr lang="es-ES" sz="1000" dirty="0">
                <a:solidFill>
                  <a:srgbClr val="ECECEC"/>
                </a:solidFill>
                <a:latin typeface="Söhne"/>
                <a:ea typeface="Roboto"/>
                <a:cs typeface="Roboto"/>
                <a:sym typeface="Roboto"/>
              </a:rPr>
              <a:t> Network</a:t>
            </a:r>
            <a:endParaRPr lang="es-CO" sz="1000" dirty="0">
              <a:solidFill>
                <a:srgbClr val="ECECEC"/>
              </a:solidFill>
              <a:latin typeface="Söhne"/>
              <a:ea typeface="Roboto"/>
              <a:cs typeface="Roboto"/>
              <a:sym typeface="Roboto"/>
            </a:endParaRPr>
          </a:p>
        </p:txBody>
      </p:sp>
      <p:grpSp>
        <p:nvGrpSpPr>
          <p:cNvPr id="34" name="Google Shape;6171;p63">
            <a:extLst>
              <a:ext uri="{FF2B5EF4-FFF2-40B4-BE49-F238E27FC236}">
                <a16:creationId xmlns:a16="http://schemas.microsoft.com/office/drawing/2014/main" id="{563BB48E-B86C-7DFE-5D16-A0CBF1CFCB52}"/>
              </a:ext>
            </a:extLst>
          </p:cNvPr>
          <p:cNvGrpSpPr/>
          <p:nvPr/>
        </p:nvGrpSpPr>
        <p:grpSpPr>
          <a:xfrm>
            <a:off x="6729301" y="1707642"/>
            <a:ext cx="350079" cy="349133"/>
            <a:chOff x="2037825" y="3981825"/>
            <a:chExt cx="296175" cy="295375"/>
          </a:xfrm>
          <a:solidFill>
            <a:schemeClr val="accent5"/>
          </a:solidFill>
        </p:grpSpPr>
        <p:sp>
          <p:nvSpPr>
            <p:cNvPr id="35" name="Google Shape;6172;p63">
              <a:extLst>
                <a:ext uri="{FF2B5EF4-FFF2-40B4-BE49-F238E27FC236}">
                  <a16:creationId xmlns:a16="http://schemas.microsoft.com/office/drawing/2014/main" id="{FC6428F9-364C-1659-79B2-61226A79E30B}"/>
                </a:ext>
              </a:extLst>
            </p:cNvPr>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73;p63">
              <a:extLst>
                <a:ext uri="{FF2B5EF4-FFF2-40B4-BE49-F238E27FC236}">
                  <a16:creationId xmlns:a16="http://schemas.microsoft.com/office/drawing/2014/main" id="{FA690141-FD8F-110B-5C76-A845637F3F00}"/>
                </a:ext>
              </a:extLst>
            </p:cNvPr>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74;p63">
              <a:extLst>
                <a:ext uri="{FF2B5EF4-FFF2-40B4-BE49-F238E27FC236}">
                  <a16:creationId xmlns:a16="http://schemas.microsoft.com/office/drawing/2014/main" id="{0FA4C917-5D64-649E-4BCF-6D1ACECAF6B6}"/>
                </a:ext>
              </a:extLst>
            </p:cNvPr>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CuadroTexto 37">
            <a:extLst>
              <a:ext uri="{FF2B5EF4-FFF2-40B4-BE49-F238E27FC236}">
                <a16:creationId xmlns:a16="http://schemas.microsoft.com/office/drawing/2014/main" id="{2C0AB49C-EEC1-298B-01E4-77728DA6FA09}"/>
              </a:ext>
            </a:extLst>
          </p:cNvPr>
          <p:cNvSpPr txBox="1"/>
          <p:nvPr/>
        </p:nvSpPr>
        <p:spPr>
          <a:xfrm>
            <a:off x="6341758" y="2097957"/>
            <a:ext cx="964400" cy="246221"/>
          </a:xfrm>
          <a:prstGeom prst="rect">
            <a:avLst/>
          </a:prstGeom>
          <a:noFill/>
        </p:spPr>
        <p:txBody>
          <a:bodyPr wrap="square" rtlCol="0">
            <a:spAutoFit/>
          </a:bodyPr>
          <a:lstStyle/>
          <a:p>
            <a:pPr algn="ctr"/>
            <a:r>
              <a:rPr lang="es-ES" sz="1000" dirty="0">
                <a:solidFill>
                  <a:srgbClr val="ECECEC"/>
                </a:solidFill>
                <a:latin typeface="Söhne"/>
                <a:ea typeface="Roboto"/>
                <a:cs typeface="Roboto"/>
                <a:sym typeface="Roboto"/>
              </a:rPr>
              <a:t>Información </a:t>
            </a:r>
            <a:endParaRPr lang="es-CO" sz="1000" dirty="0">
              <a:solidFill>
                <a:srgbClr val="ECECEC"/>
              </a:solidFill>
              <a:latin typeface="Söhne"/>
              <a:ea typeface="Roboto"/>
              <a:cs typeface="Roboto"/>
              <a:sym typeface="Roboto"/>
            </a:endParaRPr>
          </a:p>
        </p:txBody>
      </p:sp>
      <p:cxnSp>
        <p:nvCxnSpPr>
          <p:cNvPr id="51" name="Conector recto 50">
            <a:extLst>
              <a:ext uri="{FF2B5EF4-FFF2-40B4-BE49-F238E27FC236}">
                <a16:creationId xmlns:a16="http://schemas.microsoft.com/office/drawing/2014/main" id="{DE96260A-CB53-8CB8-1857-C5C191476814}"/>
              </a:ext>
            </a:extLst>
          </p:cNvPr>
          <p:cNvCxnSpPr>
            <a:cxnSpLocks/>
          </p:cNvCxnSpPr>
          <p:nvPr/>
        </p:nvCxnSpPr>
        <p:spPr>
          <a:xfrm flipH="1">
            <a:off x="2250581" y="733672"/>
            <a:ext cx="4582055" cy="0"/>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ector recto 51">
            <a:extLst>
              <a:ext uri="{FF2B5EF4-FFF2-40B4-BE49-F238E27FC236}">
                <a16:creationId xmlns:a16="http://schemas.microsoft.com/office/drawing/2014/main" id="{2D869FF9-974B-2ED1-171F-DDCD726BA033}"/>
              </a:ext>
            </a:extLst>
          </p:cNvPr>
          <p:cNvCxnSpPr>
            <a:cxnSpLocks/>
          </p:cNvCxnSpPr>
          <p:nvPr/>
        </p:nvCxnSpPr>
        <p:spPr>
          <a:xfrm flipV="1">
            <a:off x="2250581"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Conector recto 56">
            <a:extLst>
              <a:ext uri="{FF2B5EF4-FFF2-40B4-BE49-F238E27FC236}">
                <a16:creationId xmlns:a16="http://schemas.microsoft.com/office/drawing/2014/main" id="{7AE4A86F-7591-DFE0-3875-C3C57FCF17B8}"/>
              </a:ext>
            </a:extLst>
          </p:cNvPr>
          <p:cNvCxnSpPr>
            <a:cxnSpLocks/>
          </p:cNvCxnSpPr>
          <p:nvPr/>
        </p:nvCxnSpPr>
        <p:spPr>
          <a:xfrm flipV="1">
            <a:off x="6832636"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Conector recto 57">
            <a:extLst>
              <a:ext uri="{FF2B5EF4-FFF2-40B4-BE49-F238E27FC236}">
                <a16:creationId xmlns:a16="http://schemas.microsoft.com/office/drawing/2014/main" id="{6F3F1158-F8A6-7C0A-D205-698CC26196D0}"/>
              </a:ext>
            </a:extLst>
          </p:cNvPr>
          <p:cNvCxnSpPr>
            <a:cxnSpLocks/>
          </p:cNvCxnSpPr>
          <p:nvPr/>
        </p:nvCxnSpPr>
        <p:spPr>
          <a:xfrm flipV="1">
            <a:off x="3123023"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ector recto 58">
            <a:extLst>
              <a:ext uri="{FF2B5EF4-FFF2-40B4-BE49-F238E27FC236}">
                <a16:creationId xmlns:a16="http://schemas.microsoft.com/office/drawing/2014/main" id="{663A3C1A-7846-875F-BA1F-C4B7B996BCA1}"/>
              </a:ext>
            </a:extLst>
          </p:cNvPr>
          <p:cNvCxnSpPr>
            <a:cxnSpLocks/>
          </p:cNvCxnSpPr>
          <p:nvPr/>
        </p:nvCxnSpPr>
        <p:spPr>
          <a:xfrm flipV="1">
            <a:off x="3943487"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Conector recto 59">
            <a:extLst>
              <a:ext uri="{FF2B5EF4-FFF2-40B4-BE49-F238E27FC236}">
                <a16:creationId xmlns:a16="http://schemas.microsoft.com/office/drawing/2014/main" id="{3ED03692-C5FF-0614-93AC-D676E48645C6}"/>
              </a:ext>
            </a:extLst>
          </p:cNvPr>
          <p:cNvCxnSpPr>
            <a:cxnSpLocks/>
          </p:cNvCxnSpPr>
          <p:nvPr/>
        </p:nvCxnSpPr>
        <p:spPr>
          <a:xfrm flipV="1">
            <a:off x="5793698" y="733672"/>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60">
            <a:extLst>
              <a:ext uri="{FF2B5EF4-FFF2-40B4-BE49-F238E27FC236}">
                <a16:creationId xmlns:a16="http://schemas.microsoft.com/office/drawing/2014/main" id="{DFECB995-76B3-862D-5EFB-B06CFF554A8A}"/>
              </a:ext>
            </a:extLst>
          </p:cNvPr>
          <p:cNvCxnSpPr>
            <a:cxnSpLocks/>
          </p:cNvCxnSpPr>
          <p:nvPr/>
        </p:nvCxnSpPr>
        <p:spPr>
          <a:xfrm flipV="1">
            <a:off x="4752000" y="737436"/>
            <a:ext cx="0" cy="836944"/>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9254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1"/>
          </p:nvPr>
        </p:nvSpPr>
        <p:spPr>
          <a:xfrm>
            <a:off x="131968" y="1044974"/>
            <a:ext cx="3722144" cy="3634469"/>
          </a:xfrm>
        </p:spPr>
        <p:txBody>
          <a:bodyPr/>
          <a:lstStyle/>
          <a:p>
            <a:pPr algn="just"/>
            <a:r>
              <a:rPr lang="es-ES" sz="1000" b="0" i="0" dirty="0">
                <a:solidFill>
                  <a:srgbClr val="ECECEC"/>
                </a:solidFill>
                <a:effectLst/>
                <a:latin typeface="Söhne"/>
              </a:rPr>
              <a:t>	El proceso de </a:t>
            </a:r>
            <a:r>
              <a:rPr lang="es-ES" sz="1000" b="0" i="0" dirty="0" err="1">
                <a:solidFill>
                  <a:srgbClr val="ECECEC"/>
                </a:solidFill>
                <a:effectLst/>
                <a:latin typeface="Söhne"/>
              </a:rPr>
              <a:t>login</a:t>
            </a:r>
            <a:r>
              <a:rPr lang="es-ES" sz="1000" b="0" i="0" dirty="0">
                <a:solidFill>
                  <a:srgbClr val="ECECEC"/>
                </a:solidFill>
                <a:effectLst/>
                <a:latin typeface="Söhne"/>
              </a:rPr>
              <a:t> en una intranet o plataforma empresarial es crucial para garantizar un acceso seguro y personalizado a los módulos y servicios de la organización. Comienza con una página de </a:t>
            </a:r>
            <a:r>
              <a:rPr lang="es-ES" sz="1000" b="0" i="0" dirty="0" err="1">
                <a:solidFill>
                  <a:srgbClr val="ECECEC"/>
                </a:solidFill>
                <a:effectLst/>
                <a:latin typeface="Söhne"/>
              </a:rPr>
              <a:t>login</a:t>
            </a:r>
            <a:r>
              <a:rPr lang="es-ES" sz="1000" b="0" i="0" dirty="0">
                <a:solidFill>
                  <a:srgbClr val="ECECEC"/>
                </a:solidFill>
                <a:effectLst/>
                <a:latin typeface="Söhne"/>
              </a:rPr>
              <a:t> simple y directa, diseñada acorde a la imagen corporativa. Los usuarios ingresan sus credenciales únicas, que son validadas mediante encriptación y medidas de seguridad adicionales como autenticación </a:t>
            </a:r>
            <a:r>
              <a:rPr lang="es-ES" sz="1000" b="0" i="0" dirty="0" err="1">
                <a:solidFill>
                  <a:srgbClr val="ECECEC"/>
                </a:solidFill>
                <a:effectLst/>
                <a:latin typeface="Söhne"/>
              </a:rPr>
              <a:t>multifactor</a:t>
            </a:r>
            <a:r>
              <a:rPr lang="es-ES" sz="1000" b="0" i="0" dirty="0">
                <a:solidFill>
                  <a:srgbClr val="ECECEC"/>
                </a:solidFill>
                <a:effectLst/>
                <a:latin typeface="Söhne"/>
              </a:rPr>
              <a:t>. Se manejan los errores de </a:t>
            </a:r>
            <a:r>
              <a:rPr lang="es-ES" sz="1000" b="0" i="0" dirty="0" err="1">
                <a:solidFill>
                  <a:srgbClr val="ECECEC"/>
                </a:solidFill>
                <a:effectLst/>
                <a:latin typeface="Söhne"/>
              </a:rPr>
              <a:t>login</a:t>
            </a:r>
            <a:r>
              <a:rPr lang="es-ES" sz="1000" b="0" i="0" dirty="0">
                <a:solidFill>
                  <a:srgbClr val="ECECEC"/>
                </a:solidFill>
                <a:effectLst/>
                <a:latin typeface="Söhne"/>
              </a:rPr>
              <a:t> con mensajes claros y se ofrecen opciones de recuperación de contraseña. Tras la autenticación, los usuarios son redirigidos al menú principal, personalizado según sus roles y permisos, con acceso intuitivo a diferentes módulos y servicios. Se garantiza la seguridad </a:t>
            </a:r>
            <a:r>
              <a:rPr lang="es-ES" sz="1000" b="0" i="0" dirty="0" err="1">
                <a:solidFill>
                  <a:srgbClr val="ECECEC"/>
                </a:solidFill>
                <a:effectLst/>
                <a:latin typeface="Söhne"/>
              </a:rPr>
              <a:t>post-login</a:t>
            </a:r>
            <a:r>
              <a:rPr lang="es-ES" sz="1000" b="0" i="0" dirty="0">
                <a:solidFill>
                  <a:srgbClr val="ECECEC"/>
                </a:solidFill>
                <a:effectLst/>
                <a:latin typeface="Söhne"/>
              </a:rPr>
              <a:t> con sesiones seguras y registro de actividades para auditorías de seguridad. En resumen, el proceso de </a:t>
            </a:r>
            <a:r>
              <a:rPr lang="es-ES" sz="1000" b="0" i="0" dirty="0" err="1">
                <a:solidFill>
                  <a:srgbClr val="ECECEC"/>
                </a:solidFill>
                <a:effectLst/>
                <a:latin typeface="Söhne"/>
              </a:rPr>
              <a:t>login</a:t>
            </a:r>
            <a:r>
              <a:rPr lang="es-ES" sz="1000" b="0" i="0" dirty="0">
                <a:solidFill>
                  <a:srgbClr val="ECECEC"/>
                </a:solidFill>
                <a:effectLst/>
                <a:latin typeface="Söhne"/>
              </a:rPr>
              <a:t> es esencial para asegurar un acceso seguro y eficiente a los recursos empresariales.</a:t>
            </a:r>
            <a:endParaRPr lang="es-CO" sz="1000" dirty="0"/>
          </a:p>
        </p:txBody>
      </p:sp>
      <p:pic>
        <p:nvPicPr>
          <p:cNvPr id="5" name="Marcador de posición de imagen 4">
            <a:extLst>
              <a:ext uri="{FF2B5EF4-FFF2-40B4-BE49-F238E27FC236}">
                <a16:creationId xmlns:a16="http://schemas.microsoft.com/office/drawing/2014/main" id="{D8CBDC98-EBF3-CB31-D587-062614A4D8C0}"/>
              </a:ext>
            </a:extLst>
          </p:cNvPr>
          <p:cNvPicPr>
            <a:picLocks noGrp="1" noChangeAspect="1"/>
          </p:cNvPicPr>
          <p:nvPr>
            <p:ph type="pic" idx="6"/>
          </p:nvPr>
        </p:nvPicPr>
        <p:blipFill rotWithShape="1">
          <a:blip r:embed="rId3"/>
          <a:srcRect l="10000" r="10000"/>
          <a:stretch/>
        </p:blipFill>
        <p:spPr/>
      </p:pic>
      <p:sp>
        <p:nvSpPr>
          <p:cNvPr id="15" name="CuadroTexto 14">
            <a:extLst>
              <a:ext uri="{FF2B5EF4-FFF2-40B4-BE49-F238E27FC236}">
                <a16:creationId xmlns:a16="http://schemas.microsoft.com/office/drawing/2014/main" id="{60BA266E-DF60-8DFC-F01C-F4CF9A9CB529}"/>
              </a:ext>
            </a:extLst>
          </p:cNvPr>
          <p:cNvSpPr txBox="1"/>
          <p:nvPr/>
        </p:nvSpPr>
        <p:spPr>
          <a:xfrm>
            <a:off x="1818040" y="528745"/>
            <a:ext cx="753037" cy="307777"/>
          </a:xfrm>
          <a:prstGeom prst="rect">
            <a:avLst/>
          </a:prstGeom>
          <a:noFill/>
        </p:spPr>
        <p:txBody>
          <a:bodyPr wrap="square">
            <a:spAutoFit/>
          </a:bodyPr>
          <a:lstStyle/>
          <a:p>
            <a:pPr algn="ctr"/>
            <a:r>
              <a:rPr lang="es-CO" b="1" dirty="0" err="1">
                <a:solidFill>
                  <a:schemeClr val="dk2"/>
                </a:solidFill>
                <a:latin typeface="Söhne"/>
              </a:rPr>
              <a:t>Login</a:t>
            </a:r>
            <a:r>
              <a:rPr lang="es-CO" b="1" dirty="0">
                <a:solidFill>
                  <a:schemeClr val="dk2"/>
                </a:solidFill>
                <a:latin typeface="Söhne"/>
              </a:rPr>
              <a:t>:</a:t>
            </a:r>
            <a:endParaRPr lang="es-ES" b="1" dirty="0">
              <a:solidFill>
                <a:schemeClr val="dk2"/>
              </a:solidFill>
              <a:latin typeface="Söhne"/>
            </a:endParaRPr>
          </a:p>
        </p:txBody>
      </p:sp>
    </p:spTree>
    <p:extLst>
      <p:ext uri="{BB962C8B-B14F-4D97-AF65-F5344CB8AC3E}">
        <p14:creationId xmlns:p14="http://schemas.microsoft.com/office/powerpoint/2010/main" val="194993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1"/>
          </p:nvPr>
        </p:nvSpPr>
        <p:spPr>
          <a:xfrm>
            <a:off x="-161365" y="1044974"/>
            <a:ext cx="4212051" cy="3634469"/>
          </a:xfrm>
        </p:spPr>
        <p:txBody>
          <a:bodyPr/>
          <a:lstStyle/>
          <a:p>
            <a:pPr algn="just"/>
            <a:r>
              <a:rPr lang="es-ES" sz="1000" b="0" i="0" dirty="0">
                <a:solidFill>
                  <a:srgbClr val="ECECEC"/>
                </a:solidFill>
                <a:effectLst/>
                <a:latin typeface="Söhne"/>
              </a:rPr>
              <a:t>	El menú de una aplicación web en una intranet o plataforma empresarial es un componente esencial para la navegación y la experiencia del usuario. Se ubica típicamente en la parte superior o lateral de la pantalla, ofreciendo un acceso rápido y organizado a las diversas áreas y funciones de la plataforma. Diseñado intuitivamente con un </a:t>
            </a:r>
            <a:r>
              <a:rPr lang="es-ES" sz="1000" b="0" i="0" dirty="0" err="1">
                <a:solidFill>
                  <a:srgbClr val="ECECEC"/>
                </a:solidFill>
                <a:effectLst/>
                <a:latin typeface="Söhne"/>
              </a:rPr>
              <a:t>layout</a:t>
            </a:r>
            <a:r>
              <a:rPr lang="es-ES" sz="1000" b="0" i="0" dirty="0">
                <a:solidFill>
                  <a:srgbClr val="ECECEC"/>
                </a:solidFill>
                <a:effectLst/>
                <a:latin typeface="Söhne"/>
              </a:rPr>
              <a:t> claro y coherente con la imagen corporativa, el menú presenta categorías y subcategorías para una navegación detallada, utilizando íconos y etiquetas descriptivas. Se personaliza según el rol y los permisos del usuario, mostrando solo las opciones disponibles para él, y algunas plataformas permiten aún más personalización según las preferencias del usuario. Ofrece una variedad de módulos y secciones, desde herramientas de trabajo hasta recursos de la empresa y herramientas de comunicación. Puede ser interactivo, con menús desplegables y notificaciones integradas. Diseñado para ser accesible y usable, garantiza la accesibilidad en diferentes dispositivos y tamaños de pantalla, así como características específicas para usuarios con discapacidades. En términos de seguridad, proporciona opciones para cerrar la sesión de manera segura y gestiona las sesiones activas para mantener la seguridad de la información del usuario.</a:t>
            </a:r>
            <a:endParaRPr lang="es-CO" sz="700"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818040" y="528745"/>
            <a:ext cx="753037" cy="307777"/>
          </a:xfrm>
          <a:prstGeom prst="rect">
            <a:avLst/>
          </a:prstGeom>
          <a:noFill/>
        </p:spPr>
        <p:txBody>
          <a:bodyPr wrap="square">
            <a:spAutoFit/>
          </a:bodyPr>
          <a:lstStyle/>
          <a:p>
            <a:pPr algn="ctr"/>
            <a:r>
              <a:rPr lang="es-CO" b="1" dirty="0">
                <a:solidFill>
                  <a:schemeClr val="dk2"/>
                </a:solidFill>
                <a:latin typeface="Söhne"/>
              </a:rPr>
              <a:t>Menú</a:t>
            </a:r>
          </a:p>
        </p:txBody>
      </p:sp>
      <p:pic>
        <p:nvPicPr>
          <p:cNvPr id="12" name="Imagen 11">
            <a:extLst>
              <a:ext uri="{FF2B5EF4-FFF2-40B4-BE49-F238E27FC236}">
                <a16:creationId xmlns:a16="http://schemas.microsoft.com/office/drawing/2014/main" id="{CD0B9A4E-84AB-C204-488A-91C93833AD39}"/>
              </a:ext>
            </a:extLst>
          </p:cNvPr>
          <p:cNvPicPr>
            <a:picLocks noChangeAspect="1"/>
          </p:cNvPicPr>
          <p:nvPr/>
        </p:nvPicPr>
        <p:blipFill>
          <a:blip r:embed="rId3"/>
          <a:stretch>
            <a:fillRect/>
          </a:stretch>
        </p:blipFill>
        <p:spPr>
          <a:xfrm>
            <a:off x="4829873" y="1542017"/>
            <a:ext cx="4038577" cy="2059366"/>
          </a:xfrm>
          <a:prstGeom prst="rect">
            <a:avLst/>
          </a:prstGeom>
        </p:spPr>
      </p:pic>
    </p:spTree>
    <p:extLst>
      <p:ext uri="{BB962C8B-B14F-4D97-AF65-F5344CB8AC3E}">
        <p14:creationId xmlns:p14="http://schemas.microsoft.com/office/powerpoint/2010/main" val="62010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Indice</a:t>
            </a:r>
            <a:endParaRPr dirty="0"/>
          </a:p>
        </p:txBody>
      </p:sp>
      <p:sp>
        <p:nvSpPr>
          <p:cNvPr id="230" name="Google Shape;230;p30"/>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31" name="Google Shape;231;p30"/>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232" name="Google Shape;232;p30"/>
          <p:cNvSpPr txBox="1">
            <a:spLocks noGrp="1"/>
          </p:cNvSpPr>
          <p:nvPr>
            <p:ph type="title" idx="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33" name="Google Shape;233;p30"/>
          <p:cNvSpPr txBox="1">
            <a:spLocks noGrp="1"/>
          </p:cNvSpPr>
          <p:nvPr>
            <p:ph type="title" idx="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234" name="Google Shape;234;p30"/>
          <p:cNvSpPr txBox="1">
            <a:spLocks noGrp="1"/>
          </p:cNvSpPr>
          <p:nvPr>
            <p:ph type="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35" name="Google Shape;235;p30"/>
          <p:cNvSpPr txBox="1">
            <a:spLocks noGrp="1"/>
          </p:cNvSpPr>
          <p:nvPr>
            <p:ph type="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236" name="Google Shape;236;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a:t>
            </a:r>
            <a:r>
              <a:rPr lang="es-CO" dirty="0" err="1"/>
              <a:t>troducción</a:t>
            </a:r>
            <a:endParaRPr dirty="0"/>
          </a:p>
        </p:txBody>
      </p:sp>
      <p:sp>
        <p:nvSpPr>
          <p:cNvPr id="237" name="Google Shape;237;p30"/>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Problemas y Soluciones </a:t>
            </a:r>
            <a:endParaRPr dirty="0"/>
          </a:p>
        </p:txBody>
      </p:sp>
      <p:sp>
        <p:nvSpPr>
          <p:cNvPr id="238" name="Google Shape;238;p30"/>
          <p:cNvSpPr txBox="1">
            <a:spLocks noGrp="1"/>
          </p:cNvSpPr>
          <p:nvPr>
            <p:ph type="subTitle" idx="9"/>
          </p:nvPr>
        </p:nvSpPr>
        <p:spPr>
          <a:xfrm>
            <a:off x="6118549" y="1762238"/>
            <a:ext cx="2523645"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Productos/Servicios</a:t>
            </a:r>
            <a:endParaRPr dirty="0"/>
          </a:p>
        </p:txBody>
      </p:sp>
      <p:sp>
        <p:nvSpPr>
          <p:cNvPr id="239" name="Google Shape;239;p30"/>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Software a la medida</a:t>
            </a:r>
          </a:p>
        </p:txBody>
      </p:sp>
      <p:sp>
        <p:nvSpPr>
          <p:cNvPr id="240" name="Google Shape;240;p30"/>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Conclusión</a:t>
            </a:r>
            <a:endParaRPr dirty="0"/>
          </a:p>
        </p:txBody>
      </p:sp>
      <p:sp>
        <p:nvSpPr>
          <p:cNvPr id="241" name="Google Shape;241;p30"/>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Agradecimiento</a:t>
            </a:r>
            <a:endParaRPr dirty="0"/>
          </a:p>
        </p:txBody>
      </p:sp>
      <p:cxnSp>
        <p:nvCxnSpPr>
          <p:cNvPr id="242" name="Google Shape;242;p30"/>
          <p:cNvCxnSpPr/>
          <p:nvPr/>
        </p:nvCxnSpPr>
        <p:spPr>
          <a:xfrm rot="10800000">
            <a:off x="789300" y="2846348"/>
            <a:ext cx="76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9" name="Google Shape;369;p37"/>
          <p:cNvCxnSpPr/>
          <p:nvPr/>
        </p:nvCxnSpPr>
        <p:spPr>
          <a:xfrm>
            <a:off x="4440281" y="965800"/>
            <a:ext cx="0" cy="3211800"/>
          </a:xfrm>
          <a:prstGeom prst="straightConnector1">
            <a:avLst/>
          </a:prstGeom>
          <a:noFill/>
          <a:ln w="9525" cap="flat" cmpd="sng">
            <a:solidFill>
              <a:schemeClr val="dk2"/>
            </a:solidFill>
            <a:prstDash val="solid"/>
            <a:round/>
            <a:headEnd type="none" w="med" len="med"/>
            <a:tailEnd type="none" w="med" len="med"/>
          </a:ln>
        </p:spPr>
      </p:cxnSp>
      <p:sp>
        <p:nvSpPr>
          <p:cNvPr id="13" name="Subtítulo 12">
            <a:extLst>
              <a:ext uri="{FF2B5EF4-FFF2-40B4-BE49-F238E27FC236}">
                <a16:creationId xmlns:a16="http://schemas.microsoft.com/office/drawing/2014/main" id="{B7949C34-9B3E-5A10-750F-4FE5C6456B03}"/>
              </a:ext>
            </a:extLst>
          </p:cNvPr>
          <p:cNvSpPr>
            <a:spLocks noGrp="1"/>
          </p:cNvSpPr>
          <p:nvPr>
            <p:ph type="subTitle" idx="1"/>
          </p:nvPr>
        </p:nvSpPr>
        <p:spPr>
          <a:xfrm>
            <a:off x="-161365" y="1044974"/>
            <a:ext cx="4212051" cy="3634469"/>
          </a:xfrm>
        </p:spPr>
        <p:txBody>
          <a:bodyPr/>
          <a:lstStyle/>
          <a:p>
            <a:pPr algn="just"/>
            <a:r>
              <a:rPr lang="es-ES" sz="1000" b="0" i="0" dirty="0">
                <a:solidFill>
                  <a:srgbClr val="ECECEC"/>
                </a:solidFill>
                <a:effectLst/>
                <a:latin typeface="Söhne"/>
              </a:rPr>
              <a:t>	En una intranet o plataforma empresarial, los módulos son componentes esenciales que proporcionan funcionalidades específicas para diversas áreas de la organización. Estos módulos, accesibles a través del menú principal, están diseñados para mejorar la eficiencia operativa y facilitar tareas empresariales. Cubren una amplia gama de necesidades, desde la gestión de recursos humanos y proyectos hasta la comunicación interna, las finanzas y la seguridad de la información. Cada módulo opera como una herramienta independiente pero integrada, colaborando con otros para ofrecer una experiencia de usuario cohesiva. Presentan una interfaz intuitiva, se integran entre sí para intercambiar datos y procesos, y a menudo permiten cierto grado de personalización para adaptarse a las necesidades específicas de la empresa. Diseñados para ser accesibles desde diversos dispositivos, los módulos también priorizan la seguridad y la gestión de datos, implementando medidas para proteger la información sensible y garantizar la conformidad con las regulaciones pertinentes.</a:t>
            </a:r>
            <a:endParaRPr lang="es-CO" sz="400" dirty="0"/>
          </a:p>
        </p:txBody>
      </p:sp>
      <p:sp>
        <p:nvSpPr>
          <p:cNvPr id="15" name="CuadroTexto 14">
            <a:extLst>
              <a:ext uri="{FF2B5EF4-FFF2-40B4-BE49-F238E27FC236}">
                <a16:creationId xmlns:a16="http://schemas.microsoft.com/office/drawing/2014/main" id="{60BA266E-DF60-8DFC-F01C-F4CF9A9CB529}"/>
              </a:ext>
            </a:extLst>
          </p:cNvPr>
          <p:cNvSpPr txBox="1"/>
          <p:nvPr/>
        </p:nvSpPr>
        <p:spPr>
          <a:xfrm>
            <a:off x="1656676" y="521754"/>
            <a:ext cx="1075767" cy="523220"/>
          </a:xfrm>
          <a:prstGeom prst="rect">
            <a:avLst/>
          </a:prstGeom>
          <a:noFill/>
        </p:spPr>
        <p:txBody>
          <a:bodyPr wrap="square">
            <a:spAutoFit/>
          </a:bodyPr>
          <a:lstStyle/>
          <a:p>
            <a:pPr algn="ctr"/>
            <a:r>
              <a:rPr lang="es-ES" b="1" dirty="0">
                <a:solidFill>
                  <a:schemeClr val="dk2"/>
                </a:solidFill>
                <a:latin typeface="Söhne"/>
              </a:rPr>
              <a:t>M</a:t>
            </a:r>
            <a:r>
              <a:rPr lang="es-CO" b="1" dirty="0" err="1">
                <a:solidFill>
                  <a:schemeClr val="dk2"/>
                </a:solidFill>
                <a:latin typeface="Söhne"/>
              </a:rPr>
              <a:t>ódulo</a:t>
            </a:r>
            <a:endParaRPr lang="es-CO" b="1" dirty="0">
              <a:solidFill>
                <a:schemeClr val="dk2"/>
              </a:solidFill>
              <a:latin typeface="Söhne"/>
            </a:endParaRPr>
          </a:p>
          <a:p>
            <a:pPr algn="ctr"/>
            <a:endParaRPr lang="es-CO" b="1" dirty="0">
              <a:solidFill>
                <a:schemeClr val="dk2"/>
              </a:solidFill>
              <a:latin typeface="Söhne"/>
            </a:endParaRPr>
          </a:p>
        </p:txBody>
      </p:sp>
      <p:pic>
        <p:nvPicPr>
          <p:cNvPr id="3" name="Imagen 2">
            <a:extLst>
              <a:ext uri="{FF2B5EF4-FFF2-40B4-BE49-F238E27FC236}">
                <a16:creationId xmlns:a16="http://schemas.microsoft.com/office/drawing/2014/main" id="{A4EAABC5-04C5-FE9B-8017-3EF21F2B5BB3}"/>
              </a:ext>
            </a:extLst>
          </p:cNvPr>
          <p:cNvPicPr>
            <a:picLocks noChangeAspect="1"/>
          </p:cNvPicPr>
          <p:nvPr/>
        </p:nvPicPr>
        <p:blipFill>
          <a:blip r:embed="rId3"/>
          <a:stretch>
            <a:fillRect/>
          </a:stretch>
        </p:blipFill>
        <p:spPr>
          <a:xfrm>
            <a:off x="4829877" y="1209054"/>
            <a:ext cx="4010688" cy="2513091"/>
          </a:xfrm>
          <a:prstGeom prst="rect">
            <a:avLst/>
          </a:prstGeom>
        </p:spPr>
      </p:pic>
    </p:spTree>
    <p:extLst>
      <p:ext uri="{BB962C8B-B14F-4D97-AF65-F5344CB8AC3E}">
        <p14:creationId xmlns:p14="http://schemas.microsoft.com/office/powerpoint/2010/main" val="163344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3"/>
          <p:cNvSpPr txBox="1">
            <a:spLocks noGrp="1"/>
          </p:cNvSpPr>
          <p:nvPr>
            <p:ph type="title"/>
          </p:nvPr>
        </p:nvSpPr>
        <p:spPr>
          <a:xfrm>
            <a:off x="3283722" y="550502"/>
            <a:ext cx="1851079" cy="572700"/>
          </a:xfrm>
          <a:prstGeom prst="rect">
            <a:avLst/>
          </a:prstGeom>
        </p:spPr>
        <p:txBody>
          <a:bodyPr spcFirstLastPara="1" wrap="square" lIns="91425" tIns="91425" rIns="91425" bIns="91425" anchor="t" anchorCtr="0">
            <a:noAutofit/>
          </a:bodyPr>
          <a:lstStyle/>
          <a:p>
            <a:pPr algn="ctr"/>
            <a:r>
              <a:rPr lang="es-ES" sz="2000" dirty="0"/>
              <a:t>5. Conclusión </a:t>
            </a:r>
            <a:endParaRPr lang="es-CO" sz="2000" dirty="0"/>
          </a:p>
        </p:txBody>
      </p:sp>
      <p:sp>
        <p:nvSpPr>
          <p:cNvPr id="3" name="CuadroTexto 2">
            <a:extLst>
              <a:ext uri="{FF2B5EF4-FFF2-40B4-BE49-F238E27FC236}">
                <a16:creationId xmlns:a16="http://schemas.microsoft.com/office/drawing/2014/main" id="{060E0A87-23A7-D900-A91E-1DF6ECC940A1}"/>
              </a:ext>
            </a:extLst>
          </p:cNvPr>
          <p:cNvSpPr txBox="1"/>
          <p:nvPr/>
        </p:nvSpPr>
        <p:spPr>
          <a:xfrm>
            <a:off x="885463" y="1123202"/>
            <a:ext cx="7373074" cy="3785652"/>
          </a:xfrm>
          <a:prstGeom prst="rect">
            <a:avLst/>
          </a:prstGeom>
          <a:noFill/>
        </p:spPr>
        <p:txBody>
          <a:bodyPr wrap="square">
            <a:spAutoFit/>
          </a:bodyPr>
          <a:lstStyle/>
          <a:p>
            <a:pPr algn="just"/>
            <a:r>
              <a:rPr lang="es-ES" sz="1000" dirty="0">
                <a:solidFill>
                  <a:srgbClr val="ECECEC"/>
                </a:solidFill>
                <a:latin typeface="Söhne"/>
                <a:ea typeface="Roboto"/>
                <a:cs typeface="Roboto"/>
                <a:sym typeface="Roboto"/>
              </a:rPr>
              <a:t>La implementación de una intranet y sus módulos correspondientes en una organización ofrece una serie de beneficios clave:</a:t>
            </a:r>
          </a:p>
          <a:p>
            <a:pPr algn="just"/>
            <a:r>
              <a:rPr lang="es-ES" sz="1000" dirty="0">
                <a:solidFill>
                  <a:srgbClr val="ECECEC"/>
                </a:solidFill>
                <a:latin typeface="Söhne"/>
                <a:ea typeface="Roboto"/>
                <a:cs typeface="Roboto"/>
                <a:sym typeface="Roboto"/>
              </a:rPr>
              <a:t>Optimización de Procesos Empresariales: Automatiza y agiliza procesos, reduciendo la carga de trabajo manual y minimizando errores, lo que conduce a una mayor eficiencia operativa.</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Fomento de la Colaboración y Cultura Corporativa: Facilita la interacción entre empleados, mejora el trabajo en equipo y construye una cultura empresarial más colaborativa.</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Adaptabilidad al Entorno Empresarial Moderno: Proporciona una plataforma escalable que puede evolucionar con las necesidades de la empresa, adaptándose a nuevos procesos, tecnologías y tendencias del mercado.</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Mejora en la Comunicación Interna: Centraliza la comunicación, asegurando la distribución efectiva de información importante y mejorando la transparencia y el entendimiento entre los diferentes niveles de la organización.</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Gestión del Conocimiento y Recursos: Facilita la recopilación, almacenamiento y distribución del conocimiento, garantizando que los empleados tengan acceso fácil a la información y recursos necesarios.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Análisis de Datos y Toma de Decisiones: Incluye capacidades de análisis y generación de informes para obtener </a:t>
            </a:r>
            <a:r>
              <a:rPr lang="es-ES" sz="1000" dirty="0" err="1">
                <a:solidFill>
                  <a:srgbClr val="ECECEC"/>
                </a:solidFill>
                <a:latin typeface="Söhne"/>
                <a:ea typeface="Roboto"/>
                <a:cs typeface="Roboto"/>
                <a:sym typeface="Roboto"/>
              </a:rPr>
              <a:t>insights</a:t>
            </a:r>
            <a:r>
              <a:rPr lang="es-ES" sz="1000" dirty="0">
                <a:solidFill>
                  <a:srgbClr val="ECECEC"/>
                </a:solidFill>
                <a:latin typeface="Söhne"/>
                <a:ea typeface="Roboto"/>
                <a:cs typeface="Roboto"/>
                <a:sym typeface="Roboto"/>
              </a:rPr>
              <a:t> valiosos sobre el rendimiento de la organización, apoyando una toma de decisiones más informada y basada en datos.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Mejora Continua y Innovación: Identifica áreas de mejora y oportunidades de innovación, convirtiéndose en un motor para la mejora continua y el desarrollo de nuevas estrategias empresariales.</a:t>
            </a:r>
          </a:p>
          <a:p>
            <a:pPr algn="just"/>
            <a:endParaRPr lang="es-ES" sz="1000" dirty="0">
              <a:solidFill>
                <a:srgbClr val="ECECEC"/>
              </a:solidFill>
              <a:latin typeface="Söhne"/>
              <a:ea typeface="Roboto"/>
              <a:cs typeface="Roboto"/>
              <a:sym typeface="Roboto"/>
            </a:endParaRPr>
          </a:p>
          <a:p>
            <a:pPr algn="just"/>
            <a:r>
              <a:rPr lang="es-ES" sz="1000" dirty="0">
                <a:solidFill>
                  <a:srgbClr val="ECECEC"/>
                </a:solidFill>
                <a:latin typeface="Söhne"/>
                <a:ea typeface="Roboto"/>
                <a:cs typeface="Roboto"/>
                <a:sym typeface="Roboto"/>
              </a:rPr>
              <a:t>Soporte al Trabajo Remoto y Flexibilidad Laboral: Permite a los empleados mantener su productividad independientemente de su ubicación, ofreciendo acceso remoto seguro y eficiente a herramientas y recursos necesarios.</a:t>
            </a:r>
          </a:p>
        </p:txBody>
      </p:sp>
    </p:spTree>
    <p:extLst>
      <p:ext uri="{BB962C8B-B14F-4D97-AF65-F5344CB8AC3E}">
        <p14:creationId xmlns:p14="http://schemas.microsoft.com/office/powerpoint/2010/main" val="4030155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rgbClr val="ECECEC"/>
                </a:solidFill>
                <a:latin typeface="Söhne"/>
              </a:rPr>
              <a:t>A</a:t>
            </a:r>
            <a:r>
              <a:rPr lang="es-ES" b="0" i="0" dirty="0">
                <a:solidFill>
                  <a:srgbClr val="ECECEC"/>
                </a:solidFill>
                <a:effectLst/>
                <a:latin typeface="Söhne"/>
              </a:rPr>
              <a:t>gradecimiento</a:t>
            </a:r>
            <a:endParaRPr dirty="0"/>
          </a:p>
        </p:txBody>
      </p:sp>
      <p:sp>
        <p:nvSpPr>
          <p:cNvPr id="248" name="Google Shape;248;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ECECEC"/>
                </a:solidFill>
                <a:effectLst/>
                <a:latin typeface="Söhne"/>
              </a:rPr>
              <a:t>"Queremos expresar nuestro más sincero agradecimiento por su atención durante la presentación de hoy. Valoramos enormemente el tiempo que ha dedicado para escucharnos y participar en esta sesión. Su interés y compromiso significan mucho para nosotros. ¡Gracias por ser parte de esta experiencia!"</a:t>
            </a:r>
            <a:endParaRPr dirty="0"/>
          </a:p>
        </p:txBody>
      </p:sp>
      <p:pic>
        <p:nvPicPr>
          <p:cNvPr id="5" name="Marcador de posición de imagen 4">
            <a:extLst>
              <a:ext uri="{FF2B5EF4-FFF2-40B4-BE49-F238E27FC236}">
                <a16:creationId xmlns:a16="http://schemas.microsoft.com/office/drawing/2014/main" id="{36F0EEA5-4325-4D6C-AFCE-6DFDC2125301}"/>
              </a:ext>
            </a:extLst>
          </p:cNvPr>
          <p:cNvPicPr>
            <a:picLocks noGrp="1" noChangeAspect="1"/>
          </p:cNvPicPr>
          <p:nvPr>
            <p:ph type="pic" idx="2"/>
          </p:nvPr>
        </p:nvPicPr>
        <p:blipFill>
          <a:blip r:embed="rId3"/>
          <a:srcRect l="26863" r="26863"/>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a:t>
            </a:r>
            <a:r>
              <a:rPr lang="es-CO" b="0" i="0" dirty="0" err="1">
                <a:solidFill>
                  <a:srgbClr val="E8EAED"/>
                </a:solidFill>
                <a:effectLst/>
                <a:latin typeface="Google Sans"/>
              </a:rPr>
              <a:t>troducción</a:t>
            </a:r>
            <a:endParaRPr dirty="0"/>
          </a:p>
        </p:txBody>
      </p:sp>
      <p:sp>
        <p:nvSpPr>
          <p:cNvPr id="255" name="Google Shape;255;p32"/>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pic>
        <p:nvPicPr>
          <p:cNvPr id="7" name="Marcador de posición de imagen 6">
            <a:extLst>
              <a:ext uri="{FF2B5EF4-FFF2-40B4-BE49-F238E27FC236}">
                <a16:creationId xmlns:a16="http://schemas.microsoft.com/office/drawing/2014/main" id="{CA5B1B44-4CB0-7977-E5E9-8B097FD6D843}"/>
              </a:ext>
            </a:extLst>
          </p:cNvPr>
          <p:cNvPicPr>
            <a:picLocks noGrp="1" noChangeAspect="1"/>
          </p:cNvPicPr>
          <p:nvPr>
            <p:ph type="pic" idx="3"/>
          </p:nvPr>
        </p:nvPicPr>
        <p:blipFill rotWithShape="1">
          <a:blip r:embed="rId3"/>
          <a:srcRect l="25797" r="25797"/>
          <a:stretch/>
        </p:blipFill>
        <p:spPr/>
      </p:pic>
      <p:cxnSp>
        <p:nvCxnSpPr>
          <p:cNvPr id="257" name="Google Shape;257;p32"/>
          <p:cNvCxnSpPr/>
          <p:nvPr/>
        </p:nvCxnSpPr>
        <p:spPr>
          <a:xfrm rot="10800000">
            <a:off x="4910500" y="3392275"/>
            <a:ext cx="3532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3"/>
          <p:cNvSpPr txBox="1">
            <a:spLocks noGrp="1"/>
          </p:cNvSpPr>
          <p:nvPr>
            <p:ph type="title"/>
          </p:nvPr>
        </p:nvSpPr>
        <p:spPr>
          <a:xfrm>
            <a:off x="720000" y="2714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64" name="Google Shape;264;p33"/>
          <p:cNvSpPr txBox="1">
            <a:spLocks noGrp="1"/>
          </p:cNvSpPr>
          <p:nvPr>
            <p:ph type="subTitle" idx="1"/>
          </p:nvPr>
        </p:nvSpPr>
        <p:spPr>
          <a:xfrm>
            <a:off x="4759120" y="2024175"/>
            <a:ext cx="3664879" cy="2671230"/>
          </a:xfrm>
          <a:prstGeom prst="rect">
            <a:avLst/>
          </a:prstGeom>
        </p:spPr>
        <p:txBody>
          <a:bodyPr spcFirstLastPara="1" wrap="square" lIns="91425" tIns="91425" rIns="91425" bIns="91425" anchor="t" anchorCtr="0">
            <a:noAutofit/>
          </a:bodyPr>
          <a:lstStyle/>
          <a:p>
            <a:pPr algn="just"/>
            <a:r>
              <a:rPr lang="es-ES" sz="1000" dirty="0">
                <a:effectLst/>
                <a:latin typeface="Tahoma" panose="020B0604030504040204" pitchFamily="34" charset="0"/>
                <a:ea typeface="Times New Roman" panose="02020603050405020304" pitchFamily="18" charset="0"/>
              </a:rPr>
              <a:t>	Desde 1.999 bajo el firme propósito de crear una empresa que satisficiera las necesidades reales en el área de soluciones integrales en informática y tecnología, de empresas y particulares, fue creada </a:t>
            </a:r>
            <a:r>
              <a:rPr lang="es-ES" sz="1000" b="1" i="1" dirty="0" err="1">
                <a:effectLst/>
                <a:latin typeface="Tahoma" panose="020B0604030504040204" pitchFamily="34" charset="0"/>
                <a:ea typeface="Times New Roman" panose="02020603050405020304" pitchFamily="18" charset="0"/>
              </a:rPr>
              <a:t>End-Tech</a:t>
            </a:r>
            <a:r>
              <a:rPr lang="es-ES" sz="1000" dirty="0">
                <a:effectLst/>
                <a:latin typeface="Tahoma" panose="020B0604030504040204" pitchFamily="34" charset="0"/>
                <a:ea typeface="Times New Roman" panose="02020603050405020304" pitchFamily="18" charset="0"/>
              </a:rPr>
              <a:t>. A partir de entonces nuestro proceso de evolución nos ha llevado a hacer de la nuestra, una empresa con visión, proyección, agilidad y capacidad de respuesta, poniendo a su disposición personal profesional altamente capacitado en diferentes líneas de productos y servicios.</a:t>
            </a:r>
            <a:endParaRPr lang="es-CO" sz="1000" dirty="0">
              <a:effectLst/>
              <a:latin typeface="Times New Roman" panose="02020603050405020304" pitchFamily="18" charset="0"/>
              <a:ea typeface="Times New Roman" panose="02020603050405020304" pitchFamily="18" charset="0"/>
            </a:endParaRPr>
          </a:p>
          <a:p>
            <a:pPr algn="just"/>
            <a:r>
              <a:rPr lang="es-ES" sz="1000" dirty="0">
                <a:effectLst/>
                <a:latin typeface="Tahoma" panose="020B0604030504040204" pitchFamily="34" charset="0"/>
                <a:ea typeface="Times New Roman" panose="02020603050405020304" pitchFamily="18" charset="0"/>
              </a:rPr>
              <a:t> </a:t>
            </a:r>
            <a:endParaRPr lang="es-CO" sz="1000" dirty="0">
              <a:effectLst/>
              <a:latin typeface="Times New Roman" panose="02020603050405020304" pitchFamily="18" charset="0"/>
              <a:ea typeface="Times New Roman" panose="02020603050405020304" pitchFamily="18" charset="0"/>
            </a:endParaRPr>
          </a:p>
          <a:p>
            <a:pPr algn="just"/>
            <a:r>
              <a:rPr lang="es-ES" sz="1000" dirty="0">
                <a:effectLst/>
                <a:latin typeface="Tahoma" panose="020B0604030504040204" pitchFamily="34" charset="0"/>
                <a:ea typeface="Times New Roman" panose="02020603050405020304" pitchFamily="18" charset="0"/>
              </a:rPr>
              <a:t>	Lo Invitamos, a continuación, a conocer nuestra empresa más de cerca y a darnos la oportunidad de brindarle nuestros servicios y productos, y poder gozar de su participación como nuestro nuevo cliente preferencial.</a:t>
            </a:r>
            <a:endParaRPr lang="es-CO" sz="1000" dirty="0">
              <a:effectLst/>
              <a:latin typeface="Times New Roman" panose="02020603050405020304" pitchFamily="18" charset="0"/>
              <a:ea typeface="Times New Roman" panose="02020603050405020304" pitchFamily="18" charset="0"/>
            </a:endParaRPr>
          </a:p>
        </p:txBody>
      </p:sp>
      <p:sp>
        <p:nvSpPr>
          <p:cNvPr id="265" name="Google Shape;265;p33"/>
          <p:cNvSpPr txBox="1">
            <a:spLocks noGrp="1"/>
          </p:cNvSpPr>
          <p:nvPr>
            <p:ph type="subTitle" idx="2"/>
          </p:nvPr>
        </p:nvSpPr>
        <p:spPr>
          <a:xfrm>
            <a:off x="799410" y="2027243"/>
            <a:ext cx="3517941" cy="2671231"/>
          </a:xfrm>
          <a:prstGeom prst="rect">
            <a:avLst/>
          </a:prstGeom>
        </p:spPr>
        <p:txBody>
          <a:bodyPr spcFirstLastPara="1" wrap="square" lIns="91425" tIns="91425" rIns="91425" bIns="91425" anchor="t" anchorCtr="0">
            <a:noAutofit/>
          </a:bodyPr>
          <a:lstStyle/>
          <a:p>
            <a:pPr algn="just"/>
            <a:r>
              <a:rPr lang="es-CO" sz="1000" b="1" dirty="0">
                <a:effectLst/>
                <a:latin typeface="Tahoma" panose="020B0604030504040204" pitchFamily="34" charset="0"/>
                <a:ea typeface="Times New Roman" panose="02020603050405020304" pitchFamily="18" charset="0"/>
              </a:rPr>
              <a:t>	</a:t>
            </a:r>
            <a:r>
              <a:rPr lang="es-CO" sz="1000" b="1" dirty="0" err="1">
                <a:effectLst/>
                <a:latin typeface="Tahoma" panose="020B0604030504040204" pitchFamily="34" charset="0"/>
                <a:ea typeface="Times New Roman" panose="02020603050405020304" pitchFamily="18" charset="0"/>
              </a:rPr>
              <a:t>End-Tech</a:t>
            </a:r>
            <a:r>
              <a:rPr lang="es-CO" sz="1000" dirty="0">
                <a:effectLst/>
                <a:latin typeface="Tahoma" panose="020B0604030504040204" pitchFamily="34" charset="0"/>
                <a:ea typeface="Times New Roman" panose="02020603050405020304" pitchFamily="18" charset="0"/>
              </a:rPr>
              <a:t> es una compañía encargada de brindar Consultoría Informática a empresas y particulares que requieran atención profesional especializada y personalizada.</a:t>
            </a:r>
            <a:endParaRPr lang="es-CO" sz="1000" dirty="0">
              <a:effectLst/>
              <a:latin typeface="Times New Roman" panose="02020603050405020304" pitchFamily="18" charset="0"/>
              <a:ea typeface="Times New Roman" panose="02020603050405020304" pitchFamily="18" charset="0"/>
            </a:endParaRPr>
          </a:p>
          <a:p>
            <a:pPr algn="just"/>
            <a:r>
              <a:rPr lang="es-CO" sz="1000" dirty="0">
                <a:effectLst/>
                <a:latin typeface="Tahoma" panose="020B0604030504040204" pitchFamily="34" charset="0"/>
                <a:ea typeface="Times New Roman" panose="02020603050405020304" pitchFamily="18" charset="0"/>
              </a:rPr>
              <a:t> </a:t>
            </a:r>
            <a:endParaRPr lang="es-CO" sz="1000" dirty="0">
              <a:effectLst/>
              <a:latin typeface="Times New Roman" panose="02020603050405020304" pitchFamily="18" charset="0"/>
              <a:ea typeface="Times New Roman" panose="02020603050405020304" pitchFamily="18" charset="0"/>
            </a:endParaRPr>
          </a:p>
          <a:p>
            <a:pPr algn="just"/>
            <a:r>
              <a:rPr lang="es-CO" sz="1000" dirty="0">
                <a:effectLst/>
                <a:latin typeface="Tahoma" panose="020B0604030504040204" pitchFamily="34" charset="0"/>
                <a:ea typeface="Times New Roman" panose="02020603050405020304" pitchFamily="18" charset="0"/>
              </a:rPr>
              <a:t>	Nuestro campo de acción se centra principalmente en la asesoría </a:t>
            </a:r>
            <a:r>
              <a:rPr lang="es-CO" sz="1000" dirty="0" err="1">
                <a:effectLst/>
                <a:latin typeface="Tahoma" panose="020B0604030504040204" pitchFamily="34" charset="0"/>
                <a:ea typeface="Times New Roman" panose="02020603050405020304" pitchFamily="18" charset="0"/>
              </a:rPr>
              <a:t>pre-venta</a:t>
            </a:r>
            <a:r>
              <a:rPr lang="es-CO" sz="1000" dirty="0">
                <a:effectLst/>
                <a:latin typeface="Tahoma" panose="020B0604030504040204" pitchFamily="34" charset="0"/>
                <a:ea typeface="Times New Roman" panose="02020603050405020304" pitchFamily="18" charset="0"/>
              </a:rPr>
              <a:t>, competitividad comercial y soporte profesional abierto y </a:t>
            </a:r>
            <a:r>
              <a:rPr lang="es-CO" sz="1000" dirty="0" err="1">
                <a:effectLst/>
                <a:latin typeface="Tahoma" panose="020B0604030504040204" pitchFamily="34" charset="0"/>
                <a:ea typeface="Times New Roman" panose="02020603050405020304" pitchFamily="18" charset="0"/>
              </a:rPr>
              <a:t>post-venta</a:t>
            </a:r>
            <a:r>
              <a:rPr lang="es-CO" sz="1000" dirty="0">
                <a:effectLst/>
                <a:latin typeface="Tahoma" panose="020B0604030504040204" pitchFamily="34" charset="0"/>
                <a:ea typeface="Times New Roman" panose="02020603050405020304" pitchFamily="18" charset="0"/>
              </a:rPr>
              <a:t>; con una amplia gama de productos y servicios diseñados para satisfacer sus necesidades en el área de Tecnología.</a:t>
            </a:r>
            <a:endParaRPr lang="es-CO" sz="1000" dirty="0">
              <a:effectLst/>
              <a:latin typeface="Times New Roman" panose="02020603050405020304" pitchFamily="18" charset="0"/>
              <a:ea typeface="Times New Roman" panose="02020603050405020304" pitchFamily="18" charset="0"/>
            </a:endParaRPr>
          </a:p>
          <a:p>
            <a:pPr algn="just"/>
            <a:r>
              <a:rPr lang="es-CO" sz="1000" dirty="0">
                <a:effectLst/>
                <a:latin typeface="Tahoma" panose="020B0604030504040204" pitchFamily="34" charset="0"/>
                <a:ea typeface="Times New Roman" panose="02020603050405020304" pitchFamily="18" charset="0"/>
              </a:rPr>
              <a:t> </a:t>
            </a:r>
            <a:endParaRPr lang="es-CO" sz="1000" dirty="0">
              <a:effectLst/>
              <a:latin typeface="Times New Roman" panose="02020603050405020304" pitchFamily="18" charset="0"/>
              <a:ea typeface="Times New Roman" panose="02020603050405020304" pitchFamily="18" charset="0"/>
            </a:endParaRPr>
          </a:p>
          <a:p>
            <a:pPr algn="just"/>
            <a:r>
              <a:rPr lang="es-CO" sz="1000" dirty="0">
                <a:effectLst/>
                <a:latin typeface="Tahoma" panose="020B0604030504040204" pitchFamily="34" charset="0"/>
                <a:ea typeface="Times New Roman" panose="02020603050405020304" pitchFamily="18" charset="0"/>
              </a:rPr>
              <a:t>	Solo déjenos saber sus necesidades e inquietudes, que con gusto estaremos prestos a resolver, con alta confiabilidad y profesionalismo, cualquier situación que se le presente.</a:t>
            </a:r>
            <a:endParaRPr lang="es-CO" sz="1800" dirty="0">
              <a:effectLst/>
              <a:latin typeface="Times New Roman" panose="02020603050405020304" pitchFamily="18" charset="0"/>
              <a:ea typeface="Times New Roman" panose="02020603050405020304" pitchFamily="18" charset="0"/>
            </a:endParaRPr>
          </a:p>
        </p:txBody>
      </p:sp>
      <p:sp>
        <p:nvSpPr>
          <p:cNvPr id="266" name="Google Shape;266;p33"/>
          <p:cNvSpPr txBox="1">
            <a:spLocks noGrp="1"/>
          </p:cNvSpPr>
          <p:nvPr>
            <p:ph type="subTitle" idx="3"/>
          </p:nvPr>
        </p:nvSpPr>
        <p:spPr>
          <a:xfrm>
            <a:off x="1250825" y="1543814"/>
            <a:ext cx="269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Acerca de Nosotros</a:t>
            </a:r>
            <a:endParaRPr sz="1400" dirty="0"/>
          </a:p>
        </p:txBody>
      </p:sp>
      <p:sp>
        <p:nvSpPr>
          <p:cNvPr id="262" name="Google Shape;262;p33"/>
          <p:cNvSpPr txBox="1">
            <a:spLocks noGrp="1"/>
          </p:cNvSpPr>
          <p:nvPr>
            <p:ph type="subTitle" idx="4"/>
          </p:nvPr>
        </p:nvSpPr>
        <p:spPr>
          <a:xfrm>
            <a:off x="5215776" y="1532246"/>
            <a:ext cx="269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Nuestra Historia</a:t>
            </a:r>
            <a:endParaRPr sz="1400" dirty="0"/>
          </a:p>
        </p:txBody>
      </p:sp>
      <p:cxnSp>
        <p:nvCxnSpPr>
          <p:cNvPr id="277" name="Google Shape;277;p33"/>
          <p:cNvCxnSpPr/>
          <p:nvPr/>
        </p:nvCxnSpPr>
        <p:spPr>
          <a:xfrm>
            <a:off x="4572000" y="1267950"/>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5041;p61">
            <a:extLst>
              <a:ext uri="{FF2B5EF4-FFF2-40B4-BE49-F238E27FC236}">
                <a16:creationId xmlns:a16="http://schemas.microsoft.com/office/drawing/2014/main" id="{3DDCEF0B-D075-8EEA-5A04-391AEDCAA1F3}"/>
              </a:ext>
            </a:extLst>
          </p:cNvPr>
          <p:cNvGrpSpPr/>
          <p:nvPr/>
        </p:nvGrpSpPr>
        <p:grpSpPr>
          <a:xfrm>
            <a:off x="1368653" y="1318864"/>
            <a:ext cx="339252" cy="339256"/>
            <a:chOff x="4456875" y="1435075"/>
            <a:chExt cx="481825" cy="481825"/>
          </a:xfrm>
          <a:solidFill>
            <a:schemeClr val="accent5"/>
          </a:solidFill>
        </p:grpSpPr>
        <p:sp>
          <p:nvSpPr>
            <p:cNvPr id="3" name="Google Shape;5042;p61">
              <a:extLst>
                <a:ext uri="{FF2B5EF4-FFF2-40B4-BE49-F238E27FC236}">
                  <a16:creationId xmlns:a16="http://schemas.microsoft.com/office/drawing/2014/main" id="{9D3DB124-DF89-9564-01E0-92BE676955D4}"/>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043;p61">
              <a:extLst>
                <a:ext uri="{FF2B5EF4-FFF2-40B4-BE49-F238E27FC236}">
                  <a16:creationId xmlns:a16="http://schemas.microsoft.com/office/drawing/2014/main" id="{C340CAA2-169D-442C-D2D3-CAA497FAB57E}"/>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044;p61">
              <a:extLst>
                <a:ext uri="{FF2B5EF4-FFF2-40B4-BE49-F238E27FC236}">
                  <a16:creationId xmlns:a16="http://schemas.microsoft.com/office/drawing/2014/main" id="{76BEEFFB-C046-EDAC-56BD-2F25D593036E}"/>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6" name="Google Shape;5045;p61">
              <a:extLst>
                <a:ext uri="{FF2B5EF4-FFF2-40B4-BE49-F238E27FC236}">
                  <a16:creationId xmlns:a16="http://schemas.microsoft.com/office/drawing/2014/main" id="{E4547FBB-250D-F975-3AB5-8A8FB5CFE9A3}"/>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7" name="Google Shape;5046;p61">
              <a:extLst>
                <a:ext uri="{FF2B5EF4-FFF2-40B4-BE49-F238E27FC236}">
                  <a16:creationId xmlns:a16="http://schemas.microsoft.com/office/drawing/2014/main" id="{CE6F80AD-E4C4-7825-7CBA-DE4A2FA4EBF1}"/>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5047;p61">
              <a:extLst>
                <a:ext uri="{FF2B5EF4-FFF2-40B4-BE49-F238E27FC236}">
                  <a16:creationId xmlns:a16="http://schemas.microsoft.com/office/drawing/2014/main" id="{A7E900B9-420B-6D68-3ED7-5EFFFF7E39C6}"/>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9" name="Google Shape;5048;p61">
              <a:extLst>
                <a:ext uri="{FF2B5EF4-FFF2-40B4-BE49-F238E27FC236}">
                  <a16:creationId xmlns:a16="http://schemas.microsoft.com/office/drawing/2014/main" id="{A388D694-E8FA-4098-EF25-6D73796F71A7}"/>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0" name="Google Shape;5049;p61">
              <a:extLst>
                <a:ext uri="{FF2B5EF4-FFF2-40B4-BE49-F238E27FC236}">
                  <a16:creationId xmlns:a16="http://schemas.microsoft.com/office/drawing/2014/main" id="{636D4F60-9BE5-E56E-CACB-6399E0E11728}"/>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1" name="Google Shape;5050;p61">
              <a:extLst>
                <a:ext uri="{FF2B5EF4-FFF2-40B4-BE49-F238E27FC236}">
                  <a16:creationId xmlns:a16="http://schemas.microsoft.com/office/drawing/2014/main" id="{FAFB1797-D0E2-B833-AA9B-6AD1C883D99E}"/>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2" name="Google Shape;5051;p61">
              <a:extLst>
                <a:ext uri="{FF2B5EF4-FFF2-40B4-BE49-F238E27FC236}">
                  <a16:creationId xmlns:a16="http://schemas.microsoft.com/office/drawing/2014/main" id="{5F353F90-396A-8E77-ECEC-A90AF7441F19}"/>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3" name="Google Shape;5052;p61">
              <a:extLst>
                <a:ext uri="{FF2B5EF4-FFF2-40B4-BE49-F238E27FC236}">
                  <a16:creationId xmlns:a16="http://schemas.microsoft.com/office/drawing/2014/main" id="{F551665C-3402-E202-5939-EFE1B0AE2859}"/>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4" name="Google Shape;5053;p61">
              <a:extLst>
                <a:ext uri="{FF2B5EF4-FFF2-40B4-BE49-F238E27FC236}">
                  <a16:creationId xmlns:a16="http://schemas.microsoft.com/office/drawing/2014/main" id="{34815735-5F08-2261-D54A-18AA13AB76A0}"/>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5" name="Google Shape;5054;p61">
              <a:extLst>
                <a:ext uri="{FF2B5EF4-FFF2-40B4-BE49-F238E27FC236}">
                  <a16:creationId xmlns:a16="http://schemas.microsoft.com/office/drawing/2014/main" id="{982A5CEE-8B76-C028-31FF-ADB8FA5B9433}"/>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6" name="Google Shape;5055;p61">
              <a:extLst>
                <a:ext uri="{FF2B5EF4-FFF2-40B4-BE49-F238E27FC236}">
                  <a16:creationId xmlns:a16="http://schemas.microsoft.com/office/drawing/2014/main" id="{E7CEDB40-9559-8E54-98CD-71E5EDA0E5B7}"/>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056;p61">
              <a:extLst>
                <a:ext uri="{FF2B5EF4-FFF2-40B4-BE49-F238E27FC236}">
                  <a16:creationId xmlns:a16="http://schemas.microsoft.com/office/drawing/2014/main" id="{C6AA3E79-1CDE-9385-EE08-9E16A05B957A}"/>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057;p61">
              <a:extLst>
                <a:ext uri="{FF2B5EF4-FFF2-40B4-BE49-F238E27FC236}">
                  <a16:creationId xmlns:a16="http://schemas.microsoft.com/office/drawing/2014/main" id="{5EA4A61A-8B82-CF7C-E18F-BCFB59680ED6}"/>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058;p61">
              <a:extLst>
                <a:ext uri="{FF2B5EF4-FFF2-40B4-BE49-F238E27FC236}">
                  <a16:creationId xmlns:a16="http://schemas.microsoft.com/office/drawing/2014/main" id="{0878802D-0C1A-8E04-32D5-E85C634E69AF}"/>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059;p61">
              <a:extLst>
                <a:ext uri="{FF2B5EF4-FFF2-40B4-BE49-F238E27FC236}">
                  <a16:creationId xmlns:a16="http://schemas.microsoft.com/office/drawing/2014/main" id="{1CBCA472-92B1-1BED-2199-C9E8BEC12EF9}"/>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060;p61">
              <a:extLst>
                <a:ext uri="{FF2B5EF4-FFF2-40B4-BE49-F238E27FC236}">
                  <a16:creationId xmlns:a16="http://schemas.microsoft.com/office/drawing/2014/main" id="{2FDAABB8-868C-D064-965A-20D537A63295}"/>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42" name="Google Shape;5303;p61">
            <a:extLst>
              <a:ext uri="{FF2B5EF4-FFF2-40B4-BE49-F238E27FC236}">
                <a16:creationId xmlns:a16="http://schemas.microsoft.com/office/drawing/2014/main" id="{E606A7D3-CD0F-9E8E-393A-96EB8DD1D813}"/>
              </a:ext>
            </a:extLst>
          </p:cNvPr>
          <p:cNvGrpSpPr/>
          <p:nvPr/>
        </p:nvGrpSpPr>
        <p:grpSpPr>
          <a:xfrm>
            <a:off x="5373835" y="1245243"/>
            <a:ext cx="339257" cy="339257"/>
            <a:chOff x="899850" y="4992125"/>
            <a:chExt cx="481825" cy="481825"/>
          </a:xfrm>
          <a:solidFill>
            <a:schemeClr val="accent5"/>
          </a:solidFill>
        </p:grpSpPr>
        <p:sp>
          <p:nvSpPr>
            <p:cNvPr id="43" name="Google Shape;5304;p61">
              <a:extLst>
                <a:ext uri="{FF2B5EF4-FFF2-40B4-BE49-F238E27FC236}">
                  <a16:creationId xmlns:a16="http://schemas.microsoft.com/office/drawing/2014/main" id="{A78C9471-C350-9B68-67B7-729E67D76C20}"/>
                </a:ext>
              </a:extLst>
            </p:cNvPr>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4" name="Google Shape;5305;p61">
              <a:extLst>
                <a:ext uri="{FF2B5EF4-FFF2-40B4-BE49-F238E27FC236}">
                  <a16:creationId xmlns:a16="http://schemas.microsoft.com/office/drawing/2014/main" id="{FE769A70-D7B2-2BB0-30E3-09980DCF5FF8}"/>
                </a:ext>
              </a:extLst>
            </p:cNvPr>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5" name="Google Shape;5306;p61">
              <a:extLst>
                <a:ext uri="{FF2B5EF4-FFF2-40B4-BE49-F238E27FC236}">
                  <a16:creationId xmlns:a16="http://schemas.microsoft.com/office/drawing/2014/main" id="{C056B044-F1FF-088C-C40A-0D953D7AA788}"/>
                </a:ext>
              </a:extLst>
            </p:cNvPr>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226922" y="319881"/>
            <a:ext cx="8648137" cy="572700"/>
          </a:xfrm>
          <a:prstGeom prst="rect">
            <a:avLst/>
          </a:prstGeom>
        </p:spPr>
        <p:txBody>
          <a:bodyPr spcFirstLastPara="1" wrap="square" lIns="91425" tIns="91425" rIns="91425" bIns="91425" anchor="t" anchorCtr="0">
            <a:noAutofit/>
          </a:bodyPr>
          <a:lstStyle/>
          <a:p>
            <a:r>
              <a:rPr lang="es-MX" sz="2000" dirty="0"/>
              <a:t>2. Problemas y Soluciones (Desafíos Comunes)</a:t>
            </a:r>
          </a:p>
        </p:txBody>
      </p:sp>
      <p:sp>
        <p:nvSpPr>
          <p:cNvPr id="285" name="Google Shape;285;p34"/>
          <p:cNvSpPr txBox="1">
            <a:spLocks noGrp="1"/>
          </p:cNvSpPr>
          <p:nvPr>
            <p:ph type="subTitle" idx="1"/>
          </p:nvPr>
        </p:nvSpPr>
        <p:spPr>
          <a:xfrm>
            <a:off x="419547" y="2614935"/>
            <a:ext cx="2523237" cy="220868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s-MX" sz="1000" dirty="0"/>
              <a:t>Problema: Las empresas a menudo enfrentan procesos de negocio manuales y redundantes que consumen tiempo valioso y recursos, llevando a errores y retrasos.</a:t>
            </a:r>
          </a:p>
          <a:p>
            <a:pPr marL="171450" indent="-171450" algn="just">
              <a:buFont typeface="Arial" panose="020B0604020202020204" pitchFamily="34" charset="0"/>
              <a:buChar char="•"/>
            </a:pPr>
            <a:r>
              <a:rPr lang="es-MX" sz="1000" dirty="0"/>
              <a:t>Solución: Nuestro software SaaS automatiza estos procesos, introduciendo eficiencias operativas y reduciendo errores. La plataforma es intuitiva y fácil de integrar, permitiendo una transición suave de procesos manuales a digitales.</a:t>
            </a:r>
          </a:p>
        </p:txBody>
      </p:sp>
      <p:sp>
        <p:nvSpPr>
          <p:cNvPr id="3" name="Subtítulo 2">
            <a:extLst>
              <a:ext uri="{FF2B5EF4-FFF2-40B4-BE49-F238E27FC236}">
                <a16:creationId xmlns:a16="http://schemas.microsoft.com/office/drawing/2014/main" id="{88EE2E9E-EF0F-811C-A456-0E9B6D07533B}"/>
              </a:ext>
            </a:extLst>
          </p:cNvPr>
          <p:cNvSpPr>
            <a:spLocks noGrp="1"/>
          </p:cNvSpPr>
          <p:nvPr>
            <p:ph type="subTitle" idx="2"/>
          </p:nvPr>
        </p:nvSpPr>
        <p:spPr>
          <a:xfrm>
            <a:off x="3228159" y="2625009"/>
            <a:ext cx="2439600" cy="1904641"/>
          </a:xfrm>
        </p:spPr>
        <p:txBody>
          <a:bodyPr/>
          <a:lstStyle/>
          <a:p>
            <a:pPr marL="171450" indent="-171450" algn="just">
              <a:buFont typeface="Arial" panose="020B0604020202020204" pitchFamily="34" charset="0"/>
              <a:buChar char="•"/>
            </a:pPr>
            <a:r>
              <a:rPr lang="es-MX" sz="1000" dirty="0"/>
              <a:t>Problema: La acumulación de grandes volúmenes de datos desestructurados que las empresas no pueden aprovechar efectivamente para la toma de decisiones.</a:t>
            </a:r>
          </a:p>
          <a:p>
            <a:pPr marL="171450" indent="-171450" algn="just">
              <a:buFont typeface="Arial" panose="020B0604020202020204" pitchFamily="34" charset="0"/>
              <a:buChar char="•"/>
            </a:pPr>
            <a:r>
              <a:rPr lang="es-MX" sz="1000" dirty="0"/>
              <a:t>Solución: Ofrecemos soluciones de gestión de datos que estructuran y analizan esta información, proporcionando </a:t>
            </a:r>
            <a:r>
              <a:rPr lang="es-MX" sz="1000" dirty="0" err="1"/>
              <a:t>insights</a:t>
            </a:r>
            <a:r>
              <a:rPr lang="es-MX" sz="1000" dirty="0"/>
              <a:t> accionables que apoyan la toma de decisiones basada en datos.</a:t>
            </a:r>
          </a:p>
          <a:p>
            <a:endParaRPr lang="es-CO" dirty="0"/>
          </a:p>
        </p:txBody>
      </p:sp>
      <p:sp>
        <p:nvSpPr>
          <p:cNvPr id="5" name="Subtítulo 4">
            <a:extLst>
              <a:ext uri="{FF2B5EF4-FFF2-40B4-BE49-F238E27FC236}">
                <a16:creationId xmlns:a16="http://schemas.microsoft.com/office/drawing/2014/main" id="{18DDD0C1-2040-452E-DC35-E6250A78CC61}"/>
              </a:ext>
            </a:extLst>
          </p:cNvPr>
          <p:cNvSpPr>
            <a:spLocks noGrp="1"/>
          </p:cNvSpPr>
          <p:nvPr>
            <p:ph type="subTitle" idx="3"/>
          </p:nvPr>
        </p:nvSpPr>
        <p:spPr>
          <a:xfrm>
            <a:off x="6238231" y="2614935"/>
            <a:ext cx="2439600" cy="2107376"/>
          </a:xfrm>
        </p:spPr>
        <p:txBody>
          <a:bodyPr/>
          <a:lstStyle/>
          <a:p>
            <a:pPr marL="171450" indent="-171450" algn="just">
              <a:buFont typeface="Arial" panose="020B0604020202020204" pitchFamily="34" charset="0"/>
              <a:buChar char="•"/>
            </a:pPr>
            <a:r>
              <a:rPr lang="es-MX" sz="1000" dirty="0">
                <a:sym typeface="Albert Sans"/>
              </a:rPr>
              <a:t>Problema: Las empresas en crecimiento a menudo se encuentran con plataformas de software que no pueden escalar con ellas, limitando su crecimiento.</a:t>
            </a:r>
          </a:p>
          <a:p>
            <a:pPr marL="171450" indent="-171450" algn="just">
              <a:buFont typeface="Arial" panose="020B0604020202020204" pitchFamily="34" charset="0"/>
              <a:buChar char="•"/>
            </a:pPr>
            <a:r>
              <a:rPr lang="es-MX" sz="1000" dirty="0">
                <a:sym typeface="Albert Sans"/>
              </a:rPr>
              <a:t>Solución: Nuestros productos están diseñados para escalar, desde startups hasta corporaciones, asegurando que las soluciones de software crezcan junto con su negocio.</a:t>
            </a:r>
          </a:p>
          <a:p>
            <a:endParaRPr lang="es-CO" dirty="0"/>
          </a:p>
        </p:txBody>
      </p:sp>
      <p:sp>
        <p:nvSpPr>
          <p:cNvPr id="283" name="Google Shape;283;p34"/>
          <p:cNvSpPr txBox="1">
            <a:spLocks noGrp="1"/>
          </p:cNvSpPr>
          <p:nvPr>
            <p:ph type="subTitle" idx="4"/>
          </p:nvPr>
        </p:nvSpPr>
        <p:spPr>
          <a:xfrm>
            <a:off x="226922" y="2135555"/>
            <a:ext cx="2780409" cy="572700"/>
          </a:xfrm>
          <a:prstGeom prst="rect">
            <a:avLst/>
          </a:prstGeom>
        </p:spPr>
        <p:txBody>
          <a:bodyPr spcFirstLastPara="1" wrap="square" lIns="91425" tIns="91425" rIns="91425" bIns="91425" anchor="b" anchorCtr="0">
            <a:noAutofit/>
          </a:bodyPr>
          <a:lstStyle/>
          <a:p>
            <a:pPr algn="ctr"/>
            <a:r>
              <a:rPr lang="es-MX" sz="1400" dirty="0"/>
              <a:t>1) Ineficiencia en Procesos de Negocio:</a:t>
            </a:r>
          </a:p>
        </p:txBody>
      </p:sp>
      <p:sp>
        <p:nvSpPr>
          <p:cNvPr id="7" name="Subtítulo 6">
            <a:extLst>
              <a:ext uri="{FF2B5EF4-FFF2-40B4-BE49-F238E27FC236}">
                <a16:creationId xmlns:a16="http://schemas.microsoft.com/office/drawing/2014/main" id="{1834C24B-CAC9-D73D-0538-965F99CAF787}"/>
              </a:ext>
            </a:extLst>
          </p:cNvPr>
          <p:cNvSpPr>
            <a:spLocks noGrp="1"/>
          </p:cNvSpPr>
          <p:nvPr>
            <p:ph type="subTitle" idx="5"/>
          </p:nvPr>
        </p:nvSpPr>
        <p:spPr>
          <a:xfrm>
            <a:off x="3033883" y="2175416"/>
            <a:ext cx="2968654" cy="879037"/>
          </a:xfrm>
        </p:spPr>
        <p:txBody>
          <a:bodyPr/>
          <a:lstStyle/>
          <a:p>
            <a:r>
              <a:rPr lang="es-MX" sz="1400" dirty="0"/>
              <a:t>2) Dificultades en la Gestión de Datos:</a:t>
            </a:r>
          </a:p>
          <a:p>
            <a:endParaRPr lang="es-CO" dirty="0"/>
          </a:p>
        </p:txBody>
      </p:sp>
      <p:sp>
        <p:nvSpPr>
          <p:cNvPr id="9" name="Subtítulo 8">
            <a:extLst>
              <a:ext uri="{FF2B5EF4-FFF2-40B4-BE49-F238E27FC236}">
                <a16:creationId xmlns:a16="http://schemas.microsoft.com/office/drawing/2014/main" id="{E8D702F1-7C00-BAFA-AB89-BF96B16145AC}"/>
              </a:ext>
            </a:extLst>
          </p:cNvPr>
          <p:cNvSpPr>
            <a:spLocks noGrp="1"/>
          </p:cNvSpPr>
          <p:nvPr>
            <p:ph type="subTitle" idx="6"/>
          </p:nvPr>
        </p:nvSpPr>
        <p:spPr>
          <a:xfrm>
            <a:off x="6042085" y="1968103"/>
            <a:ext cx="2870840" cy="724918"/>
          </a:xfrm>
        </p:spPr>
        <p:txBody>
          <a:bodyPr/>
          <a:lstStyle/>
          <a:p>
            <a:r>
              <a:rPr lang="es-MX" sz="1400" dirty="0"/>
              <a:t>3)Problemas de Escalabilidad:</a:t>
            </a:r>
          </a:p>
          <a:p>
            <a:endParaRPr lang="es-CO" sz="1000" dirty="0">
              <a:solidFill>
                <a:schemeClr val="dk1"/>
              </a:solidFill>
              <a:latin typeface="Roboto"/>
              <a:ea typeface="Roboto"/>
              <a:cs typeface="Roboto"/>
              <a:sym typeface="Roboto"/>
            </a:endParaRPr>
          </a:p>
        </p:txBody>
      </p:sp>
      <p:grpSp>
        <p:nvGrpSpPr>
          <p:cNvPr id="6" name="Google Shape;7974;p67">
            <a:extLst>
              <a:ext uri="{FF2B5EF4-FFF2-40B4-BE49-F238E27FC236}">
                <a16:creationId xmlns:a16="http://schemas.microsoft.com/office/drawing/2014/main" id="{92B81951-2575-3D75-59E1-7856146B7875}"/>
              </a:ext>
            </a:extLst>
          </p:cNvPr>
          <p:cNvGrpSpPr/>
          <p:nvPr/>
        </p:nvGrpSpPr>
        <p:grpSpPr>
          <a:xfrm>
            <a:off x="1546803" y="1481781"/>
            <a:ext cx="319874" cy="419623"/>
            <a:chOff x="-3365275" y="3253275"/>
            <a:chExt cx="222150" cy="291425"/>
          </a:xfrm>
          <a:solidFill>
            <a:schemeClr val="accent5"/>
          </a:solidFill>
        </p:grpSpPr>
        <p:sp>
          <p:nvSpPr>
            <p:cNvPr id="8" name="Google Shape;7975;p67">
              <a:extLst>
                <a:ext uri="{FF2B5EF4-FFF2-40B4-BE49-F238E27FC236}">
                  <a16:creationId xmlns:a16="http://schemas.microsoft.com/office/drawing/2014/main" id="{D3FEB9EE-C1F9-639F-7D7C-C09757DFE7A1}"/>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7976;p67">
              <a:extLst>
                <a:ext uri="{FF2B5EF4-FFF2-40B4-BE49-F238E27FC236}">
                  <a16:creationId xmlns:a16="http://schemas.microsoft.com/office/drawing/2014/main" id="{E7F8C7B6-7D36-14BA-4ACC-D0CCA07B16C8}"/>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7930;p67">
            <a:extLst>
              <a:ext uri="{FF2B5EF4-FFF2-40B4-BE49-F238E27FC236}">
                <a16:creationId xmlns:a16="http://schemas.microsoft.com/office/drawing/2014/main" id="{DE380DB0-5791-5775-D132-BA5ECA73DCD3}"/>
              </a:ext>
            </a:extLst>
          </p:cNvPr>
          <p:cNvGrpSpPr/>
          <p:nvPr/>
        </p:nvGrpSpPr>
        <p:grpSpPr>
          <a:xfrm>
            <a:off x="4421117" y="1499615"/>
            <a:ext cx="319838" cy="419370"/>
            <a:chOff x="-3771675" y="3971775"/>
            <a:chExt cx="222125" cy="291250"/>
          </a:xfrm>
          <a:solidFill>
            <a:schemeClr val="accent5"/>
          </a:solidFill>
        </p:grpSpPr>
        <p:sp>
          <p:nvSpPr>
            <p:cNvPr id="12" name="Google Shape;7931;p67">
              <a:extLst>
                <a:ext uri="{FF2B5EF4-FFF2-40B4-BE49-F238E27FC236}">
                  <a16:creationId xmlns:a16="http://schemas.microsoft.com/office/drawing/2014/main" id="{488B8260-2C14-C4B9-FF11-3EF4BB2F2C77}"/>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932;p67">
              <a:extLst>
                <a:ext uri="{FF2B5EF4-FFF2-40B4-BE49-F238E27FC236}">
                  <a16:creationId xmlns:a16="http://schemas.microsoft.com/office/drawing/2014/main" id="{96223C5E-F45D-3B80-4854-512F86341941}"/>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934;p67">
              <a:extLst>
                <a:ext uri="{FF2B5EF4-FFF2-40B4-BE49-F238E27FC236}">
                  <a16:creationId xmlns:a16="http://schemas.microsoft.com/office/drawing/2014/main" id="{42D5D622-F9F6-84A3-2867-33A14786F94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7935;p67">
              <a:extLst>
                <a:ext uri="{FF2B5EF4-FFF2-40B4-BE49-F238E27FC236}">
                  <a16:creationId xmlns:a16="http://schemas.microsoft.com/office/drawing/2014/main" id="{AF358516-9C38-2CAB-5272-D626FAE03342}"/>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7" name="Google Shape;5295;p61">
            <a:extLst>
              <a:ext uri="{FF2B5EF4-FFF2-40B4-BE49-F238E27FC236}">
                <a16:creationId xmlns:a16="http://schemas.microsoft.com/office/drawing/2014/main" id="{F984114A-C574-C4F0-D98E-8CA34CCD0E98}"/>
              </a:ext>
            </a:extLst>
          </p:cNvPr>
          <p:cNvSpPr/>
          <p:nvPr/>
        </p:nvSpPr>
        <p:spPr>
          <a:xfrm>
            <a:off x="4526186" y="1628733"/>
            <a:ext cx="315303" cy="265833"/>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nvGrpSpPr>
          <p:cNvPr id="18" name="Google Shape;4951;p61">
            <a:extLst>
              <a:ext uri="{FF2B5EF4-FFF2-40B4-BE49-F238E27FC236}">
                <a16:creationId xmlns:a16="http://schemas.microsoft.com/office/drawing/2014/main" id="{323F466C-3C7B-F9C2-119B-0114D1798C75}"/>
              </a:ext>
            </a:extLst>
          </p:cNvPr>
          <p:cNvGrpSpPr/>
          <p:nvPr/>
        </p:nvGrpSpPr>
        <p:grpSpPr>
          <a:xfrm>
            <a:off x="7215547" y="1577325"/>
            <a:ext cx="352352" cy="338757"/>
            <a:chOff x="3854700" y="249750"/>
            <a:chExt cx="500425" cy="481125"/>
          </a:xfrm>
          <a:solidFill>
            <a:schemeClr val="accent5"/>
          </a:solidFill>
        </p:grpSpPr>
        <p:sp>
          <p:nvSpPr>
            <p:cNvPr id="19" name="Google Shape;4952;p61">
              <a:extLst>
                <a:ext uri="{FF2B5EF4-FFF2-40B4-BE49-F238E27FC236}">
                  <a16:creationId xmlns:a16="http://schemas.microsoft.com/office/drawing/2014/main" id="{76B85468-D3EF-0D3B-A237-ED415A500086}"/>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4953;p61">
              <a:extLst>
                <a:ext uri="{FF2B5EF4-FFF2-40B4-BE49-F238E27FC236}">
                  <a16:creationId xmlns:a16="http://schemas.microsoft.com/office/drawing/2014/main" id="{E8CC9E44-A4F6-8E7B-B226-59CCA8257289}"/>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4954;p61">
              <a:extLst>
                <a:ext uri="{FF2B5EF4-FFF2-40B4-BE49-F238E27FC236}">
                  <a16:creationId xmlns:a16="http://schemas.microsoft.com/office/drawing/2014/main" id="{82DBCEF7-EA47-00D3-6430-E60FECE17BFD}"/>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4955;p61">
              <a:extLst>
                <a:ext uri="{FF2B5EF4-FFF2-40B4-BE49-F238E27FC236}">
                  <a16:creationId xmlns:a16="http://schemas.microsoft.com/office/drawing/2014/main" id="{2960912A-4362-A8C9-B0B3-09ED7DB91BF6}"/>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4956;p61">
              <a:extLst>
                <a:ext uri="{FF2B5EF4-FFF2-40B4-BE49-F238E27FC236}">
                  <a16:creationId xmlns:a16="http://schemas.microsoft.com/office/drawing/2014/main" id="{62423F9E-9C4C-C82F-BB33-E0C7FD9874BF}"/>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4" name="Google Shape;4957;p61">
              <a:extLst>
                <a:ext uri="{FF2B5EF4-FFF2-40B4-BE49-F238E27FC236}">
                  <a16:creationId xmlns:a16="http://schemas.microsoft.com/office/drawing/2014/main" id="{1BE2F414-FEE9-584D-99B8-52AD7CF8766A}"/>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5" name="Google Shape;4958;p61">
              <a:extLst>
                <a:ext uri="{FF2B5EF4-FFF2-40B4-BE49-F238E27FC236}">
                  <a16:creationId xmlns:a16="http://schemas.microsoft.com/office/drawing/2014/main" id="{07CB4E00-6FED-1726-E7F1-01D6C774A4FC}"/>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6" name="Google Shape;4959;p61">
              <a:extLst>
                <a:ext uri="{FF2B5EF4-FFF2-40B4-BE49-F238E27FC236}">
                  <a16:creationId xmlns:a16="http://schemas.microsoft.com/office/drawing/2014/main" id="{0FE952F5-9D84-35B6-B1CE-4381A5CDBE0C}"/>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cxnSp>
        <p:nvCxnSpPr>
          <p:cNvPr id="27" name="Google Shape;277;p33">
            <a:extLst>
              <a:ext uri="{FF2B5EF4-FFF2-40B4-BE49-F238E27FC236}">
                <a16:creationId xmlns:a16="http://schemas.microsoft.com/office/drawing/2014/main" id="{4BC81139-24CE-B00A-A0E7-D603EEE516A8}"/>
              </a:ext>
            </a:extLst>
          </p:cNvPr>
          <p:cNvCxnSpPr/>
          <p:nvPr/>
        </p:nvCxnSpPr>
        <p:spPr>
          <a:xfrm>
            <a:off x="3087673" y="1499615"/>
            <a:ext cx="0" cy="32118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77;p33">
            <a:extLst>
              <a:ext uri="{FF2B5EF4-FFF2-40B4-BE49-F238E27FC236}">
                <a16:creationId xmlns:a16="http://schemas.microsoft.com/office/drawing/2014/main" id="{179CA598-A062-7339-C103-328DFD966CB1}"/>
              </a:ext>
            </a:extLst>
          </p:cNvPr>
          <p:cNvCxnSpPr/>
          <p:nvPr/>
        </p:nvCxnSpPr>
        <p:spPr>
          <a:xfrm>
            <a:off x="6109137" y="1502629"/>
            <a:ext cx="0" cy="3211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226922" y="319881"/>
            <a:ext cx="8648137" cy="572700"/>
          </a:xfrm>
          <a:prstGeom prst="rect">
            <a:avLst/>
          </a:prstGeom>
        </p:spPr>
        <p:txBody>
          <a:bodyPr spcFirstLastPara="1" wrap="square" lIns="91425" tIns="91425" rIns="91425" bIns="91425" anchor="t" anchorCtr="0">
            <a:noAutofit/>
          </a:bodyPr>
          <a:lstStyle/>
          <a:p>
            <a:r>
              <a:rPr lang="es-MX" sz="2000" dirty="0"/>
              <a:t>2.1 Problemas y Soluciones (Desafíos Comunes)</a:t>
            </a:r>
          </a:p>
        </p:txBody>
      </p:sp>
      <p:sp>
        <p:nvSpPr>
          <p:cNvPr id="285" name="Google Shape;285;p34"/>
          <p:cNvSpPr txBox="1">
            <a:spLocks noGrp="1"/>
          </p:cNvSpPr>
          <p:nvPr>
            <p:ph type="subTitle" idx="1"/>
          </p:nvPr>
        </p:nvSpPr>
        <p:spPr>
          <a:xfrm>
            <a:off x="1082945" y="2454995"/>
            <a:ext cx="2697625" cy="1731154"/>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s-MX" sz="1000" dirty="0"/>
              <a:t>Problema: En un mundo cada vez más remoto, las empresas luchan con sistemas que no facilitan la colaboración a distancia o el acceso remoto seguro.</a:t>
            </a:r>
          </a:p>
          <a:p>
            <a:pPr marL="171450" indent="-171450" algn="just">
              <a:buFont typeface="Arial" panose="020B0604020202020204" pitchFamily="34" charset="0"/>
              <a:buChar char="•"/>
            </a:pPr>
            <a:r>
              <a:rPr lang="es-MX" sz="1000" dirty="0"/>
              <a:t>Solución: Nuestras aplicaciones ofrecen capacidades robustas de colaboración y acceso remoto, permitiendo a los equipos trabajar eficientemente desde cualquier lugar.</a:t>
            </a:r>
          </a:p>
        </p:txBody>
      </p:sp>
      <p:sp>
        <p:nvSpPr>
          <p:cNvPr id="3" name="Subtítulo 2">
            <a:extLst>
              <a:ext uri="{FF2B5EF4-FFF2-40B4-BE49-F238E27FC236}">
                <a16:creationId xmlns:a16="http://schemas.microsoft.com/office/drawing/2014/main" id="{88EE2E9E-EF0F-811C-A456-0E9B6D07533B}"/>
              </a:ext>
            </a:extLst>
          </p:cNvPr>
          <p:cNvSpPr>
            <a:spLocks noGrp="1"/>
          </p:cNvSpPr>
          <p:nvPr>
            <p:ph type="subTitle" idx="2"/>
          </p:nvPr>
        </p:nvSpPr>
        <p:spPr>
          <a:xfrm>
            <a:off x="4919802" y="2453412"/>
            <a:ext cx="3732904" cy="1539491"/>
          </a:xfrm>
        </p:spPr>
        <p:txBody>
          <a:bodyPr/>
          <a:lstStyle/>
          <a:p>
            <a:pPr marL="171450" indent="-171450" algn="just">
              <a:buFont typeface="Arial" panose="020B0604020202020204" pitchFamily="34" charset="0"/>
              <a:buChar char="•"/>
            </a:pPr>
            <a:r>
              <a:rPr lang="es-MX" sz="1000" dirty="0"/>
              <a:t>Problema: Las preocupaciones sobre la seguridad de los datos y las vulnerabilidades de las aplicaciones son constantes para las empresas de todos los tamaños.</a:t>
            </a:r>
          </a:p>
          <a:p>
            <a:pPr marL="171450" indent="-171450" algn="just">
              <a:buFont typeface="Arial" panose="020B0604020202020204" pitchFamily="34" charset="0"/>
              <a:buChar char="•"/>
            </a:pPr>
            <a:r>
              <a:rPr lang="es-MX" sz="1000" dirty="0"/>
              <a:t>Ofrecemos soluciones seguras y personalizadas que se adaptan a las necesidades de su negocio, con soporte continuo y tecnologías avanzadas como inteligencia artificial. Nuestro enfoque centrado en el usuario garantiza una experiencia intuitiva y productiva.</a:t>
            </a:r>
            <a:endParaRPr lang="es-CO" sz="1000" dirty="0"/>
          </a:p>
        </p:txBody>
      </p:sp>
      <p:sp>
        <p:nvSpPr>
          <p:cNvPr id="283" name="Google Shape;283;p34"/>
          <p:cNvSpPr txBox="1">
            <a:spLocks noGrp="1"/>
          </p:cNvSpPr>
          <p:nvPr>
            <p:ph type="subTitle" idx="3"/>
          </p:nvPr>
        </p:nvSpPr>
        <p:spPr>
          <a:xfrm>
            <a:off x="479092" y="1833544"/>
            <a:ext cx="3662599" cy="572700"/>
          </a:xfrm>
          <a:prstGeom prst="rect">
            <a:avLst/>
          </a:prstGeom>
        </p:spPr>
        <p:txBody>
          <a:bodyPr spcFirstLastPara="1" wrap="square" lIns="91425" tIns="91425" rIns="91425" bIns="91425" anchor="b" anchorCtr="0">
            <a:noAutofit/>
          </a:bodyPr>
          <a:lstStyle/>
          <a:p>
            <a:pPr algn="ctr"/>
            <a:r>
              <a:rPr lang="es-MX" sz="1400" dirty="0"/>
              <a:t>4) Falta de Acceso Remoto y Colaboración:</a:t>
            </a:r>
          </a:p>
        </p:txBody>
      </p:sp>
      <p:sp>
        <p:nvSpPr>
          <p:cNvPr id="7" name="Subtítulo 6">
            <a:extLst>
              <a:ext uri="{FF2B5EF4-FFF2-40B4-BE49-F238E27FC236}">
                <a16:creationId xmlns:a16="http://schemas.microsoft.com/office/drawing/2014/main" id="{1834C24B-CAC9-D73D-0538-965F99CAF787}"/>
              </a:ext>
            </a:extLst>
          </p:cNvPr>
          <p:cNvSpPr>
            <a:spLocks noGrp="1"/>
          </p:cNvSpPr>
          <p:nvPr>
            <p:ph type="subTitle" idx="4"/>
          </p:nvPr>
        </p:nvSpPr>
        <p:spPr>
          <a:xfrm>
            <a:off x="4776391" y="1833544"/>
            <a:ext cx="3948805" cy="670201"/>
          </a:xfrm>
        </p:spPr>
        <p:txBody>
          <a:bodyPr/>
          <a:lstStyle/>
          <a:p>
            <a:pPr algn="ctr"/>
            <a:r>
              <a:rPr lang="es-MX" sz="1400" dirty="0"/>
              <a:t>5) Vulnerabilidades de Seguridad:</a:t>
            </a:r>
          </a:p>
          <a:p>
            <a:endParaRPr lang="es-CO" dirty="0"/>
          </a:p>
        </p:txBody>
      </p:sp>
      <p:cxnSp>
        <p:nvCxnSpPr>
          <p:cNvPr id="2" name="Google Shape;277;p33">
            <a:extLst>
              <a:ext uri="{FF2B5EF4-FFF2-40B4-BE49-F238E27FC236}">
                <a16:creationId xmlns:a16="http://schemas.microsoft.com/office/drawing/2014/main" id="{589FCD01-8BFD-34F1-FE30-C28ADB4FEFF6}"/>
              </a:ext>
            </a:extLst>
          </p:cNvPr>
          <p:cNvCxnSpPr/>
          <p:nvPr/>
        </p:nvCxnSpPr>
        <p:spPr>
          <a:xfrm>
            <a:off x="4389119" y="1158661"/>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7709;p66">
            <a:extLst>
              <a:ext uri="{FF2B5EF4-FFF2-40B4-BE49-F238E27FC236}">
                <a16:creationId xmlns:a16="http://schemas.microsoft.com/office/drawing/2014/main" id="{15594148-4E2C-EEDE-E1F2-74FF7ABA837D}"/>
              </a:ext>
            </a:extLst>
          </p:cNvPr>
          <p:cNvGrpSpPr/>
          <p:nvPr/>
        </p:nvGrpSpPr>
        <p:grpSpPr>
          <a:xfrm>
            <a:off x="6561000" y="1158661"/>
            <a:ext cx="450508" cy="449549"/>
            <a:chOff x="-19822675" y="3692750"/>
            <a:chExt cx="304850" cy="304200"/>
          </a:xfrm>
          <a:solidFill>
            <a:schemeClr val="accent5"/>
          </a:solidFill>
        </p:grpSpPr>
        <p:sp>
          <p:nvSpPr>
            <p:cNvPr id="11" name="Google Shape;7710;p66">
              <a:extLst>
                <a:ext uri="{FF2B5EF4-FFF2-40B4-BE49-F238E27FC236}">
                  <a16:creationId xmlns:a16="http://schemas.microsoft.com/office/drawing/2014/main" id="{E97D2C0F-7352-64BB-8716-E1A23D8AED58}"/>
                </a:ext>
              </a:extLst>
            </p:cNvPr>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711;p66">
              <a:extLst>
                <a:ext uri="{FF2B5EF4-FFF2-40B4-BE49-F238E27FC236}">
                  <a16:creationId xmlns:a16="http://schemas.microsoft.com/office/drawing/2014/main" id="{F87E6675-A4A6-4267-B06C-CFB88BBC3B30}"/>
                </a:ext>
              </a:extLst>
            </p:cNvPr>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712;p66">
              <a:extLst>
                <a:ext uri="{FF2B5EF4-FFF2-40B4-BE49-F238E27FC236}">
                  <a16:creationId xmlns:a16="http://schemas.microsoft.com/office/drawing/2014/main" id="{686147AF-3EDA-2F3E-9887-39E197101C3A}"/>
                </a:ext>
              </a:extLst>
            </p:cNvPr>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7713;p66">
              <a:extLst>
                <a:ext uri="{FF2B5EF4-FFF2-40B4-BE49-F238E27FC236}">
                  <a16:creationId xmlns:a16="http://schemas.microsoft.com/office/drawing/2014/main" id="{6D7EA3BA-F7BA-21C2-195E-8988385AB5F0}"/>
                </a:ext>
              </a:extLst>
            </p:cNvPr>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714;p66">
              <a:extLst>
                <a:ext uri="{FF2B5EF4-FFF2-40B4-BE49-F238E27FC236}">
                  <a16:creationId xmlns:a16="http://schemas.microsoft.com/office/drawing/2014/main" id="{D53CCB19-BF5D-3475-0170-9B0824EB3E9F}"/>
                </a:ext>
              </a:extLst>
            </p:cNvPr>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6" name="Google Shape;6263;p64">
            <a:extLst>
              <a:ext uri="{FF2B5EF4-FFF2-40B4-BE49-F238E27FC236}">
                <a16:creationId xmlns:a16="http://schemas.microsoft.com/office/drawing/2014/main" id="{D38E3999-AD05-A466-E1E8-786044694A0C}"/>
              </a:ext>
            </a:extLst>
          </p:cNvPr>
          <p:cNvSpPr/>
          <p:nvPr/>
        </p:nvSpPr>
        <p:spPr>
          <a:xfrm>
            <a:off x="2367736" y="1296487"/>
            <a:ext cx="195724" cy="191857"/>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bg2"/>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295;p61">
            <a:extLst>
              <a:ext uri="{FF2B5EF4-FFF2-40B4-BE49-F238E27FC236}">
                <a16:creationId xmlns:a16="http://schemas.microsoft.com/office/drawing/2014/main" id="{4C6850C9-44A5-CD2A-1BD1-3D5FC9F5CA91}"/>
              </a:ext>
            </a:extLst>
          </p:cNvPr>
          <p:cNvSpPr/>
          <p:nvPr/>
        </p:nvSpPr>
        <p:spPr>
          <a:xfrm>
            <a:off x="2224133" y="1168442"/>
            <a:ext cx="482930" cy="444894"/>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89329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3"/>
          <p:cNvSpPr txBox="1">
            <a:spLocks noGrp="1"/>
          </p:cNvSpPr>
          <p:nvPr>
            <p:ph type="title"/>
          </p:nvPr>
        </p:nvSpPr>
        <p:spPr>
          <a:xfrm>
            <a:off x="350800" y="3283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2000" dirty="0"/>
              <a:t>3. Nuestros Productos/Servicios</a:t>
            </a:r>
            <a:endParaRPr sz="2000" dirty="0"/>
          </a:p>
        </p:txBody>
      </p:sp>
      <p:sp>
        <p:nvSpPr>
          <p:cNvPr id="264" name="Google Shape;264;p33"/>
          <p:cNvSpPr txBox="1">
            <a:spLocks noGrp="1"/>
          </p:cNvSpPr>
          <p:nvPr>
            <p:ph type="subTitle" idx="1"/>
          </p:nvPr>
        </p:nvSpPr>
        <p:spPr>
          <a:xfrm>
            <a:off x="4550493" y="2512207"/>
            <a:ext cx="4221200" cy="2086978"/>
          </a:xfrm>
          <a:prstGeom prst="rect">
            <a:avLst/>
          </a:prstGeom>
        </p:spPr>
        <p:txBody>
          <a:bodyPr spcFirstLastPara="1" wrap="square" lIns="91425" tIns="91425" rIns="91425" bIns="91425" anchor="t" anchorCtr="0">
            <a:noAutofit/>
          </a:bodyPr>
          <a:lstStyle/>
          <a:p>
            <a:pPr algn="just"/>
            <a:r>
              <a:rPr lang="es-MX" dirty="0"/>
              <a:t>        </a:t>
            </a:r>
            <a:r>
              <a:rPr lang="es-MX" sz="1000" dirty="0"/>
              <a:t>El software a medida es una solución de software desarrollada específicamente para un conjunto de usuarios, funciones o organizaciones. Estas soluciones se diseñan de manera única para cumplir con los requisitos específicos de los clientes y se adaptan a sus procesos de negocio, preferencias y expectativas, ofreciendo una funcionalidad que el software de paquete no puede proporcionar.</a:t>
            </a:r>
            <a:endParaRPr lang="es-MX" dirty="0"/>
          </a:p>
        </p:txBody>
      </p:sp>
      <p:sp>
        <p:nvSpPr>
          <p:cNvPr id="265" name="Google Shape;265;p33"/>
          <p:cNvSpPr txBox="1">
            <a:spLocks noGrp="1"/>
          </p:cNvSpPr>
          <p:nvPr>
            <p:ph type="subTitle" idx="2"/>
          </p:nvPr>
        </p:nvSpPr>
        <p:spPr>
          <a:xfrm>
            <a:off x="-75303" y="2513193"/>
            <a:ext cx="4109421" cy="2133518"/>
          </a:xfrm>
          <a:prstGeom prst="rect">
            <a:avLst/>
          </a:prstGeom>
        </p:spPr>
        <p:txBody>
          <a:bodyPr spcFirstLastPara="1" wrap="square" lIns="91425" tIns="91425" rIns="91425" bIns="91425" anchor="t" anchorCtr="0">
            <a:noAutofit/>
          </a:bodyPr>
          <a:lstStyle/>
          <a:p>
            <a:pPr marL="152400" indent="0" algn="just"/>
            <a:r>
              <a:rPr lang="es-MX" sz="1000" dirty="0"/>
              <a:t>          Introducción al Software SaaS:</a:t>
            </a:r>
          </a:p>
          <a:p>
            <a:pPr algn="just"/>
            <a:r>
              <a:rPr lang="es-MX" sz="1000" dirty="0"/>
              <a:t>          Representa un modelo de entrega de software en el que las aplicaciones son alojadas por un proveedor de servicios y puestas a disposición de los usuarios a través de internet. Este modelo permite a las empresas acceder a software y aplicaciones de alto nivel sin la necesidad de instalar, mantener o actualizar el software en sus propios sistemas informáticos. En esencia, SaaS elimina la carga de la gestión de software, la infraestructura de TI y los costos asociados a la propiedad y operación de software empresarial.</a:t>
            </a:r>
          </a:p>
        </p:txBody>
      </p:sp>
      <p:sp>
        <p:nvSpPr>
          <p:cNvPr id="266" name="Google Shape;266;p33"/>
          <p:cNvSpPr txBox="1">
            <a:spLocks noGrp="1"/>
          </p:cNvSpPr>
          <p:nvPr>
            <p:ph type="subTitle" idx="3"/>
          </p:nvPr>
        </p:nvSpPr>
        <p:spPr>
          <a:xfrm>
            <a:off x="830727" y="1848068"/>
            <a:ext cx="2695800" cy="572700"/>
          </a:xfrm>
          <a:prstGeom prst="rect">
            <a:avLst/>
          </a:prstGeom>
          <a:noFill/>
          <a:ln>
            <a:noFill/>
          </a:ln>
        </p:spPr>
        <p:txBody>
          <a:bodyPr spcFirstLastPara="1" wrap="square" lIns="91425" tIns="91425" rIns="91425" bIns="91425" anchor="b" anchorCtr="0">
            <a:noAutofit/>
          </a:bodyPr>
          <a:lstStyle/>
          <a:p>
            <a:pPr marL="0" indent="0" algn="ctr"/>
            <a:r>
              <a:rPr lang="es-MX" sz="1400" dirty="0"/>
              <a:t>Software SaaS</a:t>
            </a:r>
          </a:p>
        </p:txBody>
      </p:sp>
      <p:sp>
        <p:nvSpPr>
          <p:cNvPr id="262" name="Google Shape;262;p33"/>
          <p:cNvSpPr txBox="1">
            <a:spLocks noGrp="1"/>
          </p:cNvSpPr>
          <p:nvPr>
            <p:ph type="subTitle" idx="4"/>
          </p:nvPr>
        </p:nvSpPr>
        <p:spPr>
          <a:xfrm>
            <a:off x="5502393" y="1843974"/>
            <a:ext cx="2695800" cy="572700"/>
          </a:xfrm>
          <a:prstGeom prst="rect">
            <a:avLst/>
          </a:prstGeom>
        </p:spPr>
        <p:txBody>
          <a:bodyPr spcFirstLastPara="1" wrap="square" lIns="91425" tIns="91425" rIns="91425" bIns="91425" anchor="b" anchorCtr="0">
            <a:noAutofit/>
          </a:bodyPr>
          <a:lstStyle/>
          <a:p>
            <a:pPr algn="ctr"/>
            <a:r>
              <a:rPr lang="es-MX" sz="1400" dirty="0"/>
              <a:t>Software a Medida</a:t>
            </a:r>
          </a:p>
        </p:txBody>
      </p:sp>
      <p:grpSp>
        <p:nvGrpSpPr>
          <p:cNvPr id="267" name="Google Shape;267;p33"/>
          <p:cNvGrpSpPr/>
          <p:nvPr/>
        </p:nvGrpSpPr>
        <p:grpSpPr>
          <a:xfrm>
            <a:off x="6623060" y="1212847"/>
            <a:ext cx="447431" cy="366763"/>
            <a:chOff x="6376680" y="2621520"/>
            <a:chExt cx="493200" cy="404280"/>
          </a:xfrm>
        </p:grpSpPr>
        <p:sp>
          <p:nvSpPr>
            <p:cNvPr id="268" name="Google Shape;268;p33"/>
            <p:cNvSpPr/>
            <p:nvPr/>
          </p:nvSpPr>
          <p:spPr>
            <a:xfrm>
              <a:off x="6579720" y="2751480"/>
              <a:ext cx="29160" cy="29160"/>
            </a:xfrm>
            <a:custGeom>
              <a:avLst/>
              <a:gdLst/>
              <a:ahLst/>
              <a:cxnLst/>
              <a:rect l="l" t="t" r="r" b="b"/>
              <a:pathLst>
                <a:path w="81" h="81" extrusionOk="0">
                  <a:moveTo>
                    <a:pt x="0" y="0"/>
                  </a:moveTo>
                  <a:lnTo>
                    <a:pt x="81" y="0"/>
                  </a:lnTo>
                  <a:lnTo>
                    <a:pt x="81" y="81"/>
                  </a:lnTo>
                  <a:lnTo>
                    <a:pt x="0" y="81"/>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33"/>
            <p:cNvSpPr/>
            <p:nvPr/>
          </p:nvSpPr>
          <p:spPr>
            <a:xfrm>
              <a:off x="6405840" y="2621520"/>
              <a:ext cx="434880" cy="317520"/>
            </a:xfrm>
            <a:custGeom>
              <a:avLst/>
              <a:gdLst/>
              <a:ahLst/>
              <a:cxnLst/>
              <a:rect l="l" t="t" r="r" b="b"/>
              <a:pathLst>
                <a:path w="1208" h="882" extrusionOk="0">
                  <a:moveTo>
                    <a:pt x="1208" y="882"/>
                  </a:moveTo>
                  <a:lnTo>
                    <a:pt x="1208" y="0"/>
                  </a:lnTo>
                  <a:lnTo>
                    <a:pt x="0" y="0"/>
                  </a:lnTo>
                  <a:lnTo>
                    <a:pt x="0" y="882"/>
                  </a:lnTo>
                  <a:lnTo>
                    <a:pt x="1208" y="882"/>
                  </a:lnTo>
                  <a:moveTo>
                    <a:pt x="80" y="80"/>
                  </a:moveTo>
                  <a:lnTo>
                    <a:pt x="1128" y="80"/>
                  </a:lnTo>
                  <a:lnTo>
                    <a:pt x="1128" y="802"/>
                  </a:lnTo>
                  <a:lnTo>
                    <a:pt x="80" y="802"/>
                  </a:lnTo>
                  <a:lnTo>
                    <a:pt x="80" y="8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33"/>
            <p:cNvSpPr/>
            <p:nvPr/>
          </p:nvSpPr>
          <p:spPr>
            <a:xfrm>
              <a:off x="6463440" y="2679120"/>
              <a:ext cx="319680" cy="202320"/>
            </a:xfrm>
            <a:custGeom>
              <a:avLst/>
              <a:gdLst/>
              <a:ahLst/>
              <a:cxnLst/>
              <a:rect l="l" t="t" r="r" b="b"/>
              <a:pathLst>
                <a:path w="888" h="562" extrusionOk="0">
                  <a:moveTo>
                    <a:pt x="0" y="562"/>
                  </a:moveTo>
                  <a:lnTo>
                    <a:pt x="888" y="562"/>
                  </a:lnTo>
                  <a:lnTo>
                    <a:pt x="888" y="0"/>
                  </a:lnTo>
                  <a:lnTo>
                    <a:pt x="0" y="0"/>
                  </a:lnTo>
                  <a:lnTo>
                    <a:pt x="0" y="562"/>
                  </a:lnTo>
                  <a:moveTo>
                    <a:pt x="564" y="121"/>
                  </a:moveTo>
                  <a:lnTo>
                    <a:pt x="645" y="121"/>
                  </a:lnTo>
                  <a:lnTo>
                    <a:pt x="645" y="441"/>
                  </a:lnTo>
                  <a:lnTo>
                    <a:pt x="564" y="441"/>
                  </a:lnTo>
                  <a:lnTo>
                    <a:pt x="564" y="121"/>
                  </a:lnTo>
                  <a:moveTo>
                    <a:pt x="243" y="121"/>
                  </a:moveTo>
                  <a:lnTo>
                    <a:pt x="484" y="121"/>
                  </a:lnTo>
                  <a:lnTo>
                    <a:pt x="484" y="441"/>
                  </a:lnTo>
                  <a:lnTo>
                    <a:pt x="404" y="441"/>
                  </a:lnTo>
                  <a:lnTo>
                    <a:pt x="404" y="362"/>
                  </a:lnTo>
                  <a:lnTo>
                    <a:pt x="323" y="362"/>
                  </a:lnTo>
                  <a:lnTo>
                    <a:pt x="323" y="441"/>
                  </a:lnTo>
                  <a:lnTo>
                    <a:pt x="243" y="441"/>
                  </a:lnTo>
                  <a:lnTo>
                    <a:pt x="243" y="12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33"/>
            <p:cNvSpPr/>
            <p:nvPr/>
          </p:nvSpPr>
          <p:spPr>
            <a:xfrm>
              <a:off x="6376680" y="2967840"/>
              <a:ext cx="493200" cy="57960"/>
            </a:xfrm>
            <a:custGeom>
              <a:avLst/>
              <a:gdLst/>
              <a:ahLst/>
              <a:cxnLst/>
              <a:rect l="l" t="t" r="r" b="b"/>
              <a:pathLst>
                <a:path w="1370" h="161" extrusionOk="0">
                  <a:moveTo>
                    <a:pt x="0" y="0"/>
                  </a:moveTo>
                  <a:lnTo>
                    <a:pt x="1370" y="0"/>
                  </a:lnTo>
                  <a:lnTo>
                    <a:pt x="1370" y="161"/>
                  </a:lnTo>
                  <a:lnTo>
                    <a:pt x="0" y="161"/>
                  </a:lnTo>
                  <a:lnTo>
                    <a:pt x="0" y="0"/>
                  </a:ln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77" name="Google Shape;277;p33"/>
          <p:cNvCxnSpPr/>
          <p:nvPr/>
        </p:nvCxnSpPr>
        <p:spPr>
          <a:xfrm>
            <a:off x="4572000" y="1267950"/>
            <a:ext cx="0" cy="321180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7890;p67">
            <a:extLst>
              <a:ext uri="{FF2B5EF4-FFF2-40B4-BE49-F238E27FC236}">
                <a16:creationId xmlns:a16="http://schemas.microsoft.com/office/drawing/2014/main" id="{BECB6801-C87D-00C2-9ABB-85A7FCA33B01}"/>
              </a:ext>
            </a:extLst>
          </p:cNvPr>
          <p:cNvGrpSpPr/>
          <p:nvPr/>
        </p:nvGrpSpPr>
        <p:grpSpPr>
          <a:xfrm>
            <a:off x="2119612" y="1212847"/>
            <a:ext cx="424154" cy="419654"/>
            <a:chOff x="-1182750" y="3962900"/>
            <a:chExt cx="294575" cy="291450"/>
          </a:xfrm>
          <a:solidFill>
            <a:schemeClr val="accent5"/>
          </a:solidFill>
        </p:grpSpPr>
        <p:sp>
          <p:nvSpPr>
            <p:cNvPr id="3" name="Google Shape;7891;p67">
              <a:extLst>
                <a:ext uri="{FF2B5EF4-FFF2-40B4-BE49-F238E27FC236}">
                  <a16:creationId xmlns:a16="http://schemas.microsoft.com/office/drawing/2014/main" id="{E145046F-2E77-525B-2663-0238A526CE86}"/>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92;p67">
              <a:extLst>
                <a:ext uri="{FF2B5EF4-FFF2-40B4-BE49-F238E27FC236}">
                  <a16:creationId xmlns:a16="http://schemas.microsoft.com/office/drawing/2014/main" id="{9D1A5D59-F0C1-C0F1-E732-E80045C110BC}"/>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93;p67">
              <a:extLst>
                <a:ext uri="{FF2B5EF4-FFF2-40B4-BE49-F238E27FC236}">
                  <a16:creationId xmlns:a16="http://schemas.microsoft.com/office/drawing/2014/main" id="{EDE4C00C-525C-FE9D-5DD6-6A75E6E24363}"/>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94;p67">
              <a:extLst>
                <a:ext uri="{FF2B5EF4-FFF2-40B4-BE49-F238E27FC236}">
                  <a16:creationId xmlns:a16="http://schemas.microsoft.com/office/drawing/2014/main" id="{7CD3C386-849F-14A4-7330-3B5B395A6B23}"/>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95;p67">
              <a:extLst>
                <a:ext uri="{FF2B5EF4-FFF2-40B4-BE49-F238E27FC236}">
                  <a16:creationId xmlns:a16="http://schemas.microsoft.com/office/drawing/2014/main" id="{D9189E03-0AAC-65AB-0D1B-F12E6FB4DEE3}"/>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896;p67">
              <a:extLst>
                <a:ext uri="{FF2B5EF4-FFF2-40B4-BE49-F238E27FC236}">
                  <a16:creationId xmlns:a16="http://schemas.microsoft.com/office/drawing/2014/main" id="{7FEA9B38-6FF6-2DB1-29F6-728A722CC7F4}"/>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7897;p67">
              <a:extLst>
                <a:ext uri="{FF2B5EF4-FFF2-40B4-BE49-F238E27FC236}">
                  <a16:creationId xmlns:a16="http://schemas.microsoft.com/office/drawing/2014/main" id="{6C979F0E-527B-D298-A15C-2E20222DB548}"/>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251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311209" y="347594"/>
            <a:ext cx="8628395" cy="572700"/>
          </a:xfrm>
          <a:prstGeom prst="rect">
            <a:avLst/>
          </a:prstGeom>
        </p:spPr>
        <p:txBody>
          <a:bodyPr spcFirstLastPara="1" wrap="square" lIns="91425" tIns="91425" rIns="91425" bIns="91425" anchor="t" anchorCtr="0">
            <a:noAutofit/>
          </a:bodyPr>
          <a:lstStyle/>
          <a:p>
            <a:pPr algn="just"/>
            <a:r>
              <a:rPr lang="es-MX" sz="2000" dirty="0"/>
              <a:t>3.1 Características Principales de un Software como servicio (SaaS):</a:t>
            </a:r>
          </a:p>
        </p:txBody>
      </p:sp>
      <p:sp>
        <p:nvSpPr>
          <p:cNvPr id="304" name="Google Shape;304;p35"/>
          <p:cNvSpPr txBox="1">
            <a:spLocks noGrp="1"/>
          </p:cNvSpPr>
          <p:nvPr>
            <p:ph type="subTitle" idx="1"/>
          </p:nvPr>
        </p:nvSpPr>
        <p:spPr>
          <a:xfrm>
            <a:off x="879180" y="1655692"/>
            <a:ext cx="3151279" cy="1082700"/>
          </a:xfrm>
          <a:prstGeom prst="rect">
            <a:avLst/>
          </a:prstGeom>
        </p:spPr>
        <p:txBody>
          <a:bodyPr spcFirstLastPara="1" wrap="square" lIns="91425" tIns="91425" rIns="91425" bIns="91425" anchor="t" anchorCtr="0">
            <a:noAutofit/>
          </a:bodyPr>
          <a:lstStyle/>
          <a:p>
            <a:pPr algn="just"/>
            <a:r>
              <a:rPr lang="es-MX" sz="1000" dirty="0"/>
              <a:t>	Entendemos que cada negocio es único. Nuestras soluciones SaaS están diseñadas para ser altamente configurables, permitiendo a cada organización adaptar el software a sus procesos específicos, en lugar de cambiar sus procesos para adecuarse al software.</a:t>
            </a:r>
          </a:p>
        </p:txBody>
      </p:sp>
      <p:sp>
        <p:nvSpPr>
          <p:cNvPr id="305" name="Google Shape;305;p35"/>
          <p:cNvSpPr txBox="1">
            <a:spLocks noGrp="1"/>
          </p:cNvSpPr>
          <p:nvPr>
            <p:ph type="subTitle" idx="2"/>
          </p:nvPr>
        </p:nvSpPr>
        <p:spPr>
          <a:xfrm>
            <a:off x="4933792" y="1657512"/>
            <a:ext cx="3331028" cy="1082700"/>
          </a:xfrm>
          <a:prstGeom prst="rect">
            <a:avLst/>
          </a:prstGeom>
        </p:spPr>
        <p:txBody>
          <a:bodyPr spcFirstLastPara="1" wrap="square" lIns="91425" tIns="91425" rIns="91425" bIns="91425" anchor="t" anchorCtr="0">
            <a:noAutofit/>
          </a:bodyPr>
          <a:lstStyle/>
          <a:p>
            <a:pPr algn="just"/>
            <a:r>
              <a:rPr lang="es-MX" sz="1200" dirty="0"/>
              <a:t>	</a:t>
            </a:r>
            <a:r>
              <a:rPr lang="es-MX" sz="1000" dirty="0"/>
              <a:t>Nuestras plataformas SaaS crecen con tu negocio. Desde startups hasta empresas multinacionales, el software se escala fácilmente para acomodar nuevas necesidades, usuarios y datos sin perder rendimiento.</a:t>
            </a:r>
            <a:endParaRPr lang="es-MX" sz="1200" dirty="0"/>
          </a:p>
        </p:txBody>
      </p:sp>
      <p:sp>
        <p:nvSpPr>
          <p:cNvPr id="306" name="Google Shape;306;p35"/>
          <p:cNvSpPr txBox="1">
            <a:spLocks noGrp="1"/>
          </p:cNvSpPr>
          <p:nvPr>
            <p:ph type="subTitle" idx="3"/>
          </p:nvPr>
        </p:nvSpPr>
        <p:spPr>
          <a:xfrm>
            <a:off x="819562" y="3412860"/>
            <a:ext cx="3386678" cy="1082700"/>
          </a:xfrm>
          <a:prstGeom prst="rect">
            <a:avLst/>
          </a:prstGeom>
        </p:spPr>
        <p:txBody>
          <a:bodyPr spcFirstLastPara="1" wrap="square" lIns="91425" tIns="91425" rIns="91425" bIns="91425" anchor="t" anchorCtr="0">
            <a:noAutofit/>
          </a:bodyPr>
          <a:lstStyle/>
          <a:p>
            <a:pPr algn="just"/>
            <a:r>
              <a:rPr lang="es-MX" sz="1200" dirty="0"/>
              <a:t>	</a:t>
            </a:r>
            <a:r>
              <a:rPr lang="es-MX" sz="1000" dirty="0"/>
              <a:t>Al ser soluciones basadas en la nube, ofrecen la flexibilidad de acceder a datos críticos y operar funciones empresariales clave desde cualquier lugar y en cualquier momento, lo cual es esencial en el actual entorno de negocios dinámico y a menudo remoto.</a:t>
            </a:r>
            <a:endParaRPr lang="es-MX" sz="1200" dirty="0"/>
          </a:p>
        </p:txBody>
      </p:sp>
      <p:sp>
        <p:nvSpPr>
          <p:cNvPr id="307" name="Google Shape;307;p35"/>
          <p:cNvSpPr txBox="1">
            <a:spLocks noGrp="1"/>
          </p:cNvSpPr>
          <p:nvPr>
            <p:ph type="subTitle" idx="4"/>
          </p:nvPr>
        </p:nvSpPr>
        <p:spPr>
          <a:xfrm>
            <a:off x="4940728" y="3412860"/>
            <a:ext cx="3446221" cy="1082700"/>
          </a:xfrm>
          <a:prstGeom prst="rect">
            <a:avLst/>
          </a:prstGeom>
        </p:spPr>
        <p:txBody>
          <a:bodyPr spcFirstLastPara="1" wrap="square" lIns="91425" tIns="91425" rIns="91425" bIns="91425" anchor="t" anchorCtr="0">
            <a:noAutofit/>
          </a:bodyPr>
          <a:lstStyle/>
          <a:p>
            <a:pPr algn="just"/>
            <a:r>
              <a:rPr lang="es-MX" sz="1000" dirty="0"/>
              <a:t>	A diferencia del software tradicional, nuestras soluciones SaaS se actualizan regularmente con las últimas innovaciones y mejoras de seguridad, asegurando que los negocios estén siempre a la vanguardia con la tecnología más reciente sin interrupciones significativas.</a:t>
            </a:r>
          </a:p>
        </p:txBody>
      </p:sp>
      <p:sp>
        <p:nvSpPr>
          <p:cNvPr id="308" name="Google Shape;308;p35"/>
          <p:cNvSpPr txBox="1">
            <a:spLocks noGrp="1"/>
          </p:cNvSpPr>
          <p:nvPr>
            <p:ph type="subTitle" idx="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400" dirty="0"/>
              <a:t> 1) Personalización: </a:t>
            </a:r>
            <a:endParaRPr sz="1400" dirty="0"/>
          </a:p>
        </p:txBody>
      </p:sp>
      <p:sp>
        <p:nvSpPr>
          <p:cNvPr id="302" name="Google Shape;302;p35"/>
          <p:cNvSpPr txBox="1">
            <a:spLocks noGrp="1"/>
          </p:cNvSpPr>
          <p:nvPr>
            <p:ph type="sub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400" dirty="0"/>
              <a:t>3) Accesibilidad:</a:t>
            </a:r>
            <a:endParaRPr sz="1400" dirty="0"/>
          </a:p>
        </p:txBody>
      </p:sp>
      <p:sp>
        <p:nvSpPr>
          <p:cNvPr id="309" name="Google Shape;309;p35"/>
          <p:cNvSpPr txBox="1">
            <a:spLocks noGrp="1"/>
          </p:cNvSpPr>
          <p:nvPr>
            <p:ph type="sub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400" dirty="0"/>
              <a:t>2) Escalabilidad:</a:t>
            </a:r>
            <a:endParaRPr sz="1400" dirty="0"/>
          </a:p>
        </p:txBody>
      </p:sp>
      <p:sp>
        <p:nvSpPr>
          <p:cNvPr id="310" name="Google Shape;310;p35"/>
          <p:cNvSpPr txBox="1">
            <a:spLocks noGrp="1"/>
          </p:cNvSpPr>
          <p:nvPr>
            <p:ph type="subTitle" idx="8"/>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400" dirty="0"/>
              <a:t>4) Innovación Continua:</a:t>
            </a:r>
            <a:endParaRPr sz="1400" dirty="0"/>
          </a:p>
        </p:txBody>
      </p:sp>
      <p:grpSp>
        <p:nvGrpSpPr>
          <p:cNvPr id="315" name="Google Shape;315;p35"/>
          <p:cNvGrpSpPr/>
          <p:nvPr/>
        </p:nvGrpSpPr>
        <p:grpSpPr>
          <a:xfrm>
            <a:off x="4854104" y="3102262"/>
            <a:ext cx="447431" cy="446778"/>
            <a:chOff x="9574920" y="2581920"/>
            <a:chExt cx="493200" cy="492480"/>
          </a:xfrm>
        </p:grpSpPr>
        <p:sp>
          <p:nvSpPr>
            <p:cNvPr id="316" name="Google Shape;316;p35"/>
            <p:cNvSpPr/>
            <p:nvPr/>
          </p:nvSpPr>
          <p:spPr>
            <a:xfrm>
              <a:off x="9807120" y="2581920"/>
              <a:ext cx="28800" cy="57600"/>
            </a:xfrm>
            <a:custGeom>
              <a:avLst/>
              <a:gdLst/>
              <a:ahLst/>
              <a:cxnLst/>
              <a:rect l="l" t="t" r="r" b="b"/>
              <a:pathLst>
                <a:path w="80" h="160" extrusionOk="0">
                  <a:moveTo>
                    <a:pt x="0" y="0"/>
                  </a:moveTo>
                  <a:lnTo>
                    <a:pt x="80" y="0"/>
                  </a:lnTo>
                  <a:lnTo>
                    <a:pt x="80" y="160"/>
                  </a:lnTo>
                  <a:lnTo>
                    <a:pt x="0" y="160"/>
                  </a:lnTo>
                  <a:lnTo>
                    <a:pt x="0" y="0"/>
                  </a:ln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p:cNvSpPr/>
            <p:nvPr/>
          </p:nvSpPr>
          <p:spPr>
            <a:xfrm>
              <a:off x="9807120" y="3016800"/>
              <a:ext cx="28800" cy="57600"/>
            </a:xfrm>
            <a:custGeom>
              <a:avLst/>
              <a:gdLst/>
              <a:ahLst/>
              <a:cxnLst/>
              <a:rect l="l" t="t" r="r" b="b"/>
              <a:pathLst>
                <a:path w="80" h="160" extrusionOk="0">
                  <a:moveTo>
                    <a:pt x="0" y="0"/>
                  </a:moveTo>
                  <a:lnTo>
                    <a:pt x="80" y="0"/>
                  </a:lnTo>
                  <a:lnTo>
                    <a:pt x="80" y="160"/>
                  </a:lnTo>
                  <a:lnTo>
                    <a:pt x="0" y="160"/>
                  </a:lnTo>
                  <a:lnTo>
                    <a:pt x="0" y="0"/>
                  </a:ln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8" name="Google Shape;318;p35"/>
            <p:cNvSpPr/>
            <p:nvPr/>
          </p:nvSpPr>
          <p:spPr>
            <a:xfrm>
              <a:off x="9686160" y="2608560"/>
              <a:ext cx="54000" cy="64440"/>
            </a:xfrm>
            <a:custGeom>
              <a:avLst/>
              <a:gdLst/>
              <a:ahLst/>
              <a:cxnLst/>
              <a:rect l="l" t="t" r="r" b="b"/>
              <a:pathLst>
                <a:path w="150" h="179" extrusionOk="0">
                  <a:moveTo>
                    <a:pt x="0" y="40"/>
                  </a:moveTo>
                  <a:lnTo>
                    <a:pt x="69" y="0"/>
                  </a:lnTo>
                  <a:lnTo>
                    <a:pt x="150" y="139"/>
                  </a:lnTo>
                  <a:lnTo>
                    <a:pt x="80" y="179"/>
                  </a:lnTo>
                  <a:lnTo>
                    <a:pt x="0" y="40"/>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p:cNvSpPr/>
            <p:nvPr/>
          </p:nvSpPr>
          <p:spPr>
            <a:xfrm>
              <a:off x="9903600" y="2984040"/>
              <a:ext cx="53640" cy="64440"/>
            </a:xfrm>
            <a:custGeom>
              <a:avLst/>
              <a:gdLst/>
              <a:ahLst/>
              <a:cxnLst/>
              <a:rect l="l" t="t" r="r" b="b"/>
              <a:pathLst>
                <a:path w="149" h="179" extrusionOk="0">
                  <a:moveTo>
                    <a:pt x="0" y="40"/>
                  </a:moveTo>
                  <a:lnTo>
                    <a:pt x="69" y="0"/>
                  </a:lnTo>
                  <a:lnTo>
                    <a:pt x="149" y="139"/>
                  </a:lnTo>
                  <a:lnTo>
                    <a:pt x="80" y="179"/>
                  </a:lnTo>
                  <a:lnTo>
                    <a:pt x="0" y="40"/>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 name="Google Shape;320;p35"/>
            <p:cNvSpPr/>
            <p:nvPr/>
          </p:nvSpPr>
          <p:spPr>
            <a:xfrm>
              <a:off x="9600840" y="2692440"/>
              <a:ext cx="64440" cy="54000"/>
            </a:xfrm>
            <a:custGeom>
              <a:avLst/>
              <a:gdLst/>
              <a:ahLst/>
              <a:cxnLst/>
              <a:rect l="l" t="t" r="r" b="b"/>
              <a:pathLst>
                <a:path w="179" h="150" extrusionOk="0">
                  <a:moveTo>
                    <a:pt x="0" y="70"/>
                  </a:moveTo>
                  <a:lnTo>
                    <a:pt x="40" y="0"/>
                  </a:lnTo>
                  <a:lnTo>
                    <a:pt x="179" y="81"/>
                  </a:lnTo>
                  <a:lnTo>
                    <a:pt x="139" y="150"/>
                  </a:lnTo>
                  <a:lnTo>
                    <a:pt x="0" y="7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1" name="Google Shape;321;p35"/>
            <p:cNvSpPr/>
            <p:nvPr/>
          </p:nvSpPr>
          <p:spPr>
            <a:xfrm>
              <a:off x="9977400" y="2909520"/>
              <a:ext cx="64440" cy="54000"/>
            </a:xfrm>
            <a:custGeom>
              <a:avLst/>
              <a:gdLst/>
              <a:ahLst/>
              <a:cxnLst/>
              <a:rect l="l" t="t" r="r" b="b"/>
              <a:pathLst>
                <a:path w="179" h="150" extrusionOk="0">
                  <a:moveTo>
                    <a:pt x="0" y="70"/>
                  </a:moveTo>
                  <a:lnTo>
                    <a:pt x="40" y="0"/>
                  </a:lnTo>
                  <a:lnTo>
                    <a:pt x="179" y="80"/>
                  </a:lnTo>
                  <a:lnTo>
                    <a:pt x="139" y="150"/>
                  </a:lnTo>
                  <a:lnTo>
                    <a:pt x="0" y="7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 name="Google Shape;322;p35"/>
            <p:cNvSpPr/>
            <p:nvPr/>
          </p:nvSpPr>
          <p:spPr>
            <a:xfrm>
              <a:off x="9574920" y="2813760"/>
              <a:ext cx="57960" cy="28800"/>
            </a:xfrm>
            <a:custGeom>
              <a:avLst/>
              <a:gdLst/>
              <a:ahLst/>
              <a:cxnLst/>
              <a:rect l="l" t="t" r="r" b="b"/>
              <a:pathLst>
                <a:path w="161" h="80" extrusionOk="0">
                  <a:moveTo>
                    <a:pt x="0" y="0"/>
                  </a:moveTo>
                  <a:lnTo>
                    <a:pt x="161" y="0"/>
                  </a:lnTo>
                  <a:lnTo>
                    <a:pt x="161" y="80"/>
                  </a:lnTo>
                  <a:lnTo>
                    <a:pt x="0" y="8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3" name="Google Shape;323;p35"/>
            <p:cNvSpPr/>
            <p:nvPr/>
          </p:nvSpPr>
          <p:spPr>
            <a:xfrm>
              <a:off x="10010160" y="2813760"/>
              <a:ext cx="57960" cy="28800"/>
            </a:xfrm>
            <a:custGeom>
              <a:avLst/>
              <a:gdLst/>
              <a:ahLst/>
              <a:cxnLst/>
              <a:rect l="l" t="t" r="r" b="b"/>
              <a:pathLst>
                <a:path w="161" h="80" extrusionOk="0">
                  <a:moveTo>
                    <a:pt x="0" y="0"/>
                  </a:moveTo>
                  <a:lnTo>
                    <a:pt x="161" y="0"/>
                  </a:lnTo>
                  <a:lnTo>
                    <a:pt x="161" y="80"/>
                  </a:lnTo>
                  <a:lnTo>
                    <a:pt x="0" y="80"/>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 name="Google Shape;324;p35"/>
            <p:cNvSpPr/>
            <p:nvPr/>
          </p:nvSpPr>
          <p:spPr>
            <a:xfrm>
              <a:off x="9600840" y="2909520"/>
              <a:ext cx="64440" cy="54000"/>
            </a:xfrm>
            <a:custGeom>
              <a:avLst/>
              <a:gdLst/>
              <a:ahLst/>
              <a:cxnLst/>
              <a:rect l="l" t="t" r="r" b="b"/>
              <a:pathLst>
                <a:path w="179" h="150" extrusionOk="0">
                  <a:moveTo>
                    <a:pt x="0" y="81"/>
                  </a:moveTo>
                  <a:lnTo>
                    <a:pt x="139" y="0"/>
                  </a:lnTo>
                  <a:lnTo>
                    <a:pt x="179" y="70"/>
                  </a:lnTo>
                  <a:lnTo>
                    <a:pt x="40" y="150"/>
                  </a:lnTo>
                  <a:lnTo>
                    <a:pt x="0" y="81"/>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5" name="Google Shape;325;p35"/>
            <p:cNvSpPr/>
            <p:nvPr/>
          </p:nvSpPr>
          <p:spPr>
            <a:xfrm>
              <a:off x="9977400" y="2692080"/>
              <a:ext cx="64800" cy="54000"/>
            </a:xfrm>
            <a:custGeom>
              <a:avLst/>
              <a:gdLst/>
              <a:ahLst/>
              <a:cxnLst/>
              <a:rect l="l" t="t" r="r" b="b"/>
              <a:pathLst>
                <a:path w="180" h="150" extrusionOk="0">
                  <a:moveTo>
                    <a:pt x="0" y="80"/>
                  </a:moveTo>
                  <a:lnTo>
                    <a:pt x="140" y="0"/>
                  </a:lnTo>
                  <a:lnTo>
                    <a:pt x="180" y="69"/>
                  </a:lnTo>
                  <a:lnTo>
                    <a:pt x="41" y="150"/>
                  </a:lnTo>
                  <a:lnTo>
                    <a:pt x="0" y="80"/>
                  </a:lnTo>
                  <a:close/>
                </a:path>
              </a:pathLst>
            </a:custGeom>
            <a:solidFill>
              <a:schemeClr val="dk1"/>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6" name="Google Shape;326;p35"/>
            <p:cNvSpPr/>
            <p:nvPr/>
          </p:nvSpPr>
          <p:spPr>
            <a:xfrm>
              <a:off x="9685440" y="2984040"/>
              <a:ext cx="54000" cy="64440"/>
            </a:xfrm>
            <a:custGeom>
              <a:avLst/>
              <a:gdLst/>
              <a:ahLst/>
              <a:cxnLst/>
              <a:rect l="l" t="t" r="r" b="b"/>
              <a:pathLst>
                <a:path w="150" h="179" extrusionOk="0">
                  <a:moveTo>
                    <a:pt x="0" y="139"/>
                  </a:moveTo>
                  <a:lnTo>
                    <a:pt x="81" y="0"/>
                  </a:lnTo>
                  <a:lnTo>
                    <a:pt x="150" y="40"/>
                  </a:lnTo>
                  <a:lnTo>
                    <a:pt x="70" y="179"/>
                  </a:lnTo>
                  <a:lnTo>
                    <a:pt x="0" y="139"/>
                  </a:ln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7" name="Google Shape;327;p35"/>
            <p:cNvSpPr/>
            <p:nvPr/>
          </p:nvSpPr>
          <p:spPr>
            <a:xfrm>
              <a:off x="9903960" y="2607840"/>
              <a:ext cx="53640" cy="64800"/>
            </a:xfrm>
            <a:custGeom>
              <a:avLst/>
              <a:gdLst/>
              <a:ahLst/>
              <a:cxnLst/>
              <a:rect l="l" t="t" r="r" b="b"/>
              <a:pathLst>
                <a:path w="149" h="180" extrusionOk="0">
                  <a:moveTo>
                    <a:pt x="0" y="139"/>
                  </a:moveTo>
                  <a:lnTo>
                    <a:pt x="80" y="0"/>
                  </a:lnTo>
                  <a:lnTo>
                    <a:pt x="149" y="40"/>
                  </a:lnTo>
                  <a:lnTo>
                    <a:pt x="69" y="180"/>
                  </a:lnTo>
                  <a:lnTo>
                    <a:pt x="0" y="139"/>
                  </a:lnTo>
                  <a:close/>
                </a:path>
              </a:pathLst>
            </a:custGeom>
            <a:solidFill>
              <a:schemeClr val="dk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8" name="Google Shape;328;p35"/>
            <p:cNvSpPr/>
            <p:nvPr/>
          </p:nvSpPr>
          <p:spPr>
            <a:xfrm>
              <a:off x="9758160" y="2764800"/>
              <a:ext cx="127080" cy="126720"/>
            </a:xfrm>
            <a:custGeom>
              <a:avLst/>
              <a:gdLst/>
              <a:ahLst/>
              <a:cxnLst/>
              <a:rect l="l" t="t" r="r" b="b"/>
              <a:pathLst>
                <a:path w="353" h="352" extrusionOk="0">
                  <a:moveTo>
                    <a:pt x="301" y="52"/>
                  </a:moveTo>
                  <a:cubicBezTo>
                    <a:pt x="323" y="74"/>
                    <a:pt x="339" y="101"/>
                    <a:pt x="347" y="131"/>
                  </a:cubicBezTo>
                  <a:cubicBezTo>
                    <a:pt x="355" y="161"/>
                    <a:pt x="355" y="192"/>
                    <a:pt x="347" y="221"/>
                  </a:cubicBezTo>
                  <a:cubicBezTo>
                    <a:pt x="339" y="251"/>
                    <a:pt x="323" y="278"/>
                    <a:pt x="301" y="300"/>
                  </a:cubicBezTo>
                  <a:cubicBezTo>
                    <a:pt x="279" y="322"/>
                    <a:pt x="252" y="338"/>
                    <a:pt x="222" y="346"/>
                  </a:cubicBezTo>
                  <a:cubicBezTo>
                    <a:pt x="192" y="354"/>
                    <a:pt x="160" y="354"/>
                    <a:pt x="131" y="346"/>
                  </a:cubicBezTo>
                  <a:cubicBezTo>
                    <a:pt x="101" y="338"/>
                    <a:pt x="74" y="322"/>
                    <a:pt x="52" y="300"/>
                  </a:cubicBezTo>
                  <a:cubicBezTo>
                    <a:pt x="31" y="278"/>
                    <a:pt x="14" y="251"/>
                    <a:pt x="6" y="221"/>
                  </a:cubicBezTo>
                  <a:cubicBezTo>
                    <a:pt x="-2" y="192"/>
                    <a:pt x="-2" y="161"/>
                    <a:pt x="6" y="131"/>
                  </a:cubicBezTo>
                  <a:cubicBezTo>
                    <a:pt x="14" y="101"/>
                    <a:pt x="31" y="74"/>
                    <a:pt x="52" y="52"/>
                  </a:cubicBezTo>
                  <a:cubicBezTo>
                    <a:pt x="74" y="30"/>
                    <a:pt x="101" y="14"/>
                    <a:pt x="131" y="6"/>
                  </a:cubicBezTo>
                  <a:cubicBezTo>
                    <a:pt x="160" y="-2"/>
                    <a:pt x="192" y="-2"/>
                    <a:pt x="222" y="6"/>
                  </a:cubicBezTo>
                  <a:cubicBezTo>
                    <a:pt x="252" y="14"/>
                    <a:pt x="279" y="30"/>
                    <a:pt x="301" y="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9" name="Google Shape;329;p35"/>
            <p:cNvSpPr/>
            <p:nvPr/>
          </p:nvSpPr>
          <p:spPr>
            <a:xfrm>
              <a:off x="9662760" y="2668680"/>
              <a:ext cx="317520" cy="318960"/>
            </a:xfrm>
            <a:custGeom>
              <a:avLst/>
              <a:gdLst/>
              <a:ahLst/>
              <a:cxnLst/>
              <a:rect l="l" t="t" r="r" b="b"/>
              <a:pathLst>
                <a:path w="882" h="886" extrusionOk="0">
                  <a:moveTo>
                    <a:pt x="554" y="0"/>
                  </a:moveTo>
                  <a:lnTo>
                    <a:pt x="328" y="0"/>
                  </a:lnTo>
                  <a:lnTo>
                    <a:pt x="310" y="90"/>
                  </a:lnTo>
                  <a:cubicBezTo>
                    <a:pt x="271" y="105"/>
                    <a:pt x="234" y="126"/>
                    <a:pt x="201" y="153"/>
                  </a:cubicBezTo>
                  <a:lnTo>
                    <a:pt x="113" y="124"/>
                  </a:lnTo>
                  <a:lnTo>
                    <a:pt x="0" y="320"/>
                  </a:lnTo>
                  <a:lnTo>
                    <a:pt x="70" y="381"/>
                  </a:lnTo>
                  <a:cubicBezTo>
                    <a:pt x="66" y="401"/>
                    <a:pt x="64" y="422"/>
                    <a:pt x="64" y="444"/>
                  </a:cubicBezTo>
                  <a:cubicBezTo>
                    <a:pt x="64" y="465"/>
                    <a:pt x="66" y="485"/>
                    <a:pt x="70" y="506"/>
                  </a:cubicBezTo>
                  <a:lnTo>
                    <a:pt x="0" y="566"/>
                  </a:lnTo>
                  <a:lnTo>
                    <a:pt x="113" y="763"/>
                  </a:lnTo>
                  <a:lnTo>
                    <a:pt x="201" y="733"/>
                  </a:lnTo>
                  <a:cubicBezTo>
                    <a:pt x="234" y="760"/>
                    <a:pt x="271" y="781"/>
                    <a:pt x="310" y="796"/>
                  </a:cubicBezTo>
                  <a:lnTo>
                    <a:pt x="328" y="886"/>
                  </a:lnTo>
                  <a:lnTo>
                    <a:pt x="554" y="886"/>
                  </a:lnTo>
                  <a:lnTo>
                    <a:pt x="572" y="796"/>
                  </a:lnTo>
                  <a:cubicBezTo>
                    <a:pt x="612" y="781"/>
                    <a:pt x="649" y="760"/>
                    <a:pt x="681" y="733"/>
                  </a:cubicBezTo>
                  <a:lnTo>
                    <a:pt x="769" y="763"/>
                  </a:lnTo>
                  <a:lnTo>
                    <a:pt x="882" y="566"/>
                  </a:lnTo>
                  <a:lnTo>
                    <a:pt x="813" y="506"/>
                  </a:lnTo>
                  <a:cubicBezTo>
                    <a:pt x="816" y="485"/>
                    <a:pt x="818" y="465"/>
                    <a:pt x="818" y="444"/>
                  </a:cubicBezTo>
                  <a:cubicBezTo>
                    <a:pt x="818" y="422"/>
                    <a:pt x="816" y="401"/>
                    <a:pt x="813" y="381"/>
                  </a:cubicBezTo>
                  <a:lnTo>
                    <a:pt x="882" y="320"/>
                  </a:lnTo>
                  <a:lnTo>
                    <a:pt x="769" y="124"/>
                  </a:lnTo>
                  <a:lnTo>
                    <a:pt x="681" y="153"/>
                  </a:lnTo>
                  <a:cubicBezTo>
                    <a:pt x="649" y="126"/>
                    <a:pt x="612" y="105"/>
                    <a:pt x="572" y="90"/>
                  </a:cubicBezTo>
                  <a:lnTo>
                    <a:pt x="554" y="0"/>
                  </a:lnTo>
                  <a:moveTo>
                    <a:pt x="698" y="444"/>
                  </a:moveTo>
                  <a:cubicBezTo>
                    <a:pt x="698" y="584"/>
                    <a:pt x="583" y="699"/>
                    <a:pt x="441" y="699"/>
                  </a:cubicBezTo>
                  <a:cubicBezTo>
                    <a:pt x="300" y="699"/>
                    <a:pt x="185" y="585"/>
                    <a:pt x="185" y="444"/>
                  </a:cubicBezTo>
                  <a:cubicBezTo>
                    <a:pt x="185" y="302"/>
                    <a:pt x="300" y="187"/>
                    <a:pt x="441" y="187"/>
                  </a:cubicBezTo>
                  <a:cubicBezTo>
                    <a:pt x="583" y="187"/>
                    <a:pt x="698" y="302"/>
                    <a:pt x="698" y="4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5206;p61">
            <a:extLst>
              <a:ext uri="{FF2B5EF4-FFF2-40B4-BE49-F238E27FC236}">
                <a16:creationId xmlns:a16="http://schemas.microsoft.com/office/drawing/2014/main" id="{1C5D1AFC-05A6-5EBD-84E1-6A5C8B36C260}"/>
              </a:ext>
            </a:extLst>
          </p:cNvPr>
          <p:cNvGrpSpPr/>
          <p:nvPr/>
        </p:nvGrpSpPr>
        <p:grpSpPr>
          <a:xfrm>
            <a:off x="772244" y="1390204"/>
            <a:ext cx="346347" cy="339623"/>
            <a:chOff x="1490050" y="3805975"/>
            <a:chExt cx="491900" cy="482350"/>
          </a:xfrm>
          <a:solidFill>
            <a:schemeClr val="accent5"/>
          </a:solidFill>
        </p:grpSpPr>
        <p:sp>
          <p:nvSpPr>
            <p:cNvPr id="3" name="Google Shape;5207;p61">
              <a:extLst>
                <a:ext uri="{FF2B5EF4-FFF2-40B4-BE49-F238E27FC236}">
                  <a16:creationId xmlns:a16="http://schemas.microsoft.com/office/drawing/2014/main" id="{EB581E21-541C-B9A9-A821-8E27B68C35B1}"/>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208;p61">
              <a:extLst>
                <a:ext uri="{FF2B5EF4-FFF2-40B4-BE49-F238E27FC236}">
                  <a16:creationId xmlns:a16="http://schemas.microsoft.com/office/drawing/2014/main" id="{43E64AA6-F01A-96A6-4FAB-4474F8496CF0}"/>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209;p61">
              <a:extLst>
                <a:ext uri="{FF2B5EF4-FFF2-40B4-BE49-F238E27FC236}">
                  <a16:creationId xmlns:a16="http://schemas.microsoft.com/office/drawing/2014/main" id="{FD6AB7A4-0F0F-852D-4A3C-88FBE203CED6}"/>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6" name="Google Shape;5210;p61">
              <a:extLst>
                <a:ext uri="{FF2B5EF4-FFF2-40B4-BE49-F238E27FC236}">
                  <a16:creationId xmlns:a16="http://schemas.microsoft.com/office/drawing/2014/main" id="{41E799FD-C899-D01E-850A-5586AEC6B075}"/>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
        <p:nvSpPr>
          <p:cNvPr id="7" name="Google Shape;5094;p61">
            <a:extLst>
              <a:ext uri="{FF2B5EF4-FFF2-40B4-BE49-F238E27FC236}">
                <a16:creationId xmlns:a16="http://schemas.microsoft.com/office/drawing/2014/main" id="{FB70D013-B95E-D20B-683C-5CF2C4307D1F}"/>
              </a:ext>
            </a:extLst>
          </p:cNvPr>
          <p:cNvSpPr/>
          <p:nvPr/>
        </p:nvSpPr>
        <p:spPr>
          <a:xfrm>
            <a:off x="4877462" y="1463556"/>
            <a:ext cx="333673" cy="330707"/>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6263;p64">
            <a:extLst>
              <a:ext uri="{FF2B5EF4-FFF2-40B4-BE49-F238E27FC236}">
                <a16:creationId xmlns:a16="http://schemas.microsoft.com/office/drawing/2014/main" id="{1A9B2F1D-BF82-9D74-AE21-821A3A70A249}"/>
              </a:ext>
            </a:extLst>
          </p:cNvPr>
          <p:cNvSpPr/>
          <p:nvPr/>
        </p:nvSpPr>
        <p:spPr>
          <a:xfrm>
            <a:off x="753489" y="3193545"/>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a:spLocks noGrp="1"/>
          </p:cNvSpPr>
          <p:nvPr>
            <p:ph type="title"/>
          </p:nvPr>
        </p:nvSpPr>
        <p:spPr>
          <a:xfrm>
            <a:off x="311209" y="347594"/>
            <a:ext cx="8628395" cy="572700"/>
          </a:xfrm>
          <a:prstGeom prst="rect">
            <a:avLst/>
          </a:prstGeom>
        </p:spPr>
        <p:txBody>
          <a:bodyPr spcFirstLastPara="1" wrap="square" lIns="91425" tIns="91425" rIns="91425" bIns="91425" anchor="t" anchorCtr="0">
            <a:noAutofit/>
          </a:bodyPr>
          <a:lstStyle/>
          <a:p>
            <a:pPr algn="just"/>
            <a:r>
              <a:rPr lang="es-MX" sz="2000" dirty="0"/>
              <a:t>3.2 </a:t>
            </a:r>
            <a:r>
              <a:rPr lang="es-MX" sz="2000" b="0" i="0" dirty="0">
                <a:effectLst/>
                <a:latin typeface="Söhne"/>
              </a:rPr>
              <a:t>Beneficios</a:t>
            </a:r>
            <a:r>
              <a:rPr lang="es-MX" sz="2000" dirty="0"/>
              <a:t> Principales de un Software como servicio (SaaS):</a:t>
            </a:r>
          </a:p>
        </p:txBody>
      </p:sp>
      <p:sp>
        <p:nvSpPr>
          <p:cNvPr id="10" name="Google Shape;346;p36">
            <a:extLst>
              <a:ext uri="{FF2B5EF4-FFF2-40B4-BE49-F238E27FC236}">
                <a16:creationId xmlns:a16="http://schemas.microsoft.com/office/drawing/2014/main" id="{4C2CE591-17F1-1F68-58B7-450C7960A997}"/>
              </a:ext>
            </a:extLst>
          </p:cNvPr>
          <p:cNvSpPr txBox="1">
            <a:spLocks noGrp="1"/>
          </p:cNvSpPr>
          <p:nvPr>
            <p:ph type="subTitle" idx="1"/>
          </p:nvPr>
        </p:nvSpPr>
        <p:spPr>
          <a:xfrm>
            <a:off x="866442" y="1520187"/>
            <a:ext cx="3331029" cy="1105200"/>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br>
              <a:rPr lang="es-MX" dirty="0"/>
            </a:br>
            <a:r>
              <a:rPr lang="es-MX" sz="1000" dirty="0"/>
              <a:t>El SaaS evita costos iniciales de software y TI al ofrecer suscripciones en lugar de compras, incluyendo mantenimiento y soporte.</a:t>
            </a:r>
            <a:endParaRPr lang="es-MX" sz="1050" dirty="0"/>
          </a:p>
        </p:txBody>
      </p:sp>
      <p:sp>
        <p:nvSpPr>
          <p:cNvPr id="305" name="Google Shape;305;p35"/>
          <p:cNvSpPr txBox="1">
            <a:spLocks noGrp="1"/>
          </p:cNvSpPr>
          <p:nvPr>
            <p:ph type="subTitle" idx="2"/>
          </p:nvPr>
        </p:nvSpPr>
        <p:spPr>
          <a:xfrm>
            <a:off x="4998324" y="1678754"/>
            <a:ext cx="3331028" cy="1082700"/>
          </a:xfrm>
          <a:prstGeom prst="rect">
            <a:avLst/>
          </a:prstGeom>
        </p:spPr>
        <p:txBody>
          <a:bodyPr spcFirstLastPara="1" wrap="square" lIns="91425" tIns="91425" rIns="91425" bIns="91425" anchor="t" anchorCtr="0">
            <a:noAutofit/>
          </a:bodyPr>
          <a:lstStyle/>
          <a:p>
            <a:pPr algn="just"/>
            <a:r>
              <a:rPr lang="es-MX" sz="1200" dirty="0"/>
              <a:t>	</a:t>
            </a:r>
            <a:r>
              <a:rPr lang="es-MX" sz="1000" dirty="0"/>
              <a:t>Nuestras plataformas SaaS crecen con tu negocio. Desde startups hasta empresas multinacionales, el software se escala fácilmente para acomodar nuevas necesidades, usuarios y datos sin perder rendimiento.</a:t>
            </a:r>
            <a:endParaRPr lang="es-MX" sz="1200" dirty="0"/>
          </a:p>
        </p:txBody>
      </p:sp>
      <p:sp>
        <p:nvSpPr>
          <p:cNvPr id="306" name="Google Shape;306;p35"/>
          <p:cNvSpPr txBox="1">
            <a:spLocks noGrp="1"/>
          </p:cNvSpPr>
          <p:nvPr>
            <p:ph type="subTitle" idx="3"/>
          </p:nvPr>
        </p:nvSpPr>
        <p:spPr>
          <a:xfrm>
            <a:off x="819562" y="3412860"/>
            <a:ext cx="3386678" cy="1082700"/>
          </a:xfrm>
          <a:prstGeom prst="rect">
            <a:avLst/>
          </a:prstGeom>
        </p:spPr>
        <p:txBody>
          <a:bodyPr spcFirstLastPara="1" wrap="square" lIns="91425" tIns="91425" rIns="91425" bIns="91425" anchor="t" anchorCtr="0">
            <a:noAutofit/>
          </a:bodyPr>
          <a:lstStyle/>
          <a:p>
            <a:pPr algn="just"/>
            <a:r>
              <a:rPr lang="es-MX" sz="1200" dirty="0"/>
              <a:t>	</a:t>
            </a:r>
            <a:r>
              <a:rPr lang="es-MX" sz="1000" b="0" i="0" dirty="0">
                <a:effectLst/>
                <a:latin typeface="Söhne"/>
              </a:rPr>
              <a:t>Dado que el software SaaS se accede a través de Internet, los usuarios pueden acceder a sus aplicaciones y datos desde cualquier lugar donde haya una conexión a Internet. Esto facilita el trabajo remoto y la colaboración entre equipos distribuidos geográficamente.</a:t>
            </a:r>
          </a:p>
          <a:p>
            <a:pPr algn="just"/>
            <a:endParaRPr lang="es-MX" sz="1200" dirty="0"/>
          </a:p>
        </p:txBody>
      </p:sp>
      <p:sp>
        <p:nvSpPr>
          <p:cNvPr id="307" name="Google Shape;307;p35"/>
          <p:cNvSpPr txBox="1">
            <a:spLocks noGrp="1"/>
          </p:cNvSpPr>
          <p:nvPr>
            <p:ph type="subTitle" idx="4"/>
          </p:nvPr>
        </p:nvSpPr>
        <p:spPr>
          <a:xfrm>
            <a:off x="4940728" y="3412860"/>
            <a:ext cx="3446221" cy="1082700"/>
          </a:xfrm>
          <a:prstGeom prst="rect">
            <a:avLst/>
          </a:prstGeom>
        </p:spPr>
        <p:txBody>
          <a:bodyPr spcFirstLastPara="1" wrap="square" lIns="91425" tIns="91425" rIns="91425" bIns="91425" anchor="t" anchorCtr="0">
            <a:noAutofit/>
          </a:bodyPr>
          <a:lstStyle/>
          <a:p>
            <a:pPr algn="just"/>
            <a:r>
              <a:rPr lang="es-MX" sz="1200" b="0" i="0" dirty="0">
                <a:effectLst/>
                <a:latin typeface="Söhne"/>
              </a:rPr>
              <a:t>	</a:t>
            </a:r>
            <a:r>
              <a:rPr lang="es-MX" sz="1000" b="0" i="0" dirty="0">
                <a:effectLst/>
                <a:latin typeface="Söhne"/>
              </a:rPr>
              <a:t>El software SaaS ofrece una gran flexibilidad en términos de escalabilidad. Las empresas pueden fácilmente escalar su uso del software hacia arriba o hacia abajo basándose en sus necesidades actuales, sin tener que preocuparse por la infraestructura subyacente.</a:t>
            </a:r>
            <a:endParaRPr lang="es-MX" sz="1200" b="0" i="0" dirty="0">
              <a:effectLst/>
              <a:latin typeface="Söhne"/>
            </a:endParaRPr>
          </a:p>
        </p:txBody>
      </p:sp>
      <p:sp>
        <p:nvSpPr>
          <p:cNvPr id="302" name="Google Shape;302;p35"/>
          <p:cNvSpPr txBox="1">
            <a:spLocks noGrp="1"/>
          </p:cNvSpPr>
          <p:nvPr>
            <p:ph type="subTitle" idx="5"/>
          </p:nvPr>
        </p:nvSpPr>
        <p:spPr>
          <a:xfrm>
            <a:off x="1116690" y="3020365"/>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3. Acceso desde Cualquier Lugar:</a:t>
            </a:r>
          </a:p>
        </p:txBody>
      </p:sp>
      <p:sp>
        <p:nvSpPr>
          <p:cNvPr id="309" name="Google Shape;309;p35"/>
          <p:cNvSpPr txBox="1">
            <a:spLocks noGrp="1"/>
          </p:cNvSpPr>
          <p:nvPr>
            <p:ph type="subTitle" idx="6"/>
          </p:nvPr>
        </p:nvSpPr>
        <p:spPr>
          <a:xfrm>
            <a:off x="5292668" y="1302507"/>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2. Implementación Rápida y Fácil:</a:t>
            </a:r>
          </a:p>
        </p:txBody>
      </p:sp>
      <p:sp>
        <p:nvSpPr>
          <p:cNvPr id="310" name="Google Shape;310;p35"/>
          <p:cNvSpPr txBox="1">
            <a:spLocks noGrp="1"/>
          </p:cNvSpPr>
          <p:nvPr>
            <p:ph type="subTitle" idx="7"/>
          </p:nvPr>
        </p:nvSpPr>
        <p:spPr>
          <a:xfrm>
            <a:off x="5243075" y="3064942"/>
            <a:ext cx="3045300" cy="446700"/>
          </a:xfrm>
          <a:prstGeom prst="rect">
            <a:avLst/>
          </a:prstGeom>
        </p:spPr>
        <p:txBody>
          <a:bodyPr spcFirstLastPara="1" wrap="square" lIns="91425" tIns="91425" rIns="91425" bIns="91425" anchor="b" anchorCtr="0">
            <a:noAutofit/>
          </a:bodyPr>
          <a:lstStyle/>
          <a:p>
            <a:pPr algn="just"/>
            <a:r>
              <a:rPr lang="es-MX" sz="1400" b="1" i="0" dirty="0">
                <a:effectLst/>
                <a:latin typeface="Söhne"/>
              </a:rPr>
              <a:t>4. Escalabilidad:</a:t>
            </a:r>
          </a:p>
        </p:txBody>
      </p:sp>
      <p:cxnSp>
        <p:nvCxnSpPr>
          <p:cNvPr id="340" name="Google Shape;340;p35"/>
          <p:cNvCxnSpPr/>
          <p:nvPr/>
        </p:nvCxnSpPr>
        <p:spPr>
          <a:xfrm rot="10800000">
            <a:off x="757050" y="2846348"/>
            <a:ext cx="76299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350;p36">
            <a:extLst>
              <a:ext uri="{FF2B5EF4-FFF2-40B4-BE49-F238E27FC236}">
                <a16:creationId xmlns:a16="http://schemas.microsoft.com/office/drawing/2014/main" id="{412B1D99-EBB1-DA0F-FD35-C8115040133D}"/>
              </a:ext>
            </a:extLst>
          </p:cNvPr>
          <p:cNvSpPr txBox="1">
            <a:spLocks/>
          </p:cNvSpPr>
          <p:nvPr/>
        </p:nvSpPr>
        <p:spPr>
          <a:xfrm>
            <a:off x="852762" y="1096107"/>
            <a:ext cx="4090027" cy="65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2"/>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just"/>
            <a:r>
              <a:rPr lang="es-MX" b="1" dirty="0">
                <a:latin typeface="Söhne"/>
              </a:rPr>
              <a:t>	</a:t>
            </a:r>
            <a:r>
              <a:rPr lang="es-MX" sz="1400" b="1" dirty="0">
                <a:latin typeface="Söhne"/>
              </a:rPr>
              <a:t>1. Reducción de Costos Iniciales:</a:t>
            </a:r>
            <a:endParaRPr lang="es-MX" b="1" dirty="0">
              <a:latin typeface="Söhne"/>
            </a:endParaRPr>
          </a:p>
        </p:txBody>
      </p:sp>
      <p:grpSp>
        <p:nvGrpSpPr>
          <p:cNvPr id="2" name="Google Shape;5940;p63">
            <a:extLst>
              <a:ext uri="{FF2B5EF4-FFF2-40B4-BE49-F238E27FC236}">
                <a16:creationId xmlns:a16="http://schemas.microsoft.com/office/drawing/2014/main" id="{89EDB3B9-26C1-11DE-93B7-4C39BD94990B}"/>
              </a:ext>
            </a:extLst>
          </p:cNvPr>
          <p:cNvGrpSpPr/>
          <p:nvPr/>
        </p:nvGrpSpPr>
        <p:grpSpPr>
          <a:xfrm>
            <a:off x="756897" y="1413180"/>
            <a:ext cx="352857" cy="347301"/>
            <a:chOff x="2404875" y="3592725"/>
            <a:chExt cx="298525" cy="293825"/>
          </a:xfrm>
          <a:solidFill>
            <a:schemeClr val="accent5"/>
          </a:solidFill>
        </p:grpSpPr>
        <p:sp>
          <p:nvSpPr>
            <p:cNvPr id="3" name="Google Shape;5941;p63">
              <a:extLst>
                <a:ext uri="{FF2B5EF4-FFF2-40B4-BE49-F238E27FC236}">
                  <a16:creationId xmlns:a16="http://schemas.microsoft.com/office/drawing/2014/main" id="{71F15588-7E90-E0E4-3B93-5C8D535EF30D}"/>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5942;p63">
              <a:extLst>
                <a:ext uri="{FF2B5EF4-FFF2-40B4-BE49-F238E27FC236}">
                  <a16:creationId xmlns:a16="http://schemas.microsoft.com/office/drawing/2014/main" id="{122A0C49-0176-E892-60E9-5E71AA2DD59D}"/>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943;p63">
              <a:extLst>
                <a:ext uri="{FF2B5EF4-FFF2-40B4-BE49-F238E27FC236}">
                  <a16:creationId xmlns:a16="http://schemas.microsoft.com/office/drawing/2014/main" id="{3AA582AE-BE79-D1F6-300E-C7C7B6324C7B}"/>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5719;p63">
            <a:extLst>
              <a:ext uri="{FF2B5EF4-FFF2-40B4-BE49-F238E27FC236}">
                <a16:creationId xmlns:a16="http://schemas.microsoft.com/office/drawing/2014/main" id="{6024856E-D0AF-C98F-426F-637E385C831A}"/>
              </a:ext>
            </a:extLst>
          </p:cNvPr>
          <p:cNvGrpSpPr/>
          <p:nvPr/>
        </p:nvGrpSpPr>
        <p:grpSpPr>
          <a:xfrm>
            <a:off x="4910449" y="1421630"/>
            <a:ext cx="360868" cy="367260"/>
            <a:chOff x="-65144125" y="4094450"/>
            <a:chExt cx="311900" cy="317425"/>
          </a:xfrm>
          <a:solidFill>
            <a:schemeClr val="accent5"/>
          </a:solidFill>
        </p:grpSpPr>
        <p:sp>
          <p:nvSpPr>
            <p:cNvPr id="7" name="Google Shape;5720;p63">
              <a:extLst>
                <a:ext uri="{FF2B5EF4-FFF2-40B4-BE49-F238E27FC236}">
                  <a16:creationId xmlns:a16="http://schemas.microsoft.com/office/drawing/2014/main" id="{AAD2697F-F2C2-E00A-8269-571F666142C4}"/>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721;p63">
              <a:extLst>
                <a:ext uri="{FF2B5EF4-FFF2-40B4-BE49-F238E27FC236}">
                  <a16:creationId xmlns:a16="http://schemas.microsoft.com/office/drawing/2014/main" id="{A67EC897-A7B7-7779-0533-8D7320857BB9}"/>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722;p63">
              <a:extLst>
                <a:ext uri="{FF2B5EF4-FFF2-40B4-BE49-F238E27FC236}">
                  <a16:creationId xmlns:a16="http://schemas.microsoft.com/office/drawing/2014/main" id="{709F293B-B511-A184-5082-534AD2963B45}"/>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5094;p61">
            <a:extLst>
              <a:ext uri="{FF2B5EF4-FFF2-40B4-BE49-F238E27FC236}">
                <a16:creationId xmlns:a16="http://schemas.microsoft.com/office/drawing/2014/main" id="{55EEEA5A-578A-3681-9749-388E18213521}"/>
              </a:ext>
            </a:extLst>
          </p:cNvPr>
          <p:cNvSpPr/>
          <p:nvPr/>
        </p:nvSpPr>
        <p:spPr>
          <a:xfrm>
            <a:off x="4906264" y="3241061"/>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nvGrpSpPr>
          <p:cNvPr id="13" name="Google Shape;4935;p61">
            <a:extLst>
              <a:ext uri="{FF2B5EF4-FFF2-40B4-BE49-F238E27FC236}">
                <a16:creationId xmlns:a16="http://schemas.microsoft.com/office/drawing/2014/main" id="{DFAB9022-D2E8-32EE-3604-79E8DB87306A}"/>
              </a:ext>
            </a:extLst>
          </p:cNvPr>
          <p:cNvGrpSpPr/>
          <p:nvPr/>
        </p:nvGrpSpPr>
        <p:grpSpPr>
          <a:xfrm>
            <a:off x="779450" y="3229346"/>
            <a:ext cx="298169" cy="339253"/>
            <a:chOff x="1529350" y="258825"/>
            <a:chExt cx="423475" cy="481825"/>
          </a:xfrm>
          <a:solidFill>
            <a:schemeClr val="accent5"/>
          </a:solidFill>
        </p:grpSpPr>
        <p:sp>
          <p:nvSpPr>
            <p:cNvPr id="14" name="Google Shape;4936;p61">
              <a:extLst>
                <a:ext uri="{FF2B5EF4-FFF2-40B4-BE49-F238E27FC236}">
                  <a16:creationId xmlns:a16="http://schemas.microsoft.com/office/drawing/2014/main" id="{45C54EA6-7B90-1F1D-2AE5-A7C1BC5B19C2}"/>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5" name="Google Shape;4937;p61">
              <a:extLst>
                <a:ext uri="{FF2B5EF4-FFF2-40B4-BE49-F238E27FC236}">
                  <a16:creationId xmlns:a16="http://schemas.microsoft.com/office/drawing/2014/main" id="{4C9C2572-242C-4BD4-1D70-E992ECF2E6D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1070783"/>
      </p:ext>
    </p:extLst>
  </p:cSld>
  <p:clrMapOvr>
    <a:masterClrMapping/>
  </p:clrMapOvr>
</p:sld>
</file>

<file path=ppt/theme/theme1.xml><?xml version="1.0" encoding="utf-8"?>
<a:theme xmlns:a="http://schemas.openxmlformats.org/drawingml/2006/main" name="Artificial Intelligence in Finance Pitch Deck by Slidesgo">
  <a:themeElements>
    <a:clrScheme name="Simple Light">
      <a:dk1>
        <a:srgbClr val="F1F1F1"/>
      </a:dk1>
      <a:lt1>
        <a:srgbClr val="021F64"/>
      </a:lt1>
      <a:dk2>
        <a:srgbClr val="ADFFB7"/>
      </a:dk2>
      <a:lt2>
        <a:srgbClr val="32175E"/>
      </a:lt2>
      <a:accent1>
        <a:srgbClr val="593692"/>
      </a:accent1>
      <a:accent2>
        <a:srgbClr val="8455CF"/>
      </a:accent2>
      <a:accent3>
        <a:srgbClr val="4931C3"/>
      </a:accent3>
      <a:accent4>
        <a:srgbClr val="5434F3"/>
      </a:accent4>
      <a:accent5>
        <a:srgbClr val="FFFFFF"/>
      </a:accent5>
      <a:accent6>
        <a:srgbClr val="FFFFFF"/>
      </a:accent6>
      <a:hlink>
        <a:srgbClr val="ADFFB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3294</Words>
  <Application>Microsoft Office PowerPoint</Application>
  <PresentationFormat>Presentación en pantalla (16:9)</PresentationFormat>
  <Paragraphs>156</Paragraphs>
  <Slides>22</Slides>
  <Notes>21</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Nunito Light</vt:lpstr>
      <vt:lpstr>Tahoma</vt:lpstr>
      <vt:lpstr>Times New Roman</vt:lpstr>
      <vt:lpstr>PT Sans</vt:lpstr>
      <vt:lpstr>Albert Sans</vt:lpstr>
      <vt:lpstr>Roboto Light</vt:lpstr>
      <vt:lpstr>Albert Sans ExtraLight</vt:lpstr>
      <vt:lpstr>Raleway</vt:lpstr>
      <vt:lpstr>Google Sans</vt:lpstr>
      <vt:lpstr>Söhne</vt:lpstr>
      <vt:lpstr>Alata</vt:lpstr>
      <vt:lpstr>Arial</vt:lpstr>
      <vt:lpstr>Roboto</vt:lpstr>
      <vt:lpstr>Artificial Intelligence in Finance Pitch Deck by Slidesgo</vt:lpstr>
      <vt:lpstr>End-Tech Arquitectos Consultores en IT</vt:lpstr>
      <vt:lpstr>Indice</vt:lpstr>
      <vt:lpstr>Introducción</vt:lpstr>
      <vt:lpstr>Introduction</vt:lpstr>
      <vt:lpstr>2. Problemas y Soluciones (Desafíos Comunes)</vt:lpstr>
      <vt:lpstr>2.1 Problemas y Soluciones (Desafíos Comunes)</vt:lpstr>
      <vt:lpstr>3. Nuestros Productos/Servicios</vt:lpstr>
      <vt:lpstr>3.1 Características Principales de un Software como servicio (SaaS):</vt:lpstr>
      <vt:lpstr>3.2 Beneficios Principales de un Software como servicio (SaaS):</vt:lpstr>
      <vt:lpstr>3.3 Beneficios Principales de un Software como servicio (SaaS):</vt:lpstr>
      <vt:lpstr>3.4  Características Principales de un Software a la Medida:</vt:lpstr>
      <vt:lpstr>3.5  Beneficios Principales de un Software a la Medida:</vt:lpstr>
      <vt:lpstr>4. Esquema para desarrollar un módulo (Software a la medida)</vt:lpstr>
      <vt:lpstr>4.1 Esquema para desarrollar un módulo (Software a la medida)</vt:lpstr>
      <vt:lpstr>4.2 Esquema para desarrollar un módulo (Software a la medida)</vt:lpstr>
      <vt:lpstr>Presentación de PowerPoint</vt:lpstr>
      <vt:lpstr>Intranet:</vt:lpstr>
      <vt:lpstr>Presentación de PowerPoint</vt:lpstr>
      <vt:lpstr>Presentación de PowerPoint</vt:lpstr>
      <vt:lpstr>Presentación de PowerPoint</vt:lpstr>
      <vt:lpstr>5. Conclusión </vt:lpstr>
      <vt:lpstr>Agradecimiento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Finance  Pitch Deck</dc:title>
  <dc:creator>Denyer</dc:creator>
  <cp:lastModifiedBy>Denyer</cp:lastModifiedBy>
  <cp:revision>7</cp:revision>
  <dcterms:modified xsi:type="dcterms:W3CDTF">2024-04-23T22:00:02Z</dcterms:modified>
</cp:coreProperties>
</file>