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9"/>
  </p:notesMasterIdLst>
  <p:handoutMasterIdLst>
    <p:handoutMasterId r:id="rId20"/>
  </p:handoutMasterIdLst>
  <p:sldIdLst>
    <p:sldId id="265" r:id="rId5"/>
    <p:sldId id="272" r:id="rId6"/>
    <p:sldId id="288" r:id="rId7"/>
    <p:sldId id="287" r:id="rId8"/>
    <p:sldId id="277" r:id="rId9"/>
    <p:sldId id="273" r:id="rId10"/>
    <p:sldId id="285" r:id="rId11"/>
    <p:sldId id="289" r:id="rId12"/>
    <p:sldId id="290" r:id="rId13"/>
    <p:sldId id="291" r:id="rId14"/>
    <p:sldId id="292" r:id="rId15"/>
    <p:sldId id="293" r:id="rId16"/>
    <p:sldId id="274" r:id="rId17"/>
    <p:sldId id="294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5843" autoAdjust="0"/>
  </p:normalViewPr>
  <p:slideViewPr>
    <p:cSldViewPr snapToGrid="0" showGuides="1">
      <p:cViewPr varScale="1">
        <p:scale>
          <a:sx n="111" d="100"/>
          <a:sy n="111" d="100"/>
        </p:scale>
        <p:origin x="68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00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DDCB7EC-CEDA-42D5-8A0A-747B258F7B12}" type="datetime1">
              <a:rPr lang="ru-RU" smtClean="0"/>
              <a:t>06.05.2018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7BBAA-8962-46BE-8131-E6CE08071E10}" type="datetime1">
              <a:rPr lang="ru-RU" smtClean="0"/>
              <a:pPr/>
              <a:t>06.05.2018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9188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4111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7324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7619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7161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8832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2156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7450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2035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60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8755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2242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3523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6982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AA523F-46C9-4E7E-8BFE-3E390F24D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D0D68B-05A5-4331-828B-29282FE09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7B5AF8-9415-4A0B-99A4-83AC1A234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2AAF71-7088-4082-A4B5-5D2286FF71AE}" type="datetime1">
              <a:rPr lang="ru-RU" noProof="0" smtClean="0"/>
              <a:t>06.05.2018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9D45C9-A6E5-4F75-A731-81EF90B8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471342-84F7-4A38-BE7B-741DE3E55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  <p:pic>
        <p:nvPicPr>
          <p:cNvPr id="7" name="Picture 2" descr="University of Tampere">
            <a:extLst>
              <a:ext uri="{FF2B5EF4-FFF2-40B4-BE49-F238E27FC236}">
                <a16:creationId xmlns:a16="http://schemas.microsoft.com/office/drawing/2014/main" id="{BB720F5E-7745-4157-B5A2-7628E70ED7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81" y="374182"/>
            <a:ext cx="4762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54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592D79-AB4E-4745-9208-385E5625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06C864-F42B-4610-8DB6-56A2594E9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33F0A4-673E-4BBD-84E8-1D069048D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A05DDED-C00D-420D-BCCC-88709E63D747}" type="datetime1">
              <a:rPr lang="ru-RU" noProof="0" smtClean="0"/>
              <a:t>06.05.2018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95A32B-5FD0-4150-85A0-413129430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367A24-43E5-4FC8-88FE-57D803240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8057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478A844-1375-4B7F-B2D7-27FC7D79E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B92128-A1FD-4C95-B226-C85C8F09D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6A6F6B-14B7-4448-AD45-E948FB361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DCCF59-F12C-4B22-A0B5-0569E7EBF814}" type="datetime1">
              <a:rPr lang="ru-RU" noProof="0" smtClean="0"/>
              <a:t>06.05.2018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C86D56-2FE8-448F-9A47-BB3916885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80C63E-7586-4535-B6E9-19D420604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4956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130E92-8550-4A93-A5ED-7A5CF78928CB}" type="datetime1">
              <a:rPr lang="ru-RU" noProof="0" smtClean="0"/>
              <a:t>06.05.2018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018C0B-226C-47AE-89C9-FE087E67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6F572A-3BEA-4FE3-BA84-1A1F63221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617BCF-61BC-4890-B161-925A1510B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50B887-75E0-4C5B-AF37-E33049182621}" type="datetime1">
              <a:rPr lang="ru-RU" noProof="0" smtClean="0"/>
              <a:t>06.05.2018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393251-EE91-4084-916E-3AA2105D4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251493-C686-4490-9D6D-7214C7F7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6205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9EF9AA-6928-4A7B-847E-A4CAB5C9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E2E860-F1E7-4E61-BF5C-3200447BB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36E1D0-4985-4434-9A02-7F65A12D7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379668-2161-488D-96B8-6A859D0F15B4}" type="datetime1">
              <a:rPr lang="ru-RU" noProof="0" smtClean="0"/>
              <a:t>06.05.2018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0C6ED4-1E4E-405B-B06B-EE3082CDE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2F819A-47C3-415E-A008-8504A4E5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9827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67891F-AA81-4882-908B-9C12690B8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DACA1A-D15C-4900-BC26-3D929DD638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3A867C-E9B7-478C-934E-84D61A14B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8F2982-EA18-441B-AE8F-2A88DD710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E939C50-7762-4792-95E1-E7874CF6E4AE}" type="datetime1">
              <a:rPr lang="ru-RU" noProof="0" smtClean="0"/>
              <a:t>06.05.2018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327FBC-E32A-47DF-827A-799C0826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Добавить нижний колонтитул</a:t>
            </a:r>
            <a:endParaRPr lang="ru-RU" noProof="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43457F-4CBC-4F2C-94BC-D80B1F63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09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7B1E8C-6831-4ED8-88C3-31FD7171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5C7601-2995-44E1-AFAB-25E2A84EC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E3B6A47-60DE-4890-9A8C-AE1B600FA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EA44A45-5845-4CE4-9988-9BC737C37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7CA503F-5697-4960-B18D-E4F8E9747E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F6B1BDF-7458-4D89-8AB0-ADFCADA9B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901220-6B3C-4719-8281-16AA8BA3EF64}" type="datetime1">
              <a:rPr lang="ru-RU" noProof="0" smtClean="0"/>
              <a:t>06.05.2018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CE9F14B-2B5A-4295-AF47-613F79245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Добавить нижний колонтитул</a:t>
            </a:r>
            <a:endParaRPr lang="ru-RU" noProof="0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7053C03-D806-4983-80C5-DBE030C17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7533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2441E8-5909-4838-B506-F0C1D3C4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3E70C9-F290-42C7-959F-8404CC0CC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D7245F-B3C7-4358-926A-1EE496656B67}" type="datetime1">
              <a:rPr lang="ru-RU" noProof="0" smtClean="0"/>
              <a:t>06.05.2018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7557301-8E28-4951-B7CF-CF1D80AAB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Добавить нижний колонтитул</a:t>
            </a:r>
            <a:endParaRPr lang="ru-RU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94A2ABC-A17E-41AF-BB54-3103525DD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84718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B4EC7E2-15FA-4093-AD09-05878153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D0A9D0-FD05-4374-8990-9A13D81CB546}" type="datetime1">
              <a:rPr lang="ru-RU" noProof="0" smtClean="0"/>
              <a:t>06.05.2018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4D1549C-7D27-4F50-867F-C40D8F92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C90CE29-115B-4428-98F9-806BABFD5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42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D416D1-F6AB-4DED-B002-032C9798F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B4931-81CF-4A53-9D57-879FF9223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31B4EE-4AE0-4A92-AE36-8E7319DBC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E24DA9-55C1-4AE7-A257-8D192C0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970C57-C6EC-43E3-AE3A-40D83CDB2BD6}" type="datetime1">
              <a:rPr lang="ru-RU" noProof="0" smtClean="0"/>
              <a:t>06.05.2018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1AC58F-9806-4956-9EA3-DB2150CAC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Добавить нижний колонтитул</a:t>
            </a:r>
            <a:endParaRPr lang="ru-RU" noProof="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5E1FA7-5F84-4B56-9FC0-FD4AA23E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2309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E829AB-FE25-481C-BEC9-857529288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E5C50AC-6DA6-465A-8018-169E9B6A20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D13D37C-2BAD-4ED4-AF3F-3B3740649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23291D-C2B9-413A-A5CD-2CE85377C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7724B01-8CDF-43F1-A896-03E2F79CCBAE}" type="datetime1">
              <a:rPr lang="ru-RU" noProof="0" smtClean="0"/>
              <a:t>06.05.2018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B106F0-B2AC-45E8-BA76-E6AB5F95E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Добавить нижний колонтитул</a:t>
            </a:r>
            <a:endParaRPr lang="ru-RU" noProof="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47298E-5C19-4BC9-99D3-42F93917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7179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065E36-4AB9-4613-9CC3-BE94A41B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4A2EF2-7013-4303-AB77-1B5D72BAC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8C7878-6A90-48D5-A036-74916C2B0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3194B10-7A25-4893-8C5C-B707DE59842E}" type="datetime1">
              <a:rPr lang="ru-RU" noProof="0" smtClean="0"/>
              <a:t>06.05.2018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3230F7-D310-44E7-A342-00D768A18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A8F9B2-B387-4DE9-850A-16CC2258C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4018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464" userDrawn="1">
          <p15:clr>
            <a:srgbClr val="F26B43"/>
          </p15:clr>
        </p15:guide>
        <p15:guide id="4" pos="7152" userDrawn="1">
          <p15:clr>
            <a:srgbClr val="F26B43"/>
          </p15:clr>
        </p15:guide>
        <p15:guide id="5" pos="984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537143"/>
            <a:ext cx="9144000" cy="2387600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Systematic review on cancer screening models.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158219"/>
            <a:ext cx="9144000" cy="1655762"/>
          </a:xfrm>
        </p:spPr>
        <p:txBody>
          <a:bodyPr rtlCol="0"/>
          <a:lstStyle/>
          <a:p>
            <a:pPr rtl="0"/>
            <a:r>
              <a:rPr lang="en-US" dirty="0"/>
              <a:t>Alexander Bespalov, PhD Student,</a:t>
            </a:r>
          </a:p>
          <a:p>
            <a:r>
              <a:rPr lang="en-US" dirty="0"/>
              <a:t>University of Tampere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183FD29-79BC-46E1-83E0-E75213611308}"/>
              </a:ext>
            </a:extLst>
          </p:cNvPr>
          <p:cNvSpPr/>
          <p:nvPr/>
        </p:nvSpPr>
        <p:spPr>
          <a:xfrm>
            <a:off x="4420701" y="3244334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t,basenode,graph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5703D67-2CD9-477A-B18D-07C2FB5A40A5}"/>
              </a:ext>
            </a:extLst>
          </p:cNvPr>
          <p:cNvSpPr/>
          <p:nvPr/>
        </p:nvSpPr>
        <p:spPr>
          <a:xfrm>
            <a:off x="4420701" y="3244334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t,basenode,graph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b="1" dirty="0"/>
              <a:t>Model interconnection information</a:t>
            </a:r>
            <a:endParaRPr lang="ru-RU" b="1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3C42E75-ECDB-4AA9-95B7-9C6CA270E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512800"/>
              </p:ext>
            </p:extLst>
          </p:nvPr>
        </p:nvGraphicFramePr>
        <p:xfrm>
          <a:off x="838200" y="1824022"/>
          <a:ext cx="6302722" cy="3942365"/>
        </p:xfrm>
        <a:graphic>
          <a:graphicData uri="http://schemas.openxmlformats.org/drawingml/2006/table">
            <a:tbl>
              <a:tblPr/>
              <a:tblGrid>
                <a:gridCol w="1572075">
                  <a:extLst>
                    <a:ext uri="{9D8B030D-6E8A-4147-A177-3AD203B41FA5}">
                      <a16:colId xmlns:a16="http://schemas.microsoft.com/office/drawing/2014/main" val="1404678391"/>
                    </a:ext>
                  </a:extLst>
                </a:gridCol>
                <a:gridCol w="1817261">
                  <a:extLst>
                    <a:ext uri="{9D8B030D-6E8A-4147-A177-3AD203B41FA5}">
                      <a16:colId xmlns:a16="http://schemas.microsoft.com/office/drawing/2014/main" val="3845067645"/>
                    </a:ext>
                  </a:extLst>
                </a:gridCol>
                <a:gridCol w="1475680">
                  <a:extLst>
                    <a:ext uri="{9D8B030D-6E8A-4147-A177-3AD203B41FA5}">
                      <a16:colId xmlns:a16="http://schemas.microsoft.com/office/drawing/2014/main" val="3205534031"/>
                    </a:ext>
                  </a:extLst>
                </a:gridCol>
                <a:gridCol w="1437706">
                  <a:extLst>
                    <a:ext uri="{9D8B030D-6E8A-4147-A177-3AD203B41FA5}">
                      <a16:colId xmlns:a16="http://schemas.microsoft.com/office/drawing/2014/main" val="1456188810"/>
                    </a:ext>
                  </a:extLst>
                </a:gridCol>
              </a:tblGrid>
              <a:tr h="68343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Unique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Name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(UMN)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Nearest previous model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Nearest following model 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uses 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832274"/>
                  </a:ext>
                </a:extLst>
              </a:tr>
              <a:tr h="64869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Miscan-fadia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Dana Farber Model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Spectrum/G-E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154536"/>
                  </a:ext>
                </a:extLst>
              </a:tr>
              <a:tr h="74197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Miscan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-colon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SimCRC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CRC-SPIN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537830"/>
                  </a:ext>
                </a:extLst>
              </a:tr>
              <a:tr h="105157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CRC-SPIN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Miscan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-colon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236741"/>
                  </a:ext>
                </a:extLst>
              </a:tr>
              <a:tr h="7330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...</a:t>
                      </a:r>
                      <a:endParaRPr lang="ru-RU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416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26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b="1" dirty="0"/>
              <a:t>Interconnection graph</a:t>
            </a:r>
            <a:endParaRPr lang="ru-RU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FDD14AB-9DF5-4F15-ACA6-974B12CF1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238" y="1613184"/>
            <a:ext cx="8219523" cy="472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3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b="1" dirty="0"/>
              <a:t>Model “</a:t>
            </a:r>
            <a:r>
              <a:rPr lang="en-US" b="1" dirty="0" err="1"/>
              <a:t>inpractice</a:t>
            </a:r>
            <a:r>
              <a:rPr lang="en-US" b="1" dirty="0"/>
              <a:t>” notes</a:t>
            </a:r>
            <a:endParaRPr lang="ru-RU" b="1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3C42E75-ECDB-4AA9-95B7-9C6CA270E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54114"/>
              </p:ext>
            </p:extLst>
          </p:nvPr>
        </p:nvGraphicFramePr>
        <p:xfrm>
          <a:off x="687371" y="1908864"/>
          <a:ext cx="10341078" cy="3942365"/>
        </p:xfrm>
        <a:graphic>
          <a:graphicData uri="http://schemas.openxmlformats.org/drawingml/2006/table">
            <a:tbl>
              <a:tblPr/>
              <a:tblGrid>
                <a:gridCol w="1349423">
                  <a:extLst>
                    <a:ext uri="{9D8B030D-6E8A-4147-A177-3AD203B41FA5}">
                      <a16:colId xmlns:a16="http://schemas.microsoft.com/office/drawing/2014/main" val="1404678391"/>
                    </a:ext>
                  </a:extLst>
                </a:gridCol>
                <a:gridCol w="960930">
                  <a:extLst>
                    <a:ext uri="{9D8B030D-6E8A-4147-A177-3AD203B41FA5}">
                      <a16:colId xmlns:a16="http://schemas.microsoft.com/office/drawing/2014/main" val="3845067645"/>
                    </a:ext>
                  </a:extLst>
                </a:gridCol>
                <a:gridCol w="961534">
                  <a:extLst>
                    <a:ext uri="{9D8B030D-6E8A-4147-A177-3AD203B41FA5}">
                      <a16:colId xmlns:a16="http://schemas.microsoft.com/office/drawing/2014/main" val="3205534031"/>
                    </a:ext>
                  </a:extLst>
                </a:gridCol>
                <a:gridCol w="1489435">
                  <a:extLst>
                    <a:ext uri="{9D8B030D-6E8A-4147-A177-3AD203B41FA5}">
                      <a16:colId xmlns:a16="http://schemas.microsoft.com/office/drawing/2014/main" val="1456188810"/>
                    </a:ext>
                  </a:extLst>
                </a:gridCol>
                <a:gridCol w="1583703">
                  <a:extLst>
                    <a:ext uri="{9D8B030D-6E8A-4147-A177-3AD203B41FA5}">
                      <a16:colId xmlns:a16="http://schemas.microsoft.com/office/drawing/2014/main" val="1034445466"/>
                    </a:ext>
                  </a:extLst>
                </a:gridCol>
                <a:gridCol w="1866507">
                  <a:extLst>
                    <a:ext uri="{9D8B030D-6E8A-4147-A177-3AD203B41FA5}">
                      <a16:colId xmlns:a16="http://schemas.microsoft.com/office/drawing/2014/main" val="4018532217"/>
                    </a:ext>
                  </a:extLst>
                </a:gridCol>
                <a:gridCol w="2129546">
                  <a:extLst>
                    <a:ext uri="{9D8B030D-6E8A-4147-A177-3AD203B41FA5}">
                      <a16:colId xmlns:a16="http://schemas.microsoft.com/office/drawing/2014/main" val="2187350524"/>
                    </a:ext>
                  </a:extLst>
                </a:gridCol>
              </a:tblGrid>
              <a:tr h="68343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Unique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Name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(UMN)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Inner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citations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Outer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citations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Was used in screening?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influenced  models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Mainstreamness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coefficient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Integral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usefullness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832274"/>
                  </a:ext>
                </a:extLst>
              </a:tr>
              <a:tr h="64869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Miscan-fadia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Yes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0.8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7.7/10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154536"/>
                  </a:ext>
                </a:extLst>
              </a:tr>
              <a:tr h="74197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Miscan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-colon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20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30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Yes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0.7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7.2/10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537830"/>
                  </a:ext>
                </a:extLst>
              </a:tr>
              <a:tr h="105157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CRC-SPIN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20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Yes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0.4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7.5/10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236741"/>
                  </a:ext>
                </a:extLst>
              </a:tr>
              <a:tr h="7330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...</a:t>
                      </a:r>
                      <a:endParaRPr lang="ru-RU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416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19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b="1" dirty="0"/>
              <a:t>Model usage trend (for colon models)</a:t>
            </a:r>
            <a:endParaRPr lang="ru-RU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74142E-5A27-467E-A701-6708B1508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670" y="1303978"/>
            <a:ext cx="9359657" cy="521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5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b="1" dirty="0"/>
              <a:t>Inference approach</a:t>
            </a:r>
            <a:endParaRPr lang="ru-RU" b="1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dirty="0"/>
              <a:t>Forming the criteria of models similarity</a:t>
            </a:r>
          </a:p>
          <a:p>
            <a:pPr lvl="0" rtl="0"/>
            <a:r>
              <a:rPr lang="en-US" dirty="0"/>
              <a:t>Forming a criteria for model trend </a:t>
            </a:r>
          </a:p>
          <a:p>
            <a:pPr lvl="0" rtl="0"/>
            <a:r>
              <a:rPr lang="en-US" dirty="0"/>
              <a:t>Forming criteria for model usefulness</a:t>
            </a:r>
          </a:p>
          <a:p>
            <a:pPr lvl="0" rtl="0"/>
            <a:r>
              <a:rPr lang="en-US" dirty="0"/>
              <a:t>Make systemized data visualizations</a:t>
            </a:r>
          </a:p>
          <a:p>
            <a:r>
              <a:rPr lang="en-US" dirty="0"/>
              <a:t>Make genetic algorithm that uses gathered data to create simulation of models spreading. Teach it and then make predictions on model trends and demands</a:t>
            </a:r>
            <a:endParaRPr lang="ru-RU" dirty="0"/>
          </a:p>
          <a:p>
            <a:r>
              <a:rPr lang="en-US" dirty="0"/>
              <a:t>Use bootstrap to predict trends confidence intervals</a:t>
            </a:r>
          </a:p>
          <a:p>
            <a:pPr marL="0" lvl="0" indent="0" rtl="0">
              <a:buNone/>
            </a:pPr>
            <a:endParaRPr lang="en-US" dirty="0"/>
          </a:p>
          <a:p>
            <a:pPr lvl="0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134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b="1" dirty="0"/>
              <a:t>Models for analysis</a:t>
            </a:r>
            <a:endParaRPr lang="ru-RU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6B71CF-A1AE-426C-8021-D291F07B2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" y="2100262"/>
            <a:ext cx="117443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b="1" dirty="0"/>
              <a:t>Localization plan</a:t>
            </a:r>
            <a:endParaRPr lang="ru-RU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30F10D0-4C61-45F9-8AE7-C4AC0880D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2" y="2128837"/>
            <a:ext cx="116871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7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b="1" dirty="0"/>
              <a:t>Papers filter pattern(Search strategy)</a:t>
            </a:r>
            <a:endParaRPr lang="ru-RU" b="1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lvl="0" indent="0">
              <a:buNone/>
            </a:pPr>
            <a:r>
              <a:rPr lang="en-US" sz="3600" dirty="0"/>
              <a:t>Screening</a:t>
            </a:r>
            <a:r>
              <a:rPr lang="ru-RU" sz="3600" b="1" dirty="0"/>
              <a:t> </a:t>
            </a:r>
            <a:r>
              <a:rPr lang="en-US" sz="3600" b="1" dirty="0"/>
              <a:t>AND</a:t>
            </a:r>
          </a:p>
          <a:p>
            <a:pPr marL="0" lvl="0" indent="0">
              <a:buNone/>
            </a:pPr>
            <a:r>
              <a:rPr lang="en-US" sz="3600" dirty="0"/>
              <a:t>(Model </a:t>
            </a:r>
            <a:r>
              <a:rPr lang="en-US" sz="3600" b="1" dirty="0"/>
              <a:t>OR</a:t>
            </a:r>
            <a:r>
              <a:rPr lang="en-US" sz="3600" dirty="0"/>
              <a:t> Simulation)</a:t>
            </a:r>
            <a:r>
              <a:rPr lang="en-US" sz="3600" b="1" dirty="0"/>
              <a:t> AND</a:t>
            </a:r>
          </a:p>
          <a:p>
            <a:pPr marL="0" lvl="0" indent="0">
              <a:buNone/>
            </a:pPr>
            <a:r>
              <a:rPr lang="en-US" sz="3600" dirty="0"/>
              <a:t>Cancer</a:t>
            </a:r>
            <a:r>
              <a:rPr lang="en-US" sz="3600" b="1" dirty="0"/>
              <a:t> OR</a:t>
            </a:r>
          </a:p>
          <a:p>
            <a:pPr marL="0" lvl="0" indent="0">
              <a:buNone/>
            </a:pPr>
            <a:r>
              <a:rPr lang="en-US" sz="3600" dirty="0"/>
              <a:t>&lt;Localization name&gt; </a:t>
            </a:r>
            <a:r>
              <a:rPr lang="en-US" sz="3600" b="1" dirty="0"/>
              <a:t>OR</a:t>
            </a:r>
          </a:p>
          <a:p>
            <a:pPr marL="0" lvl="0" indent="0">
              <a:buNone/>
            </a:pPr>
            <a:r>
              <a:rPr lang="en-US" sz="3600" dirty="0"/>
              <a:t>&lt;Model class name&gt;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24987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b="1" dirty="0"/>
              <a:t>Checklist for paper</a:t>
            </a:r>
            <a:endParaRPr lang="ru-RU" b="1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/>
            <a:r>
              <a:rPr lang="en-US" sz="3600" dirty="0"/>
              <a:t>1.  Motivation for new model</a:t>
            </a:r>
          </a:p>
          <a:p>
            <a:pPr lvl="0"/>
            <a:r>
              <a:rPr lang="en-US" sz="3600" dirty="0"/>
              <a:t>2.  General modelling approach</a:t>
            </a:r>
          </a:p>
          <a:p>
            <a:pPr lvl="0"/>
            <a:r>
              <a:rPr lang="en-US" sz="3600" dirty="0"/>
              <a:t>3.  Model own specific features</a:t>
            </a:r>
          </a:p>
          <a:p>
            <a:pPr lvl="0"/>
            <a:r>
              <a:rPr lang="en-US" sz="3600" dirty="0"/>
              <a:t>4.  Validation type </a:t>
            </a:r>
          </a:p>
          <a:p>
            <a:pPr lvl="0"/>
            <a:r>
              <a:rPr lang="en-US" sz="3600" dirty="0"/>
              <a:t>5.  Screening approach</a:t>
            </a:r>
          </a:p>
          <a:p>
            <a:pPr lvl="0"/>
            <a:r>
              <a:rPr lang="en-US" sz="3600" dirty="0"/>
              <a:t>6. Connection with other models</a:t>
            </a:r>
          </a:p>
          <a:p>
            <a:pPr marL="0" lv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422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b="1" dirty="0"/>
              <a:t>Evaluation criteria groups  </a:t>
            </a:r>
            <a:endParaRPr lang="ru-RU" b="1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 numCol="1" rtlCol="0"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Basic model information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Demands information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Models connections information</a:t>
            </a:r>
          </a:p>
          <a:p>
            <a:r>
              <a:rPr lang="en-US" b="1" dirty="0">
                <a:solidFill>
                  <a:srgbClr val="FF0000"/>
                </a:solidFill>
              </a:rPr>
              <a:t>Models assessments</a:t>
            </a:r>
          </a:p>
          <a:p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F87DDBC-5031-4816-B560-0C642336F296}"/>
              </a:ext>
            </a:extLst>
          </p:cNvPr>
          <p:cNvSpPr/>
          <p:nvPr/>
        </p:nvSpPr>
        <p:spPr>
          <a:xfrm>
            <a:off x="5754400" y="3244334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SPIN </a:t>
            </a:r>
            <a:endParaRPr lang="en-US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8501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b="1" dirty="0"/>
              <a:t>Evaluation criteria(Table fields)</a:t>
            </a:r>
            <a:endParaRPr lang="ru-RU" b="1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 numCol="2" rtlCol="0">
            <a:normAutofit fontScale="92500" lnSpcReduction="20000"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Region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Model “family”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Cancer Localization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Model accessibility(opensource)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Model implementation language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Demand for this model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Natural history specific features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Screening features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Treatment features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Other features</a:t>
            </a:r>
          </a:p>
          <a:p>
            <a:r>
              <a:rPr lang="en-US" b="1" dirty="0">
                <a:solidFill>
                  <a:srgbClr val="FF0000"/>
                </a:solidFill>
              </a:rPr>
              <a:t>Model drawbacks</a:t>
            </a:r>
          </a:p>
          <a:p>
            <a:r>
              <a:rPr lang="en-US" b="1" dirty="0">
                <a:solidFill>
                  <a:srgbClr val="FF0000"/>
                </a:solidFill>
              </a:rPr>
              <a:t>Was in practical use?</a:t>
            </a:r>
          </a:p>
          <a:p>
            <a:r>
              <a:rPr lang="en-US" b="1" dirty="0">
                <a:solidFill>
                  <a:srgbClr val="FF0000"/>
                </a:solidFill>
              </a:rPr>
              <a:t>Integral usefulness coef.</a:t>
            </a:r>
          </a:p>
          <a:p>
            <a:r>
              <a:rPr lang="en-US" b="1" dirty="0">
                <a:solidFill>
                  <a:srgbClr val="FF0000"/>
                </a:solidFill>
              </a:rPr>
              <a:t>Outer citations count</a:t>
            </a:r>
          </a:p>
          <a:p>
            <a:r>
              <a:rPr lang="en-US" b="1" dirty="0">
                <a:solidFill>
                  <a:srgbClr val="FF0000"/>
                </a:solidFill>
              </a:rPr>
              <a:t>Citation trend coefficient</a:t>
            </a:r>
          </a:p>
          <a:p>
            <a:r>
              <a:rPr lang="en-US" b="1" dirty="0">
                <a:solidFill>
                  <a:srgbClr val="FF0000"/>
                </a:solidFill>
              </a:rPr>
              <a:t>“Mainstreamness” coef.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Nearest previous model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Nearest following model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Number of similar model uses</a:t>
            </a:r>
          </a:p>
        </p:txBody>
      </p:sp>
    </p:spTree>
    <p:extLst>
      <p:ext uri="{BB962C8B-B14F-4D97-AF65-F5344CB8AC3E}">
        <p14:creationId xmlns:p14="http://schemas.microsoft.com/office/powerpoint/2010/main" val="45287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b="1" dirty="0"/>
              <a:t>Basic model information</a:t>
            </a:r>
            <a:endParaRPr lang="ru-RU" b="1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3C42E75-ECDB-4AA9-95B7-9C6CA270E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596432"/>
              </p:ext>
            </p:extLst>
          </p:nvPr>
        </p:nvGraphicFramePr>
        <p:xfrm>
          <a:off x="838200" y="1824022"/>
          <a:ext cx="10341078" cy="3942365"/>
        </p:xfrm>
        <a:graphic>
          <a:graphicData uri="http://schemas.openxmlformats.org/drawingml/2006/table">
            <a:tbl>
              <a:tblPr/>
              <a:tblGrid>
                <a:gridCol w="1572075">
                  <a:extLst>
                    <a:ext uri="{9D8B030D-6E8A-4147-A177-3AD203B41FA5}">
                      <a16:colId xmlns:a16="http://schemas.microsoft.com/office/drawing/2014/main" val="1404678391"/>
                    </a:ext>
                  </a:extLst>
                </a:gridCol>
                <a:gridCol w="1817261">
                  <a:extLst>
                    <a:ext uri="{9D8B030D-6E8A-4147-A177-3AD203B41FA5}">
                      <a16:colId xmlns:a16="http://schemas.microsoft.com/office/drawing/2014/main" val="3845067645"/>
                    </a:ext>
                  </a:extLst>
                </a:gridCol>
                <a:gridCol w="1269198">
                  <a:extLst>
                    <a:ext uri="{9D8B030D-6E8A-4147-A177-3AD203B41FA5}">
                      <a16:colId xmlns:a16="http://schemas.microsoft.com/office/drawing/2014/main" val="3205534031"/>
                    </a:ext>
                  </a:extLst>
                </a:gridCol>
                <a:gridCol w="1644188">
                  <a:extLst>
                    <a:ext uri="{9D8B030D-6E8A-4147-A177-3AD203B41FA5}">
                      <a16:colId xmlns:a16="http://schemas.microsoft.com/office/drawing/2014/main" val="1456188810"/>
                    </a:ext>
                  </a:extLst>
                </a:gridCol>
                <a:gridCol w="1658610">
                  <a:extLst>
                    <a:ext uri="{9D8B030D-6E8A-4147-A177-3AD203B41FA5}">
                      <a16:colId xmlns:a16="http://schemas.microsoft.com/office/drawing/2014/main" val="4018532217"/>
                    </a:ext>
                  </a:extLst>
                </a:gridCol>
                <a:gridCol w="2379746">
                  <a:extLst>
                    <a:ext uri="{9D8B030D-6E8A-4147-A177-3AD203B41FA5}">
                      <a16:colId xmlns:a16="http://schemas.microsoft.com/office/drawing/2014/main" val="2187350524"/>
                    </a:ext>
                  </a:extLst>
                </a:gridCol>
              </a:tblGrid>
              <a:tr h="68343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Unique</a:t>
                      </a:r>
                      <a:endParaRPr lang="en-US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 Name</a:t>
                      </a:r>
                      <a:endParaRPr lang="en-US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(UMN)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 Family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Cancer Localization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Organization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Open-</a:t>
                      </a:r>
                      <a:endParaRPr lang="en-US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source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Language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832274"/>
                  </a:ext>
                </a:extLst>
              </a:tr>
              <a:tr h="64869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Miscan-fadia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Microsimulation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Breast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Erasmus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Python, Perl, C,R, Java</a:t>
                      </a:r>
                      <a:endParaRPr lang="pt-BR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154536"/>
                  </a:ext>
                </a:extLst>
              </a:tr>
              <a:tr h="74197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Miscan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-colon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Microsimulation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Colorectal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Erasmus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Python, Perl, C,R, Java</a:t>
                      </a:r>
                      <a:endParaRPr lang="pt-BR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537830"/>
                  </a:ext>
                </a:extLst>
              </a:tr>
              <a:tr h="105157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CRC-SPIN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Microsimulation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Colorectal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Stanford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C#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236741"/>
                  </a:ext>
                </a:extLst>
              </a:tr>
              <a:tr h="7330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...</a:t>
                      </a:r>
                      <a:endParaRPr lang="ru-RU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416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19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b="1" dirty="0"/>
              <a:t>Features information</a:t>
            </a:r>
            <a:endParaRPr lang="ru-RU" b="1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6132CDF4-E7DD-470D-A8CE-00F624353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620283"/>
              </p:ext>
            </p:extLst>
          </p:nvPr>
        </p:nvGraphicFramePr>
        <p:xfrm>
          <a:off x="1341797" y="1667193"/>
          <a:ext cx="6209379" cy="3195320"/>
        </p:xfrm>
        <a:graphic>
          <a:graphicData uri="http://schemas.openxmlformats.org/drawingml/2006/table">
            <a:tbl>
              <a:tblPr/>
              <a:tblGrid>
                <a:gridCol w="943964">
                  <a:extLst>
                    <a:ext uri="{9D8B030D-6E8A-4147-A177-3AD203B41FA5}">
                      <a16:colId xmlns:a16="http://schemas.microsoft.com/office/drawing/2014/main" val="1858558852"/>
                    </a:ext>
                  </a:extLst>
                </a:gridCol>
                <a:gridCol w="1253852">
                  <a:extLst>
                    <a:ext uri="{9D8B030D-6E8A-4147-A177-3AD203B41FA5}">
                      <a16:colId xmlns:a16="http://schemas.microsoft.com/office/drawing/2014/main" val="1180106929"/>
                    </a:ext>
                  </a:extLst>
                </a:gridCol>
                <a:gridCol w="884904">
                  <a:extLst>
                    <a:ext uri="{9D8B030D-6E8A-4147-A177-3AD203B41FA5}">
                      <a16:colId xmlns:a16="http://schemas.microsoft.com/office/drawing/2014/main" val="3540223563"/>
                    </a:ext>
                  </a:extLst>
                </a:gridCol>
                <a:gridCol w="1002890">
                  <a:extLst>
                    <a:ext uri="{9D8B030D-6E8A-4147-A177-3AD203B41FA5}">
                      <a16:colId xmlns:a16="http://schemas.microsoft.com/office/drawing/2014/main" val="2892879529"/>
                    </a:ext>
                  </a:extLst>
                </a:gridCol>
                <a:gridCol w="1101213">
                  <a:extLst>
                    <a:ext uri="{9D8B030D-6E8A-4147-A177-3AD203B41FA5}">
                      <a16:colId xmlns:a16="http://schemas.microsoft.com/office/drawing/2014/main" val="1695228533"/>
                    </a:ext>
                  </a:extLst>
                </a:gridCol>
                <a:gridCol w="1022556">
                  <a:extLst>
                    <a:ext uri="{9D8B030D-6E8A-4147-A177-3AD203B41FA5}">
                      <a16:colId xmlns:a16="http://schemas.microsoft.com/office/drawing/2014/main" val="41066445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Unique</a:t>
                      </a:r>
                      <a:endParaRPr lang="en-US" sz="14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 Name</a:t>
                      </a:r>
                      <a:endParaRPr lang="en-US" sz="14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(UMN)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Demand  ID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Specific features ID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Screening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featrues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ID 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Treatment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featrues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ID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 features 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483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Miscan-fadia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1,2,3,4</a:t>
                      </a:r>
                      <a:endParaRPr lang="ru-RU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1,2,3,4</a:t>
                      </a:r>
                      <a:endParaRPr lang="ru-RU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1,2,3,4</a:t>
                      </a:r>
                      <a:endParaRPr lang="ru-RU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1,2,3,4</a:t>
                      </a:r>
                      <a:endParaRPr lang="ru-RU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/>
                      </a:r>
                      <a:br>
                        <a:rPr lang="ru-RU" sz="1400">
                          <a:effectLst/>
                        </a:rPr>
                      </a:br>
                      <a:endParaRPr lang="ru-RU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919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Miscan-colon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3,4,5</a:t>
                      </a:r>
                      <a:endParaRPr lang="ru-RU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3,4,5</a:t>
                      </a:r>
                      <a:endParaRPr lang="ru-RU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3,4,5</a:t>
                      </a:r>
                      <a:endParaRPr lang="ru-RU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3,4,5</a:t>
                      </a:r>
                      <a:endParaRPr lang="ru-RU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/>
                      </a:r>
                      <a:br>
                        <a:rPr lang="ru-RU" sz="1400">
                          <a:effectLst/>
                        </a:rPr>
                      </a:br>
                      <a:endParaRPr lang="ru-RU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0740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CRC-SPIN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</a:t>
                      </a:r>
                      <a:endParaRPr lang="ru-RU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</a:t>
                      </a:r>
                      <a:endParaRPr lang="ru-RU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</a:t>
                      </a:r>
                      <a:endParaRPr lang="ru-RU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</a:t>
                      </a:r>
                      <a:endParaRPr lang="ru-RU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/>
                      </a:r>
                      <a:br>
                        <a:rPr lang="ru-RU" sz="1400">
                          <a:effectLst/>
                        </a:rPr>
                      </a:br>
                      <a:endParaRPr lang="ru-RU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4899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...</a:t>
                      </a:r>
                      <a:endParaRPr lang="ru-RU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/>
                      </a:r>
                      <a:br>
                        <a:rPr lang="ru-RU" sz="1400">
                          <a:effectLst/>
                        </a:rPr>
                      </a:br>
                      <a:endParaRPr lang="ru-RU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/>
                      </a:r>
                      <a:br>
                        <a:rPr lang="ru-RU" sz="1400">
                          <a:effectLst/>
                        </a:rPr>
                      </a:br>
                      <a:endParaRPr lang="ru-RU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/>
                      </a:r>
                      <a:br>
                        <a:rPr lang="ru-RU" sz="1400">
                          <a:effectLst/>
                        </a:rPr>
                      </a:br>
                      <a:endParaRPr lang="ru-RU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/>
                      </a:r>
                      <a:br>
                        <a:rPr lang="ru-RU" sz="1400">
                          <a:effectLst/>
                        </a:rPr>
                      </a:br>
                      <a:endParaRPr lang="ru-RU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dirty="0">
                          <a:effectLst/>
                        </a:rPr>
                        <a:t/>
                      </a:r>
                      <a:br>
                        <a:rPr lang="ru-RU" sz="1400" dirty="0">
                          <a:effectLst/>
                        </a:rPr>
                      </a:br>
                      <a:endParaRPr lang="ru-RU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279049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B568F08E-B0E7-4E43-8185-DAD30CE06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73" y="1228864"/>
            <a:ext cx="1662762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EDDBD017-8702-4C8E-B2D4-755228492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043836"/>
              </p:ext>
            </p:extLst>
          </p:nvPr>
        </p:nvGraphicFramePr>
        <p:xfrm>
          <a:off x="8571783" y="1667193"/>
          <a:ext cx="2420374" cy="3651278"/>
        </p:xfrm>
        <a:graphic>
          <a:graphicData uri="http://schemas.openxmlformats.org/drawingml/2006/table">
            <a:tbl>
              <a:tblPr/>
              <a:tblGrid>
                <a:gridCol w="939250">
                  <a:extLst>
                    <a:ext uri="{9D8B030D-6E8A-4147-A177-3AD203B41FA5}">
                      <a16:colId xmlns:a16="http://schemas.microsoft.com/office/drawing/2014/main" val="2818377401"/>
                    </a:ext>
                  </a:extLst>
                </a:gridCol>
                <a:gridCol w="1481124">
                  <a:extLst>
                    <a:ext uri="{9D8B030D-6E8A-4147-A177-3AD203B41FA5}">
                      <a16:colId xmlns:a16="http://schemas.microsoft.com/office/drawing/2014/main" val="664792407"/>
                    </a:ext>
                  </a:extLst>
                </a:gridCol>
              </a:tblGrid>
              <a:tr h="56917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Demand ID</a:t>
                      </a:r>
                      <a:endParaRPr lang="en-US" sz="1600" b="1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371475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Demand </a:t>
                      </a:r>
                      <a:endParaRPr lang="en-US" sz="1600" b="1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838148"/>
                  </a:ext>
                </a:extLst>
              </a:tr>
              <a:tr h="11883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ru-RU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 natural history model for this localization in this family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286972"/>
                  </a:ext>
                </a:extLst>
              </a:tr>
              <a:tr h="7755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ru-RU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 screening model in this family 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908917"/>
                  </a:ext>
                </a:extLst>
              </a:tr>
              <a:tr h="83187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...</a:t>
                      </a:r>
                      <a:endParaRPr lang="ru-RU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</a:rPr>
                        <a:t/>
                      </a:r>
                      <a:br>
                        <a:rPr lang="ru-RU" sz="1600" dirty="0">
                          <a:effectLst/>
                        </a:rPr>
                      </a:br>
                      <a:endParaRPr lang="ru-RU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579723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F71A115D-AAA9-4EDC-AE3D-066F1A911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1782" y="1228864"/>
            <a:ext cx="1733999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85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DD01B8-816B-49B7-8C81-03AB51D87C54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40262f94-9f35-4ac3-9a90-690165a166b7"/>
    <ds:schemaRef ds:uri="http://schemas.openxmlformats.org/package/2006/metadata/core-properties"/>
    <ds:schemaRef ds:uri="http://purl.org/dc/elements/1.1/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1699</TotalTime>
  <Words>431</Words>
  <Application>Microsoft Office PowerPoint</Application>
  <PresentationFormat>Широкоэкранный</PresentationFormat>
  <Paragraphs>202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Тема Office</vt:lpstr>
      <vt:lpstr>Systematic review on cancer screening models. </vt:lpstr>
      <vt:lpstr>Models for analysis</vt:lpstr>
      <vt:lpstr>Localization plan</vt:lpstr>
      <vt:lpstr>Papers filter pattern(Search strategy)</vt:lpstr>
      <vt:lpstr>Checklist for paper</vt:lpstr>
      <vt:lpstr>Evaluation criteria groups  </vt:lpstr>
      <vt:lpstr>Evaluation criteria(Table fields)</vt:lpstr>
      <vt:lpstr>Basic model information</vt:lpstr>
      <vt:lpstr>Features information</vt:lpstr>
      <vt:lpstr>Model interconnection information</vt:lpstr>
      <vt:lpstr>Interconnection graph</vt:lpstr>
      <vt:lpstr>Model “inpractice” notes</vt:lpstr>
      <vt:lpstr>Model usage trend (for colon models)</vt:lpstr>
      <vt:lpstr>Inference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Systematic review publication direction</dc:title>
  <dc:creator>Alexander Bespalov</dc:creator>
  <cp:lastModifiedBy>Alex Bespalov</cp:lastModifiedBy>
  <cp:revision>44</cp:revision>
  <dcterms:created xsi:type="dcterms:W3CDTF">2018-02-08T01:29:13Z</dcterms:created>
  <dcterms:modified xsi:type="dcterms:W3CDTF">2018-05-06T13:36:35Z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