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6" r:id="rId12"/>
    <p:sldId id="270" r:id="rId13"/>
    <p:sldId id="272" r:id="rId14"/>
    <p:sldId id="273" r:id="rId15"/>
    <p:sldId id="274" r:id="rId16"/>
    <p:sldId id="281" r:id="rId17"/>
    <p:sldId id="277" r:id="rId18"/>
    <p:sldId id="278" r:id="rId19"/>
    <p:sldId id="280" r:id="rId20"/>
    <p:sldId id="275" r:id="rId21"/>
    <p:sldId id="276" r:id="rId22"/>
    <p:sldId id="28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6255E-EDAF-47F4-88FE-2259DF6A768E}" v="261" dt="2023-03-31T06:48:03.160"/>
    <p1510:client id="{DAF80C83-8E70-4E57-AB3A-AF00D2313431}" v="1075" dt="2023-03-31T06:16:43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9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9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9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0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8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6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cs typeface="Calibri Light"/>
              </a:rPr>
              <a:t>Взаимодействие пучка протонов с мишенью из бора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06E381-46C9-3F92-556B-8CFEE51F5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39" y="770548"/>
            <a:ext cx="11384243" cy="5160230"/>
          </a:xfrm>
        </p:spPr>
      </p:pic>
    </p:spTree>
    <p:extLst>
      <p:ext uri="{BB962C8B-B14F-4D97-AF65-F5344CB8AC3E}">
        <p14:creationId xmlns:p14="http://schemas.microsoft.com/office/powerpoint/2010/main" val="181192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D29D1-26E3-F6E4-EC9A-C2BC1FB3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0"/>
            <a:ext cx="10515600" cy="1325563"/>
          </a:xfrm>
        </p:spPr>
        <p:txBody>
          <a:bodyPr/>
          <a:lstStyle/>
          <a:p>
            <a:pPr algn="ctr"/>
            <a:r>
              <a:rPr lang="ru-RU" dirty="0" err="1">
                <a:cs typeface="Calibri Light"/>
              </a:rPr>
              <a:t>Stopping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power</a:t>
            </a:r>
            <a:r>
              <a:rPr lang="ru-RU" dirty="0">
                <a:cs typeface="Calibri Light"/>
              </a:rPr>
              <a:t> α-частиц в водороде</a:t>
            </a:r>
            <a:endParaRPr lang="ru-RU"/>
          </a:p>
        </p:txBody>
      </p:sp>
      <p:pic>
        <p:nvPicPr>
          <p:cNvPr id="7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FFEE991-1B1A-0BFF-4DEF-241814CC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298330"/>
            <a:ext cx="5849815" cy="4366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95590-2F6D-7E43-B5E5-068F845C69F9}"/>
              </a:ext>
            </a:extLst>
          </p:cNvPr>
          <p:cNvSpPr txBox="1"/>
          <p:nvPr/>
        </p:nvSpPr>
        <p:spPr>
          <a:xfrm>
            <a:off x="2403230" y="5849815"/>
            <a:ext cx="16646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NIST ASTAR</a:t>
            </a:r>
          </a:p>
          <a:p>
            <a:pPr lvl="1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F8419-328E-529C-D030-55BB61370AD3}"/>
              </a:ext>
            </a:extLst>
          </p:cNvPr>
          <p:cNvSpPr txBox="1"/>
          <p:nvPr/>
        </p:nvSpPr>
        <p:spPr>
          <a:xfrm>
            <a:off x="8053753" y="5849815"/>
            <a:ext cx="7010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Моя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программа</a:t>
            </a:r>
            <a:endParaRPr lang="en-US" sz="24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13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2B3A40A-E472-2997-92EA-7AC445DC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3" y="1011328"/>
            <a:ext cx="5146429" cy="49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D29D1-26E3-F6E4-EC9A-C2BC1FB3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184" y="1710"/>
            <a:ext cx="10515600" cy="1325563"/>
          </a:xfrm>
        </p:spPr>
        <p:txBody>
          <a:bodyPr/>
          <a:lstStyle/>
          <a:p>
            <a:r>
              <a:rPr lang="ru-RU" dirty="0" err="1">
                <a:cs typeface="Calibri Light"/>
              </a:rPr>
              <a:t>Stopping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power</a:t>
            </a:r>
            <a:r>
              <a:rPr lang="ru-RU" dirty="0">
                <a:cs typeface="Calibri Light"/>
              </a:rPr>
              <a:t> α-частиц в водороде</a:t>
            </a:r>
          </a:p>
        </p:txBody>
      </p:sp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F719203-BF9D-8821-8DE8-5FCDAA2F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5" y="916408"/>
            <a:ext cx="7502769" cy="57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D29D1-26E3-F6E4-EC9A-C2BC1FB3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42" y="886546"/>
            <a:ext cx="5561606" cy="2635993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4000" kern="1200" dirty="0"/>
            </a:br>
            <a:br>
              <a:rPr lang="en-US" sz="4000" kern="1200" dirty="0"/>
            </a:br>
            <a:br>
              <a:rPr lang="en-US" sz="4000" kern="1200" dirty="0"/>
            </a:br>
            <a:br>
              <a:rPr lang="en-US" sz="4000" kern="1200" dirty="0"/>
            </a:br>
            <a:br>
              <a:rPr lang="en-US" sz="4000" kern="1200" dirty="0"/>
            </a:br>
            <a:r>
              <a:rPr lang="en-US" sz="4000" kern="1200" dirty="0" err="1">
                <a:latin typeface="+mj-lt"/>
                <a:ea typeface="+mj-ea"/>
                <a:cs typeface="+mj-cs"/>
              </a:rPr>
              <a:t>Средняя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энергия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ионизации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I</a:t>
            </a:r>
            <a:endParaRPr lang="en-US" sz="4000" kern="1200" dirty="0">
              <a:latin typeface="+mj-lt"/>
              <a:cs typeface="Calibri Light"/>
            </a:endParaRPr>
          </a:p>
          <a:p>
            <a:endParaRPr lang="en-US" sz="4000" kern="1200" dirty="0">
              <a:latin typeface="+mj-lt"/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5147FE2-F5A8-AA42-F2AA-8351088A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61" y="690714"/>
            <a:ext cx="6569791" cy="50282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D29D1-26E3-F6E4-EC9A-C2BC1FB3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3" y="763711"/>
            <a:ext cx="3341079" cy="27909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 err="1">
                <a:ea typeface="+mj-lt"/>
                <a:cs typeface="+mj-lt"/>
              </a:rPr>
              <a:t>Stopping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power</a:t>
            </a:r>
            <a:r>
              <a:rPr lang="ru-RU" dirty="0">
                <a:ea typeface="+mj-lt"/>
                <a:cs typeface="+mj-lt"/>
              </a:rPr>
              <a:t> различных материалов</a:t>
            </a:r>
            <a:endParaRPr lang="ru-RU" dirty="0">
              <a:latin typeface="Times New Roman"/>
              <a:ea typeface="+mj-lt"/>
              <a:cs typeface="+mj-lt"/>
            </a:endParaRPr>
          </a:p>
          <a:p>
            <a:endParaRPr lang="ru-RU" dirty="0">
              <a:cs typeface="Calibri Light"/>
            </a:endParaRPr>
          </a:p>
        </p:txBody>
      </p:sp>
      <p:pic>
        <p:nvPicPr>
          <p:cNvPr id="3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C7E5FF3-B11F-46EB-47F0-2877200D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8" y="664375"/>
            <a:ext cx="4876799" cy="55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CE-AFEE-D563-1ADF-C23C67D5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290215"/>
            <a:ext cx="3431576" cy="1854775"/>
          </a:xfrm>
        </p:spPr>
        <p:txBody>
          <a:bodyPr anchor="b">
            <a:normAutofit/>
          </a:bodyPr>
          <a:lstStyle/>
          <a:p>
            <a:r>
              <a:rPr lang="ru-RU" sz="4000" dirty="0">
                <a:cs typeface="Calibri Light"/>
              </a:rPr>
              <a:t>Бор + Протон</a:t>
            </a:r>
          </a:p>
        </p:txBody>
      </p:sp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BD7D4E6-B603-C31E-01CF-55B020CE9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57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4483B73-0DCA-54E0-3DA9-8F66159F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ea typeface="+mn-lt"/>
                <a:cs typeface="+mn-lt"/>
              </a:rPr>
              <a:t>p + B</a:t>
            </a:r>
            <a:r>
              <a:rPr lang="ru-RU" sz="2000" baseline="30000">
                <a:ea typeface="+mn-lt"/>
                <a:cs typeface="+mn-lt"/>
              </a:rPr>
              <a:t>11 </a:t>
            </a:r>
            <a:r>
              <a:rPr lang="ru-RU" sz="2000">
                <a:ea typeface="+mn-lt"/>
                <a:cs typeface="+mn-lt"/>
              </a:rPr>
              <a:t>= He⁴(0.9 MeV)+2He⁴(3.9 MeV) + 8.7 MeV</a:t>
            </a:r>
            <a:endParaRPr lang="ru-RU" sz="2000"/>
          </a:p>
          <a:p>
            <a:pPr marL="0" indent="0">
              <a:buNone/>
            </a:pPr>
            <a:endParaRPr lang="ru-RU" sz="2000">
              <a:cs typeface="Calibri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8E72A77-55E8-58D5-5278-7246E83F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3" y="67408"/>
            <a:ext cx="8440615" cy="6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34858-351D-8269-DDB7-E8B6A91A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Cross-</a:t>
            </a:r>
            <a:r>
              <a:rPr lang="ru-RU" dirty="0" err="1">
                <a:cs typeface="Calibri Light"/>
              </a:rPr>
              <a:t>section</a:t>
            </a:r>
            <a:r>
              <a:rPr lang="ru-RU" dirty="0">
                <a:cs typeface="Calibri Light"/>
              </a:rPr>
              <a:t> ядерной реакции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C36CF-3E6B-F5FF-4A06-3045CBE2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Это мера вероятности того, что определенный процесс произойдет при столкновении двух частиц. Поперечное сечение обычно обозначается σ (сигма) и выражается в терминах поперечной площади, в которую должна попасть падающая частица, чтобы произошел данный процесс. Измеряется в барнах, 1 барн равен 10</a:t>
            </a:r>
            <a:r>
              <a:rPr lang="ru-RU" baseline="30000" dirty="0">
                <a:ea typeface="+mn-lt"/>
                <a:cs typeface="+mn-lt"/>
              </a:rPr>
              <a:t>−28</a:t>
            </a:r>
            <a:r>
              <a:rPr lang="ru-RU" dirty="0">
                <a:ea typeface="+mn-lt"/>
                <a:cs typeface="+mn-lt"/>
              </a:rPr>
              <a:t> м².</a:t>
            </a:r>
          </a:p>
          <a:p>
            <a:r>
              <a:rPr lang="ru-RU" dirty="0">
                <a:cs typeface="Calibri"/>
              </a:rPr>
              <a:t>Вероятность реакции:</a:t>
            </a:r>
          </a:p>
          <a:p>
            <a:pPr marL="457200" lvl="1" indent="0">
              <a:buNone/>
            </a:pPr>
            <a:endParaRPr lang="ru-RU" dirty="0">
              <a:cs typeface="Calibri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061A63B-ED34-CD3F-5916-67566F0A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74" y="4819283"/>
            <a:ext cx="4846760" cy="9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37827-15C1-A058-7126-C47C92C7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25" y="2450583"/>
            <a:ext cx="435793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Cross-section 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реакции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бора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протоном</a:t>
            </a:r>
            <a:endParaRPr lang="en-US" sz="4000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6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8A6AD49-8E4D-FAED-D3C3-8BBC6D77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19344"/>
            <a:ext cx="7225748" cy="5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7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9843DE-498E-A1AE-203F-117479C1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925785"/>
            <a:ext cx="11629291" cy="47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9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4DB14-4158-A65D-0830-7E021BB3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Формула Бете-Блоха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7074DA-63FE-AEFF-4A92-E4D4DE5E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1825625"/>
            <a:ext cx="1120726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Описывает удельную ионизационную потерю энергии при прохождении заряженных частиц через вещество. Получена Феликсом </a:t>
            </a:r>
            <a:r>
              <a:rPr lang="ru-RU" dirty="0" err="1">
                <a:ea typeface="+mn-lt"/>
                <a:cs typeface="+mn-lt"/>
              </a:rPr>
              <a:t>Блохом</a:t>
            </a:r>
            <a:r>
              <a:rPr lang="ru-RU" dirty="0">
                <a:ea typeface="+mn-lt"/>
                <a:cs typeface="+mn-lt"/>
              </a:rPr>
              <a:t> и Хансом Бете .</a:t>
            </a:r>
          </a:p>
          <a:p>
            <a:endParaRPr lang="ru-RU" dirty="0">
              <a:cs typeface="Calibri" panose="020F0502020204030204"/>
            </a:endParaRPr>
          </a:p>
          <a:p>
            <a:endParaRPr lang="ru-RU" dirty="0">
              <a:latin typeface="Calibri"/>
              <a:cs typeface="Calibri" panose="020F0502020204030204"/>
            </a:endParaRP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где β= v/c; Z - заряд частицы в единицах заряда позитрона; n - плотность электронов в веществе; I - средний ионизационный потенциал атомов вещества среды. I =13.5 </a:t>
            </a:r>
            <a:r>
              <a:rPr lang="ru-RU" dirty="0" err="1">
                <a:ea typeface="+mn-lt"/>
                <a:cs typeface="+mn-lt"/>
              </a:rPr>
              <a:t>эB</a:t>
            </a:r>
            <a:r>
              <a:rPr lang="ru-RU" dirty="0">
                <a:ea typeface="+mn-lt"/>
                <a:cs typeface="+mn-lt"/>
              </a:rPr>
              <a:t>*Z', где Z' - заряд ядер вещества среды в единицах заряда позитрона. </a:t>
            </a:r>
            <a:endParaRPr lang="ru-RU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endParaRPr lang="ru-RU" sz="1600" dirty="0">
              <a:latin typeface="Consolas"/>
              <a:cs typeface="Calibri" panose="020F0502020204030204"/>
            </a:endParaRPr>
          </a:p>
          <a:p>
            <a:pPr>
              <a:buNone/>
            </a:pPr>
            <a:endParaRPr lang="ru-RU" sz="1600" dirty="0">
              <a:latin typeface="Consolas"/>
              <a:cs typeface="Calibri" panose="020F0502020204030204"/>
            </a:endParaRPr>
          </a:p>
          <a:p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34238E-7C61-C440-91B6-63C07CC3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5" y="3102166"/>
            <a:ext cx="9366738" cy="11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426A7E7-83D8-7F1E-6EA0-732B65F25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986" y="266456"/>
            <a:ext cx="7672305" cy="6332537"/>
          </a:xfrm>
        </p:spPr>
      </p:pic>
    </p:spTree>
    <p:extLst>
      <p:ext uri="{BB962C8B-B14F-4D97-AF65-F5344CB8AC3E}">
        <p14:creationId xmlns:p14="http://schemas.microsoft.com/office/powerpoint/2010/main" val="404727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0942400-ADDE-2DAE-E577-0D5F40B42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4" y="1098794"/>
            <a:ext cx="6212091" cy="4656138"/>
          </a:xfrm>
        </p:spPr>
      </p:pic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CE2B5D9-FAF8-413A-3CBE-463F0718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85" y="1099039"/>
            <a:ext cx="6154615" cy="465992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BA38123-77F4-90C3-D0F6-0A03CF6B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76" y="1710"/>
            <a:ext cx="8499231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Треки </a:t>
            </a:r>
            <a:r>
              <a:rPr lang="en-US" dirty="0">
                <a:latin typeface="Calibri Light"/>
                <a:cs typeface="Calibri"/>
              </a:rPr>
              <a:t>α-</a:t>
            </a:r>
            <a:r>
              <a:rPr lang="en-US" dirty="0" err="1">
                <a:latin typeface="Calibri Light"/>
                <a:cs typeface="Calibri"/>
              </a:rPr>
              <a:t>частиц</a:t>
            </a:r>
            <a:r>
              <a:rPr lang="ru-RU" dirty="0">
                <a:cs typeface="Calibri Light"/>
              </a:rPr>
              <a:t> в двух проекциях</a:t>
            </a:r>
          </a:p>
        </p:txBody>
      </p:sp>
    </p:spTree>
    <p:extLst>
      <p:ext uri="{BB962C8B-B14F-4D97-AF65-F5344CB8AC3E}">
        <p14:creationId xmlns:p14="http://schemas.microsoft.com/office/powerpoint/2010/main" val="225543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ABB3F-BE4D-9ED3-A6D5-23ADD49B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768356"/>
            <a:ext cx="6541478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8381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62A9F-E323-532A-D71A-0361D30D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Рассмотрим рассеяние α-частиц на атоме</a:t>
            </a:r>
          </a:p>
        </p:txBody>
      </p:sp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B8BDB77-A38B-A6DA-51E8-9873E32E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840" y="457200"/>
            <a:ext cx="10969281" cy="345532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3E3997D-CAF2-C36D-9D00-33D221389B87}"/>
              </a:ext>
            </a:extLst>
          </p:cNvPr>
          <p:cNvSpPr txBox="1">
            <a:spLocks/>
          </p:cNvSpPr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Предполагаем:</a:t>
            </a:r>
          </a:p>
          <a:p>
            <a:pPr lvl="1"/>
            <a:r>
              <a:rPr lang="en-US" sz="2000"/>
              <a:t>Атом нерелятивистский</a:t>
            </a:r>
          </a:p>
          <a:p>
            <a:pPr lvl="1"/>
            <a:r>
              <a:rPr lang="en-US" sz="2000"/>
              <a:t>Атом не двигается</a:t>
            </a:r>
          </a:p>
          <a:p>
            <a:r>
              <a:rPr lang="en-US" sz="2000"/>
              <a:t>Рассчитаем:</a:t>
            </a:r>
          </a:p>
          <a:p>
            <a:pPr lvl="1"/>
            <a:r>
              <a:rPr lang="en-US" sz="2000"/>
              <a:t>Энергию, переданную атому</a:t>
            </a:r>
          </a:p>
          <a:p>
            <a:pPr marL="0"/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/>
            <a:endParaRPr lang="en-US" sz="2000"/>
          </a:p>
          <a:p>
            <a:pPr marL="0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5B73B166-CC77-9054-0EEC-8FE1EB65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836" y="969840"/>
            <a:ext cx="6056726" cy="5160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F991D-F8FC-8BF6-D419-59D8799653D7}"/>
              </a:ext>
            </a:extLst>
          </p:cNvPr>
          <p:cNvSpPr txBox="1"/>
          <p:nvPr/>
        </p:nvSpPr>
        <p:spPr>
          <a:xfrm>
            <a:off x="3616568" y="2505807"/>
            <a:ext cx="76317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Изменение импульса атома/частицы:</a:t>
            </a:r>
            <a:endParaRPr lang="ru-RU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CDE10-6D5F-2708-F7AF-73B29CAF20C4}"/>
              </a:ext>
            </a:extLst>
          </p:cNvPr>
          <p:cNvSpPr txBox="1"/>
          <p:nvPr/>
        </p:nvSpPr>
        <p:spPr>
          <a:xfrm>
            <a:off x="3616568" y="4147037"/>
            <a:ext cx="59553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+mn-lt"/>
                <a:cs typeface="+mn-lt"/>
              </a:rPr>
              <a:t>Переданная энергия:</a:t>
            </a:r>
            <a:endParaRPr lang="ru-RU" sz="24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64625-7DF0-3000-CD80-129987E40241}"/>
              </a:ext>
            </a:extLst>
          </p:cNvPr>
          <p:cNvSpPr txBox="1"/>
          <p:nvPr/>
        </p:nvSpPr>
        <p:spPr>
          <a:xfrm>
            <a:off x="3610707" y="621323"/>
            <a:ext cx="49002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Сила</a:t>
            </a:r>
            <a:r>
              <a:rPr lang="en-US" sz="2400" dirty="0"/>
              <a:t>, </a:t>
            </a:r>
            <a:r>
              <a:rPr lang="en-US" sz="2400" dirty="0" err="1"/>
              <a:t>действующая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частицу</a:t>
            </a:r>
            <a:endParaRPr lang="en-US" sz="24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6D566-A40D-75E9-7162-BC11522A5AAA}"/>
              </a:ext>
            </a:extLst>
          </p:cNvPr>
          <p:cNvSpPr txBox="1"/>
          <p:nvPr/>
        </p:nvSpPr>
        <p:spPr>
          <a:xfrm>
            <a:off x="489438" y="618391"/>
            <a:ext cx="1814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 err="1">
                <a:cs typeface="Calibri"/>
              </a:rPr>
              <a:t>Бетте</a:t>
            </a:r>
            <a:r>
              <a:rPr lang="ru-RU" sz="2400" dirty="0">
                <a:cs typeface="Calibri"/>
              </a:rPr>
              <a:t>-Блох</a:t>
            </a:r>
            <a:endParaRPr lang="ru-RU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5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64625-7DF0-3000-CD80-129987E40241}"/>
              </a:ext>
            </a:extLst>
          </p:cNvPr>
          <p:cNvSpPr txBox="1"/>
          <p:nvPr/>
        </p:nvSpPr>
        <p:spPr>
          <a:xfrm>
            <a:off x="3610707" y="621323"/>
            <a:ext cx="67876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Рассмотрим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рассеяние</a:t>
            </a:r>
            <a:r>
              <a:rPr lang="en-US" sz="2400" dirty="0">
                <a:ea typeface="+mn-lt"/>
                <a:cs typeface="+mn-lt"/>
              </a:rPr>
              <a:t> α-</a:t>
            </a:r>
            <a:r>
              <a:rPr lang="en-US" sz="2400" dirty="0" err="1">
                <a:ea typeface="+mn-lt"/>
                <a:cs typeface="+mn-lt"/>
              </a:rPr>
              <a:t>частиц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атоме</a:t>
            </a:r>
            <a:endParaRPr lang="ru-RU" dirty="0" err="1"/>
          </a:p>
          <a:p>
            <a:r>
              <a:rPr lang="en-US" sz="2400" dirty="0" err="1">
                <a:ea typeface="+mn-lt"/>
                <a:cs typeface="+mn-lt"/>
              </a:rPr>
              <a:t>Масса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ядра</a:t>
            </a:r>
            <a:r>
              <a:rPr lang="en-US" sz="2400" dirty="0">
                <a:ea typeface="+mn-lt"/>
                <a:cs typeface="+mn-lt"/>
              </a:rPr>
              <a:t>: M=A*mp</a:t>
            </a:r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Масса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электрона</a:t>
            </a:r>
            <a:r>
              <a:rPr lang="en-US" sz="2400" dirty="0">
                <a:ea typeface="+mn-lt"/>
                <a:cs typeface="+mn-lt"/>
              </a:rPr>
              <a:t>: M=me</a:t>
            </a:r>
            <a:endParaRPr lang="en-US" dirty="0">
              <a:ea typeface="+mn-lt"/>
              <a:cs typeface="+mn-lt"/>
            </a:endParaRPr>
          </a:p>
          <a:p>
            <a:br>
              <a:rPr lang="en-US" sz="2400" dirty="0">
                <a:ea typeface="+mn-lt"/>
                <a:cs typeface="+mn-lt"/>
              </a:rPr>
            </a:br>
            <a:r>
              <a:rPr lang="en-US" sz="2400" dirty="0" err="1">
                <a:ea typeface="+mn-lt"/>
                <a:cs typeface="+mn-lt"/>
              </a:rPr>
              <a:t>Но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передача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энергии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6D566-A40D-75E9-7162-BC11522A5AAA}"/>
              </a:ext>
            </a:extLst>
          </p:cNvPr>
          <p:cNvSpPr txBox="1"/>
          <p:nvPr/>
        </p:nvSpPr>
        <p:spPr>
          <a:xfrm>
            <a:off x="489438" y="618391"/>
            <a:ext cx="1814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 err="1">
                <a:cs typeface="Calibri"/>
              </a:rPr>
              <a:t>Бетте</a:t>
            </a:r>
            <a:r>
              <a:rPr lang="ru-RU" sz="2400" dirty="0">
                <a:cs typeface="Calibri"/>
              </a:rPr>
              <a:t>-Блох</a:t>
            </a:r>
            <a:endParaRPr lang="ru-RU" sz="2400">
              <a:cs typeface="Calibri"/>
            </a:endParaRPr>
          </a:p>
        </p:txBody>
      </p:sp>
      <p:pic>
        <p:nvPicPr>
          <p:cNvPr id="4" name="Рисунок 9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29F95DB4-B1F7-D666-C9FE-B694DF2CB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806" y="2518690"/>
            <a:ext cx="6257925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F991D-F8FC-8BF6-D419-59D8799653D7}"/>
              </a:ext>
            </a:extLst>
          </p:cNvPr>
          <p:cNvSpPr txBox="1"/>
          <p:nvPr/>
        </p:nvSpPr>
        <p:spPr>
          <a:xfrm>
            <a:off x="3616568" y="3865684"/>
            <a:ext cx="7022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+mn-lt"/>
                <a:cs typeface="+mn-lt"/>
              </a:rPr>
              <a:t>Передача энергии одному электрону: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64625-7DF0-3000-CD80-129987E40241}"/>
              </a:ext>
            </a:extLst>
          </p:cNvPr>
          <p:cNvSpPr txBox="1"/>
          <p:nvPr/>
        </p:nvSpPr>
        <p:spPr>
          <a:xfrm>
            <a:off x="3610707" y="621323"/>
            <a:ext cx="70103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Передача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энергии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определяется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параметром</a:t>
            </a:r>
            <a:r>
              <a:rPr lang="en-US" sz="2400" dirty="0">
                <a:ea typeface="+mn-lt"/>
                <a:cs typeface="+mn-lt"/>
              </a:rPr>
              <a:t> b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Интегрируем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db</a:t>
            </a:r>
            <a:endParaRPr lang="en-US" sz="2400" dirty="0" err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6D566-A40D-75E9-7162-BC11522A5AAA}"/>
              </a:ext>
            </a:extLst>
          </p:cNvPr>
          <p:cNvSpPr txBox="1"/>
          <p:nvPr/>
        </p:nvSpPr>
        <p:spPr>
          <a:xfrm>
            <a:off x="489438" y="618391"/>
            <a:ext cx="1814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 err="1">
                <a:cs typeface="Calibri"/>
              </a:rPr>
              <a:t>Бетте</a:t>
            </a:r>
            <a:r>
              <a:rPr lang="ru-RU" sz="2400" dirty="0">
                <a:cs typeface="Calibri"/>
              </a:rPr>
              <a:t>-Блох</a:t>
            </a:r>
            <a:endParaRPr lang="ru-RU" sz="2400">
              <a:cs typeface="Calibri"/>
            </a:endParaRPr>
          </a:p>
        </p:txBody>
      </p:sp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B0C3A0A-22ED-9685-5900-8960D282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9" y="1874138"/>
            <a:ext cx="7807569" cy="41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64625-7DF0-3000-CD80-129987E40241}"/>
              </a:ext>
            </a:extLst>
          </p:cNvPr>
          <p:cNvSpPr txBox="1"/>
          <p:nvPr/>
        </p:nvSpPr>
        <p:spPr>
          <a:xfrm>
            <a:off x="3610707" y="621323"/>
            <a:ext cx="70103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Рассчитываем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средние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потери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энергии</a:t>
            </a:r>
            <a:endParaRPr lang="en-US" dirty="0" err="1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6D566-A40D-75E9-7162-BC11522A5AAA}"/>
              </a:ext>
            </a:extLst>
          </p:cNvPr>
          <p:cNvSpPr txBox="1"/>
          <p:nvPr/>
        </p:nvSpPr>
        <p:spPr>
          <a:xfrm>
            <a:off x="489438" y="618391"/>
            <a:ext cx="1814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 err="1">
                <a:cs typeface="Calibri"/>
              </a:rPr>
              <a:t>Бетте</a:t>
            </a:r>
            <a:r>
              <a:rPr lang="ru-RU" sz="2400" dirty="0">
                <a:cs typeface="Calibri"/>
              </a:rPr>
              <a:t>-Блох</a:t>
            </a:r>
            <a:endParaRPr lang="ru-RU" sz="2400">
              <a:cs typeface="Calibri"/>
            </a:endParaRPr>
          </a:p>
        </p:txBody>
      </p:sp>
      <p:pic>
        <p:nvPicPr>
          <p:cNvPr id="3" name="Рисунок 3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F86ACD39-E59C-3D78-7D2C-02E33E56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397390"/>
            <a:ext cx="6623539" cy="2738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B6583-16F1-E097-81E1-B11A5A3F0BCB}"/>
              </a:ext>
            </a:extLst>
          </p:cNvPr>
          <p:cNvSpPr txBox="1"/>
          <p:nvPr/>
        </p:nvSpPr>
        <p:spPr>
          <a:xfrm>
            <a:off x="3610706" y="4501660"/>
            <a:ext cx="7010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Должен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существовать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некоторый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предел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 Emin и Emax</a:t>
            </a:r>
          </a:p>
          <a:p>
            <a:pPr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73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64625-7DF0-3000-CD80-129987E40241}"/>
              </a:ext>
            </a:extLst>
          </p:cNvPr>
          <p:cNvSpPr txBox="1"/>
          <p:nvPr/>
        </p:nvSpPr>
        <p:spPr>
          <a:xfrm>
            <a:off x="3610707" y="621323"/>
            <a:ext cx="70103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Простые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приближения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 err="1">
                <a:cs typeface="Calibri"/>
              </a:rPr>
              <a:t>Из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релятивистской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кинематики</a:t>
            </a:r>
            <a:r>
              <a:rPr lang="en-US" sz="2400" dirty="0">
                <a:cs typeface="Calibri"/>
              </a:rPr>
              <a:t>:</a:t>
            </a:r>
            <a:endParaRPr lang="ru-RU" sz="2400" dirty="0" err="1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6D566-A40D-75E9-7162-BC11522A5AAA}"/>
              </a:ext>
            </a:extLst>
          </p:cNvPr>
          <p:cNvSpPr txBox="1"/>
          <p:nvPr/>
        </p:nvSpPr>
        <p:spPr>
          <a:xfrm>
            <a:off x="489438" y="618391"/>
            <a:ext cx="1814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 err="1">
                <a:cs typeface="Calibri"/>
              </a:rPr>
              <a:t>Бетте</a:t>
            </a:r>
            <a:r>
              <a:rPr lang="ru-RU" sz="2400" dirty="0">
                <a:cs typeface="Calibri"/>
              </a:rPr>
              <a:t>-Блох</a:t>
            </a:r>
            <a:endParaRPr lang="ru-RU" sz="2400">
              <a:cs typeface="Calibri"/>
            </a:endParaRPr>
          </a:p>
        </p:txBody>
      </p:sp>
      <p:pic>
        <p:nvPicPr>
          <p:cNvPr id="2" name="Рисунок 3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CA47873D-C771-7046-0009-9FE4F330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8" y="1455821"/>
            <a:ext cx="6119446" cy="423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41FCC-B191-6458-CAA9-CF3DA4D7EABC}"/>
              </a:ext>
            </a:extLst>
          </p:cNvPr>
          <p:cNvSpPr txBox="1"/>
          <p:nvPr/>
        </p:nvSpPr>
        <p:spPr>
          <a:xfrm>
            <a:off x="3610706" y="2754922"/>
            <a:ext cx="7010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 err="1">
                <a:ea typeface="+mn-lt"/>
                <a:cs typeface="+mn-lt"/>
              </a:rPr>
              <a:t>Неупругое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столкновение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ru-RU" sz="2400" dirty="0" err="1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E9CD8-99FC-339A-AF41-5925F49A569D}"/>
              </a:ext>
            </a:extLst>
          </p:cNvPr>
          <p:cNvSpPr txBox="1"/>
          <p:nvPr/>
        </p:nvSpPr>
        <p:spPr>
          <a:xfrm>
            <a:off x="3610706" y="3856892"/>
            <a:ext cx="7010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В </a:t>
            </a:r>
            <a:r>
              <a:rPr lang="en-US" sz="2400" dirty="0" err="1">
                <a:ea typeface="+mn-lt"/>
                <a:cs typeface="+mn-lt"/>
              </a:rPr>
              <a:t>итоге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имеем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ru-RU" dirty="0"/>
          </a:p>
          <a:p>
            <a:pPr lvl="1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38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264625-7DF0-3000-CD80-129987E40241}"/>
              </a:ext>
            </a:extLst>
          </p:cNvPr>
          <p:cNvSpPr txBox="1"/>
          <p:nvPr/>
        </p:nvSpPr>
        <p:spPr>
          <a:xfrm>
            <a:off x="3610707" y="621323"/>
            <a:ext cx="7010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После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преобразования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lvl="1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6D566-A40D-75E9-7162-BC11522A5AAA}"/>
              </a:ext>
            </a:extLst>
          </p:cNvPr>
          <p:cNvSpPr txBox="1"/>
          <p:nvPr/>
        </p:nvSpPr>
        <p:spPr>
          <a:xfrm>
            <a:off x="489438" y="618391"/>
            <a:ext cx="1814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 err="1">
                <a:cs typeface="Calibri"/>
              </a:rPr>
              <a:t>Бетте</a:t>
            </a:r>
            <a:r>
              <a:rPr lang="ru-RU" sz="2400" dirty="0">
                <a:cs typeface="Calibri"/>
              </a:rPr>
              <a:t>-Блох</a:t>
            </a:r>
            <a:endParaRPr lang="ru-RU" sz="2400">
              <a:cs typeface="Calibri"/>
            </a:endParaRPr>
          </a:p>
        </p:txBody>
      </p:sp>
      <p:pic>
        <p:nvPicPr>
          <p:cNvPr id="3" name="Рисунок 3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17AF4CE4-C478-CC59-839A-D7EB0BE7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7" y="1311363"/>
            <a:ext cx="8417168" cy="1316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532DD-C55D-DC83-6944-EFCF8CF240F0}"/>
              </a:ext>
            </a:extLst>
          </p:cNvPr>
          <p:cNvSpPr txBox="1"/>
          <p:nvPr/>
        </p:nvSpPr>
        <p:spPr>
          <a:xfrm>
            <a:off x="3610706" y="2625968"/>
            <a:ext cx="74675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где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>
                <a:ea typeface="+mn-lt"/>
                <a:cs typeface="+mn-lt"/>
              </a:rPr>
              <a:t>ε - </a:t>
            </a:r>
            <a:r>
              <a:rPr lang="en-US" sz="2400" dirty="0" err="1">
                <a:ea typeface="+mn-lt"/>
                <a:cs typeface="+mn-lt"/>
              </a:rPr>
              <a:t>экранирующая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коррекция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внутренних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электронов</a:t>
            </a:r>
            <a:endParaRPr lang="en-US" sz="2400" dirty="0" err="1"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поправка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плотность</a:t>
            </a:r>
            <a:r>
              <a:rPr lang="en-US" sz="2400" dirty="0">
                <a:ea typeface="+mn-lt"/>
                <a:cs typeface="+mn-lt"/>
              </a:rPr>
              <a:t> δ </a:t>
            </a:r>
            <a:r>
              <a:rPr lang="en-US" sz="2400" dirty="0" err="1">
                <a:ea typeface="+mn-lt"/>
                <a:cs typeface="+mn-lt"/>
              </a:rPr>
              <a:t>из-за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поляризации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среде</a:t>
            </a:r>
            <a:endParaRPr lang="en-US" dirty="0" err="1"/>
          </a:p>
          <a:p>
            <a:pPr lvl="1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41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Взаимодействие пучка протонов с мишенью из бора</vt:lpstr>
      <vt:lpstr>Формула Бете-Блоха</vt:lpstr>
      <vt:lpstr>Рассмотрим рассеяние α-частиц на атоме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Stopping power α-частиц в водороде</vt:lpstr>
      <vt:lpstr>Stopping power α-частиц в водороде</vt:lpstr>
      <vt:lpstr>     Средняя энергия ионизации I </vt:lpstr>
      <vt:lpstr>     Stopping power различных материалов </vt:lpstr>
      <vt:lpstr>Бор + Протон</vt:lpstr>
      <vt:lpstr>Презентация PowerPoint</vt:lpstr>
      <vt:lpstr>Cross-section ядерной реакции</vt:lpstr>
      <vt:lpstr>Cross-section  реакции бора с протоном</vt:lpstr>
      <vt:lpstr>Презентация PowerPoint</vt:lpstr>
      <vt:lpstr>Презентация PowerPoint</vt:lpstr>
      <vt:lpstr>Треки α-частиц в двух проекциях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456</cp:revision>
  <dcterms:created xsi:type="dcterms:W3CDTF">2023-03-31T04:35:36Z</dcterms:created>
  <dcterms:modified xsi:type="dcterms:W3CDTF">2023-03-31T06:50:12Z</dcterms:modified>
</cp:coreProperties>
</file>