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19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58" r:id="rId17"/>
    <p:sldId id="273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1419" autoAdjust="0"/>
  </p:normalViewPr>
  <p:slideViewPr>
    <p:cSldViewPr snapToGrid="0">
      <p:cViewPr varScale="1">
        <p:scale>
          <a:sx n="68" d="100"/>
          <a:sy n="68" d="100"/>
        </p:scale>
        <p:origin x="121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229C11-7B62-4608-9453-1494E0D4F836}" type="datetimeFigureOut">
              <a:rPr lang="de-DE" smtClean="0"/>
              <a:t>05.06.2023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B1DB93-1B8F-4168-B96A-C37214D58B7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0544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droidsonroids.com/blog/flutter-vs-react-native-what-to-choose-in-2021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B1DB93-1B8F-4168-B96A-C37214D58B76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05107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 Required Tools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Installation of the Flutter SDK, which includes the Dart SDK.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Setup of a text editor (Android Studio, IntelliJ, or Visual Studio Code).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Android Studio and Visual Studio IDE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Configuration of an Android Emulator or iOS simulator for testing the application.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Installation Process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Downloading the Flutter SDK, updating your path, and running the Flutter doctor command.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B1DB93-1B8F-4168-B96A-C37214D58B76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64251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Code Walkthrough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A simple Flutter app includes a </a:t>
            </a:r>
            <a:r>
              <a:rPr lang="en-US" dirty="0" err="1"/>
              <a:t>main.dart</a:t>
            </a:r>
            <a:r>
              <a:rPr lang="en-US" dirty="0"/>
              <a:t> file, the entry point of the application.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The main function calls </a:t>
            </a:r>
            <a:r>
              <a:rPr lang="en-US" dirty="0" err="1"/>
              <a:t>runApp</a:t>
            </a:r>
            <a:r>
              <a:rPr lang="en-US" dirty="0"/>
              <a:t>, which inflates the given widget and attaches it to the screen.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Running the Application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The application can be run using the flutter run command in the terminal.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Backend Integration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Fire- or </a:t>
            </a:r>
            <a:r>
              <a:rPr lang="en-US" dirty="0" err="1"/>
              <a:t>Supabase</a:t>
            </a:r>
            <a:r>
              <a:rPr lang="en-US" dirty="0"/>
              <a:t> can easily be used as a backend service for Flutter applications.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Provides features like authentication, database, and storage.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B1DB93-1B8F-4168-B96A-C37214D58B76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30361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Open-source Community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Flutter has a large and growing open-source community.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Developers around the world contribute to its development and help improve it.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Learning Resources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High quality resources for learning Flutter include Flutter's official documentation, Flutter YouTube channel, Flutter Community Medium, and </a:t>
            </a:r>
            <a:r>
              <a:rPr lang="en-US" dirty="0" err="1"/>
              <a:t>StackOverflow</a:t>
            </a:r>
            <a:r>
              <a:rPr lang="en-US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Contribution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Developers can contribute to the Flutter community by reporting issues, </a:t>
            </a:r>
            <a:r>
              <a:rPr lang="en-US" dirty="0" err="1"/>
              <a:t>proposingchanges</a:t>
            </a:r>
            <a:r>
              <a:rPr lang="en-US" dirty="0"/>
              <a:t>, or writing code to improve Flutter.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B1DB93-1B8F-4168-B96A-C37214D58B76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83880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Future Prospects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Flutter is growing rapidly and is being adopted by many companies worldwide.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Its ability to create high-quality applications for multiple platforms from a single codebase makes it a valuable tool for developers.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Summary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In conclusion, Flutter is a powerful framework for developing mobile applications.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Its advantages like cross-platform development, hot reload, and high performance make it a great choice for developers.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Even if its just to make a Proof of Concept for all platforms and later develop them natively 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B1DB93-1B8F-4168-B96A-C37214D58B76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45564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An open-source UI software development kit created by Google.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Used to develop applications for multiple platforms from a single codebase.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Flutter uses the Dart programming language and provides its own widgets, drawn with its own high-performance rendering engine.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B1DB93-1B8F-4168-B96A-C37214D58B76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56816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Allows developers to write code once and deploy it on multiple platforms.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It's a complete framework that includes everything needed to create mobile apps.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Saves time and resources in the development process.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B1DB93-1B8F-4168-B96A-C37214D58B76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8120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Announcement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Flutter was first announced as an early alpha at Google’s I/O conference in May 2017.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It was introduced as a new framework for creating mobile apps that looked great and shared a single codebase.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Stable Release	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Flutter 1.0, the first stable version, was released in December 2018.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This marked a significant milestone in its development.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Evolution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Flutter has evolved significantly with regular updates and new features.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Gained popularity among developers due to its ease of use and flexibility.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B1DB93-1B8F-4168-B96A-C37214D58B76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71494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Flutter uses Dart language, which is object-oriented and strongly typed.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Dart is easy to understand for JavaScript or Java developers.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Dart allows Flutter to avoid the need for a separate declarative layout language like JSX or XML, or separate visual interface builders.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B1DB93-1B8F-4168-B96A-C37214D58B76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52640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Flutter's architecture is based on reactive programming.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Everything in Flutter is a widget, including layout, styling, and even the application itself.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Widgets are composable: you can build complex UIs from small pieces.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B1DB93-1B8F-4168-B96A-C37214D58B76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65294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Flutter's rendering engine is built in C++.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Supports low-level rendering, providing a flexible system for drawing a wide variety of graphics.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engine is also responsible for system events, input and gestures, and compiling Dart code into native machine code.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B1DB93-1B8F-4168-B96A-C37214D58B76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78132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Cross-platform Development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Flutter allows developers to write code once and run it on multiple platforms.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Saves development time and resources.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Hot Reload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Hot Reload feature allows developers to see changes in code instantly in the app.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Makes it easier to experiment, build UIs, add features, and fix bugs faster.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High Performance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Flutter's widgets incorporate all critical platform differences.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Provides full native performance on both iOS and Android.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B1DB93-1B8F-4168-B96A-C37214D58B76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0643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Flutter </a:t>
            </a:r>
            <a:r>
              <a:rPr lang="de-DE" dirty="0" err="1"/>
              <a:t>vs</a:t>
            </a:r>
            <a:r>
              <a:rPr lang="de-DE" dirty="0"/>
              <a:t> </a:t>
            </a:r>
            <a:r>
              <a:rPr lang="de-DE" dirty="0" err="1"/>
              <a:t>React</a:t>
            </a:r>
            <a:r>
              <a:rPr lang="de-DE" dirty="0"/>
              <a:t> Native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Flutter </a:t>
            </a:r>
            <a:r>
              <a:rPr lang="de-DE" dirty="0" err="1"/>
              <a:t>offers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customization</a:t>
            </a:r>
            <a:r>
              <a:rPr lang="de-DE" dirty="0"/>
              <a:t>,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performance</a:t>
            </a:r>
            <a:r>
              <a:rPr lang="de-DE" dirty="0"/>
              <a:t> and a </a:t>
            </a:r>
            <a:r>
              <a:rPr lang="de-DE" dirty="0" err="1"/>
              <a:t>growing</a:t>
            </a:r>
            <a:r>
              <a:rPr lang="de-DE" dirty="0"/>
              <a:t> </a:t>
            </a:r>
            <a:r>
              <a:rPr lang="de-DE" dirty="0" err="1"/>
              <a:t>community</a:t>
            </a:r>
            <a:r>
              <a:rPr lang="de-DE" dirty="0"/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performance</a:t>
            </a:r>
            <a:r>
              <a:rPr lang="de-DE" dirty="0"/>
              <a:t> </a:t>
            </a:r>
            <a:r>
              <a:rPr lang="de-DE" dirty="0" err="1"/>
              <a:t>compared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React</a:t>
            </a:r>
            <a:r>
              <a:rPr lang="de-DE" dirty="0"/>
              <a:t> Native.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Flutter </a:t>
            </a:r>
            <a:r>
              <a:rPr lang="de-DE" dirty="0" err="1"/>
              <a:t>vs</a:t>
            </a:r>
            <a:r>
              <a:rPr lang="de-DE" dirty="0"/>
              <a:t> Xamarin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Flutter </a:t>
            </a:r>
            <a:r>
              <a:rPr lang="de-DE" dirty="0" err="1"/>
              <a:t>provides</a:t>
            </a:r>
            <a:r>
              <a:rPr lang="de-DE" dirty="0"/>
              <a:t>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performance</a:t>
            </a:r>
            <a:r>
              <a:rPr lang="de-DE" dirty="0"/>
              <a:t> and a simpler </a:t>
            </a:r>
            <a:r>
              <a:rPr lang="de-DE" dirty="0" err="1"/>
              <a:t>development</a:t>
            </a:r>
            <a:r>
              <a:rPr lang="de-DE" dirty="0"/>
              <a:t> </a:t>
            </a:r>
            <a:r>
              <a:rPr lang="de-DE" dirty="0" err="1"/>
              <a:t>process</a:t>
            </a:r>
            <a:r>
              <a:rPr lang="de-DE" dirty="0"/>
              <a:t> </a:t>
            </a:r>
            <a:r>
              <a:rPr lang="de-DE" dirty="0" err="1"/>
              <a:t>compared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Xamarin.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dirty="0"/>
              <a:t>Flutter </a:t>
            </a:r>
            <a:r>
              <a:rPr lang="de-DE" dirty="0" err="1"/>
              <a:t>vs</a:t>
            </a:r>
            <a:r>
              <a:rPr lang="de-DE" dirty="0"/>
              <a:t> Native Development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Flutter </a:t>
            </a:r>
            <a:r>
              <a:rPr lang="de-DE" dirty="0" err="1"/>
              <a:t>reduces</a:t>
            </a:r>
            <a:r>
              <a:rPr lang="de-DE" dirty="0"/>
              <a:t> code </a:t>
            </a:r>
            <a:r>
              <a:rPr lang="de-DE" dirty="0" err="1"/>
              <a:t>duplication</a:t>
            </a:r>
            <a:r>
              <a:rPr lang="de-DE" dirty="0"/>
              <a:t> and </a:t>
            </a:r>
            <a:r>
              <a:rPr lang="de-DE" dirty="0" err="1"/>
              <a:t>accelerates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development</a:t>
            </a:r>
            <a:r>
              <a:rPr lang="de-DE" dirty="0"/>
              <a:t> </a:t>
            </a:r>
            <a:r>
              <a:rPr lang="de-DE" dirty="0" err="1"/>
              <a:t>process</a:t>
            </a:r>
            <a:r>
              <a:rPr lang="de-DE" dirty="0"/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Native </a:t>
            </a:r>
            <a:r>
              <a:rPr lang="de-DE" dirty="0" err="1"/>
              <a:t>development</a:t>
            </a:r>
            <a:r>
              <a:rPr lang="de-DE" dirty="0"/>
              <a:t> </a:t>
            </a:r>
            <a:r>
              <a:rPr lang="de-DE" dirty="0" err="1"/>
              <a:t>requires</a:t>
            </a:r>
            <a:r>
              <a:rPr lang="de-DE" dirty="0"/>
              <a:t> separate </a:t>
            </a:r>
            <a:r>
              <a:rPr lang="de-DE" dirty="0" err="1"/>
              <a:t>codebases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different </a:t>
            </a:r>
            <a:r>
              <a:rPr lang="de-DE" dirty="0" err="1"/>
              <a:t>platforms</a:t>
            </a:r>
            <a:r>
              <a:rPr lang="de-DE" dirty="0"/>
              <a:t>.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All </a:t>
            </a:r>
            <a:r>
              <a:rPr lang="de-DE" dirty="0" err="1"/>
              <a:t>lot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advantages</a:t>
            </a:r>
            <a:r>
              <a:rPr lang="de-DE" dirty="0"/>
              <a:t>, but </a:t>
            </a:r>
            <a:r>
              <a:rPr lang="de-DE" dirty="0" err="1"/>
              <a:t>con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relatively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technology</a:t>
            </a:r>
            <a:r>
              <a:rPr lang="de-DE" dirty="0"/>
              <a:t> and </a:t>
            </a:r>
            <a:r>
              <a:rPr lang="de-DE" dirty="0" err="1"/>
              <a:t>needs</a:t>
            </a:r>
            <a:r>
              <a:rPr lang="de-DE" dirty="0"/>
              <a:t> </a:t>
            </a:r>
            <a:r>
              <a:rPr lang="de-DE" dirty="0" err="1"/>
              <a:t>catching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big</a:t>
            </a:r>
            <a:r>
              <a:rPr lang="de-DE" dirty="0"/>
              <a:t> </a:t>
            </a:r>
            <a:r>
              <a:rPr lang="de-DE" dirty="0" err="1"/>
              <a:t>players</a:t>
            </a:r>
            <a:r>
              <a:rPr lang="de-DE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Very </a:t>
            </a:r>
            <a:r>
              <a:rPr lang="de-DE" dirty="0" err="1"/>
              <a:t>good</a:t>
            </a:r>
            <a:r>
              <a:rPr lang="de-DE" dirty="0"/>
              <a:t> </a:t>
            </a:r>
            <a:r>
              <a:rPr lang="de-DE" dirty="0" err="1"/>
              <a:t>comparisons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found</a:t>
            </a:r>
            <a:r>
              <a:rPr lang="de-DE" dirty="0"/>
              <a:t>: </a:t>
            </a:r>
            <a:r>
              <a:rPr lang="de-DE" sz="1200" dirty="0">
                <a:hlinkClick r:id="rId3"/>
              </a:rPr>
              <a:t>https://www.thedroidsonroids.com/blog</a:t>
            </a:r>
            <a:endParaRPr lang="de-DE" sz="1200" dirty="0"/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B1DB93-1B8F-4168-B96A-C37214D58B76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1520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685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924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232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670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377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918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469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433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742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125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622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2802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droidsonroids.com/blog/flutter-vs-react-native-what-to-choose-in-2021" TargetMode="External"/><Relationship Id="rId2" Type="http://schemas.openxmlformats.org/officeDocument/2006/relationships/hyperlink" Target="https://doi.org/10.22214/ijraset.2022.39958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cubix.co/blog/flutter-vs-native-app-development" TargetMode="External"/><Relationship Id="rId4" Type="http://schemas.openxmlformats.org/officeDocument/2006/relationships/hyperlink" Target="https://www.thedroidsonroids.com/blog/flutter-vs-xamarin-a-side-by-side-comparison-for-2021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5862/13inor420" TargetMode="External"/><Relationship Id="rId2" Type="http://schemas.openxmlformats.org/officeDocument/2006/relationships/hyperlink" Target="https://doi.org/10.35940/ijrte.a7580.0512123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i.org/10.31294/inf.v9i2.12885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3" descr="An abstract genetic concept">
            <a:extLst>
              <a:ext uri="{FF2B5EF4-FFF2-40B4-BE49-F238E27FC236}">
                <a16:creationId xmlns:a16="http://schemas.microsoft.com/office/drawing/2014/main" id="{110FE5F8-10B5-161A-332C-8E9BFC3B52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613" b="18137"/>
          <a:stretch/>
        </p:blipFill>
        <p:spPr>
          <a:xfrm>
            <a:off x="20" y="-1"/>
            <a:ext cx="12191979" cy="6858001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529223"/>
                </a:lnTo>
                <a:lnTo>
                  <a:pt x="11953979" y="541759"/>
                </a:lnTo>
                <a:cubicBezTo>
                  <a:pt x="11205478" y="591203"/>
                  <a:pt x="10431054" y="699982"/>
                  <a:pt x="9651089" y="827627"/>
                </a:cubicBezTo>
                <a:cubicBezTo>
                  <a:pt x="7233991" y="1222984"/>
                  <a:pt x="6590499" y="2476708"/>
                  <a:pt x="6133345" y="3948664"/>
                </a:cubicBezTo>
                <a:cubicBezTo>
                  <a:pt x="5827390" y="4934281"/>
                  <a:pt x="5572190" y="5830059"/>
                  <a:pt x="6876220" y="6551721"/>
                </a:cubicBezTo>
                <a:cubicBezTo>
                  <a:pt x="7059065" y="6652933"/>
                  <a:pt x="7253882" y="6741181"/>
                  <a:pt x="7457481" y="6819371"/>
                </a:cubicBezTo>
                <a:lnTo>
                  <a:pt x="756387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B2B1500-BB55-471C-8A9E-67288297E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886451" y="529224"/>
            <a:ext cx="6305549" cy="6328777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045E22C-A99D-41BB-AF14-EF1B1E745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1608" y="311727"/>
            <a:ext cx="6130391" cy="6546274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230884-BF11-3DF9-EEDF-A4E86DCE8E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95937" y="2412405"/>
            <a:ext cx="3810000" cy="1036323"/>
          </a:xfrm>
        </p:spPr>
        <p:txBody>
          <a:bodyPr>
            <a:noAutofit/>
          </a:bodyPr>
          <a:lstStyle/>
          <a:p>
            <a:pPr algn="l"/>
            <a:r>
              <a:rPr lang="de-DE" sz="7000" dirty="0">
                <a:solidFill>
                  <a:srgbClr val="006699"/>
                </a:solidFill>
                <a:latin typeface="Liberation Sans" panose="020B0604020202020204" pitchFamily="34" charset="0"/>
              </a:rPr>
              <a:t>F</a:t>
            </a:r>
            <a:r>
              <a:rPr lang="de-DE" sz="7000" b="0" i="0" u="none" strike="noStrike" dirty="0">
                <a:solidFill>
                  <a:srgbClr val="006699"/>
                </a:solidFill>
                <a:latin typeface="Liberation Sans" panose="020B0604020202020204" pitchFamily="34" charset="0"/>
              </a:rPr>
              <a:t>lutter</a:t>
            </a:r>
            <a:endParaRPr lang="de-DE" sz="7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F2DA7F-A053-7C44-2840-E3E33FF58C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7280" y="2479846"/>
            <a:ext cx="728657" cy="901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483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A033B-CFA9-FC26-8B9A-5B7CE9187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Comparing Flutter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EBE3B-0521-30A0-A1E7-B76B1764D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Flutter vs React Native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More </a:t>
            </a:r>
            <a:r>
              <a:rPr lang="de-DE" dirty="0" err="1"/>
              <a:t>customization</a:t>
            </a:r>
            <a:r>
              <a:rPr lang="de-DE" dirty="0"/>
              <a:t>,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performance</a:t>
            </a:r>
            <a:r>
              <a:rPr lang="de-DE" dirty="0"/>
              <a:t> and a </a:t>
            </a:r>
            <a:r>
              <a:rPr lang="de-DE" dirty="0" err="1"/>
              <a:t>growing</a:t>
            </a:r>
            <a:r>
              <a:rPr lang="de-DE" dirty="0"/>
              <a:t> </a:t>
            </a:r>
            <a:r>
              <a:rPr lang="de-DE" dirty="0" err="1"/>
              <a:t>community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Flutter vs Xamarin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Better performance and simpler </a:t>
            </a:r>
            <a:r>
              <a:rPr lang="de-DE" dirty="0" err="1"/>
              <a:t>development</a:t>
            </a:r>
            <a:r>
              <a:rPr lang="de-DE" dirty="0"/>
              <a:t> </a:t>
            </a:r>
            <a:r>
              <a:rPr lang="de-DE" dirty="0" err="1"/>
              <a:t>process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Flutter vs Native Development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err="1"/>
              <a:t>Reduce</a:t>
            </a:r>
            <a:r>
              <a:rPr lang="de-DE" dirty="0"/>
              <a:t> code duplication and </a:t>
            </a:r>
            <a:r>
              <a:rPr lang="de-DE" dirty="0" err="1"/>
              <a:t>accelerates</a:t>
            </a:r>
            <a:r>
              <a:rPr lang="de-DE" dirty="0"/>
              <a:t> </a:t>
            </a:r>
            <a:r>
              <a:rPr lang="de-DE" dirty="0" err="1"/>
              <a:t>development</a:t>
            </a:r>
            <a:r>
              <a:rPr lang="de-DE" dirty="0"/>
              <a:t> </a:t>
            </a:r>
            <a:r>
              <a:rPr lang="de-DE" dirty="0" err="1"/>
              <a:t>process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89693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5D843-E236-9980-8A83-5E6E5B3B5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Setting up a Flutter development environment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579F1-B48B-51B2-46BC-DEF60F2F8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Required Tools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Flutter SDK and a text editor, Android Studio &amp; Visual Studio </a:t>
            </a:r>
            <a:r>
              <a:rPr lang="de-DE" dirty="0" err="1"/>
              <a:t>IDE‘s</a:t>
            </a:r>
            <a:endParaRPr lang="de-D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Android Emulator or iOS simulator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testing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Installation Process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Download Flutter SDK, update path, run Flutter </a:t>
            </a:r>
            <a:r>
              <a:rPr lang="de-DE" dirty="0" err="1"/>
              <a:t>doctor</a:t>
            </a:r>
            <a:r>
              <a:rPr lang="de-DE" dirty="0"/>
              <a:t> </a:t>
            </a:r>
            <a:r>
              <a:rPr lang="de-DE" dirty="0" err="1"/>
              <a:t>command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85751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5E453-55E4-8F6F-BD06-D91A32AE8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Creating a simple Flutter application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E640D-B526-5DE7-5476-167E120A9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Code Walkthrough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Simple app includes a </a:t>
            </a:r>
            <a:r>
              <a:rPr lang="en-US" dirty="0" err="1"/>
              <a:t>main.dart</a:t>
            </a:r>
            <a:r>
              <a:rPr lang="en-US" dirty="0"/>
              <a:t> file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Running the Application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Run using the flutter run command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Fire-/Supabase Integration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Can be used as a backend service for Flutter apps</a:t>
            </a:r>
          </a:p>
          <a:p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DCEA8A-D5A1-2B2B-571F-0EEFC67269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6404" y="-33867"/>
            <a:ext cx="3784275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2A92D6-ED66-946B-BDE7-FBB245AB79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59556"/>
            <a:ext cx="8526404" cy="457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64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60A6D-B68E-FB05-29DE-D119C77F9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Flutter Community and Resources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A3626-1AC1-32A5-6BCF-B0791CFEB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Open-source Community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Large and growing open-source community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Learning Resources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Official documentation, YouTube channel, Community Medium, </a:t>
            </a:r>
            <a:r>
              <a:rPr lang="en-US" dirty="0" err="1"/>
              <a:t>StackOverflow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Contribution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Report issues, propose changes, write code to improve Flutter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29018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04768-047A-2867-BFD4-A687F4568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Conclusion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85956-B03E-A5F3-4C19-20783E739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Future Prospects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Rapid growth and adoption by companies worldwide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Summary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Powerful framework for developing mobile applications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Advantages: cross-platform development, hot reload, high performance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688918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7A706-B927-436A-66B2-38DFD1E55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/>
              <a:t>Q&amp;A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02741-752A-1533-8A0E-E66D210E2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de-DE" dirty="0"/>
              <a:t>Open questions? Feel free to ask</a:t>
            </a:r>
          </a:p>
        </p:txBody>
      </p:sp>
    </p:spTree>
    <p:extLst>
      <p:ext uri="{BB962C8B-B14F-4D97-AF65-F5344CB8AC3E}">
        <p14:creationId xmlns:p14="http://schemas.microsoft.com/office/powerpoint/2010/main" val="4669721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81E4E-D9B3-5690-B9F3-4FFB8D525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600" b="0" i="0" u="none" strike="noStrike" dirty="0">
                <a:solidFill>
                  <a:srgbClr val="FFFFFF"/>
                </a:solidFill>
                <a:latin typeface="Liberation Sans" panose="020B0604020202020204" pitchFamily="34" charset="0"/>
              </a:rPr>
              <a:t>Sources</a:t>
            </a:r>
            <a:endParaRPr lang="de-DE" sz="2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E9E6F-CFD3-679B-2A4E-3E3FA39FA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0"/>
            <a:ext cx="10668000" cy="4211053"/>
          </a:xfrm>
        </p:spPr>
        <p:txBody>
          <a:bodyPr>
            <a:noAutofit/>
          </a:bodyPr>
          <a:lstStyle/>
          <a:p>
            <a:r>
              <a:rPr lang="de-DE" sz="1200" dirty="0">
                <a:hlinkClick r:id="rId2"/>
              </a:rPr>
              <a:t>https://flutter.dev/</a:t>
            </a:r>
          </a:p>
          <a:p>
            <a:r>
              <a:rPr lang="de-DE" sz="1200" dirty="0">
                <a:hlinkClick r:id="rId2"/>
              </a:rPr>
              <a:t>https://dart.dev/guides</a:t>
            </a:r>
          </a:p>
          <a:p>
            <a:r>
              <a:rPr lang="de-DE" sz="1200" dirty="0">
                <a:hlinkClick r:id="rId2"/>
              </a:rPr>
              <a:t>https://medium.com/flutter-community</a:t>
            </a:r>
          </a:p>
          <a:p>
            <a:r>
              <a:rPr lang="de-DE" sz="1200" dirty="0">
                <a:hlinkClick r:id="rId2"/>
              </a:rPr>
              <a:t>https://doi.org/10.22214/ijraset.2022.39958</a:t>
            </a:r>
            <a:endParaRPr lang="de-DE" sz="1200" dirty="0"/>
          </a:p>
          <a:p>
            <a:r>
              <a:rPr lang="de-DE" sz="1200" dirty="0">
                <a:hlinkClick r:id="rId3"/>
              </a:rPr>
              <a:t>https://www.thedroidsonroids.com/blog/flutter-vs-react-native-what-to-choose-in-2021</a:t>
            </a:r>
            <a:endParaRPr lang="de-DE" sz="1200" dirty="0"/>
          </a:p>
          <a:p>
            <a:r>
              <a:rPr lang="de-DE" sz="1200" dirty="0">
                <a:hlinkClick r:id="rId4"/>
              </a:rPr>
              <a:t>https://www.thedroidsonroids.com/blog/flutter-vs-xamarin-a-side-by-side-comparison-for-2021</a:t>
            </a:r>
            <a:endParaRPr lang="de-DE" sz="1200" dirty="0"/>
          </a:p>
          <a:p>
            <a:r>
              <a:rPr lang="de-DE" sz="1200" dirty="0">
                <a:hlinkClick r:id="rId5"/>
              </a:rPr>
              <a:t>https://www.cubix.co/blog/flutter-vs-native-app-development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12462337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81E4E-D9B3-5690-B9F3-4FFB8D525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600" b="0" i="0" u="none" strike="noStrike" dirty="0">
                <a:solidFill>
                  <a:srgbClr val="FFFFFF"/>
                </a:solidFill>
                <a:latin typeface="Liberation Sans" panose="020B0604020202020204" pitchFamily="34" charset="0"/>
              </a:rPr>
              <a:t>Sources</a:t>
            </a:r>
            <a:endParaRPr lang="de-DE" sz="2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E9E6F-CFD3-679B-2A4E-3E3FA39FA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0"/>
            <a:ext cx="10668000" cy="4211053"/>
          </a:xfrm>
        </p:spPr>
        <p:txBody>
          <a:bodyPr>
            <a:noAutofit/>
          </a:bodyPr>
          <a:lstStyle/>
          <a:p>
            <a:r>
              <a:rPr lang="de-DE" sz="1200" dirty="0">
                <a:hlinkClick r:id="rId2"/>
              </a:rPr>
              <a:t>https://doi.org/10.35940/ijrte.a7580.0512123</a:t>
            </a:r>
            <a:endParaRPr lang="de-DE" sz="1200" dirty="0"/>
          </a:p>
          <a:p>
            <a:r>
              <a:rPr lang="de-DE" sz="1200" dirty="0">
                <a:hlinkClick r:id="rId3"/>
              </a:rPr>
              <a:t>https://doi.org/10.15862/13inor420</a:t>
            </a:r>
            <a:endParaRPr lang="de-DE" sz="1200" dirty="0"/>
          </a:p>
          <a:p>
            <a:r>
              <a:rPr lang="de-DE" sz="1200" dirty="0">
                <a:hlinkClick r:id="rId4"/>
              </a:rPr>
              <a:t>https://doi.org/10.31294/inf.v9i2.12885</a:t>
            </a:r>
            <a:endParaRPr lang="de-DE" sz="1200" dirty="0"/>
          </a:p>
          <a:p>
            <a:pPr marL="0" indent="0">
              <a:buNone/>
            </a:pPr>
            <a:r>
              <a:rPr lang="de-DE" sz="1200" dirty="0"/>
              <a:t>Images:</a:t>
            </a:r>
          </a:p>
          <a:p>
            <a:r>
              <a:rPr lang="de-DE" sz="1200" dirty="0"/>
              <a:t>https://www.google.com/imgres?imgurl=https%3A%2F%2Fstorage.googleapis.com%2Fcms-storage-bucket%2F4fd5520fe28ebf839174.svg&amp;tbnid=cQUy2A4OfhQyxM&amp;vet=12ahUKEwjT9-TH7Kv_AhU8mScCHYtoCvoQMygCegUIARDmAQ..i&amp;imgrefurl=https%3A%2F%2Fflutter.dev%2Fbrand&amp;docid=MM4r-ALr3-nHNM&amp;w=647&amp;h=800&amp;q=flutter%20logo&amp;client=firefox-b-d&amp;ved=2ahUKEwjT9-TH7Kv_AhU8mScCHYtoCvoQMygCegUIARDmAQ</a:t>
            </a:r>
          </a:p>
          <a:p>
            <a:endParaRPr lang="de-DE" sz="1200" dirty="0"/>
          </a:p>
          <a:p>
            <a:endParaRPr lang="de-DE" sz="1200" dirty="0"/>
          </a:p>
          <a:p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1440344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C9D06-F6BE-268C-87CC-EF7D5518B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Table of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15861-81B7-CDA7-E9E3-5B02AF5AD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b="1" dirty="0"/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de-DE" b="1" dirty="0"/>
              <a:t>History of Flutter</a:t>
            </a:r>
          </a:p>
          <a:p>
            <a:pPr marL="514350" indent="-514350">
              <a:buFont typeface="+mj-lt"/>
              <a:buAutoNum type="arabicPeriod"/>
            </a:pPr>
            <a:r>
              <a:rPr lang="de-DE" b="1" dirty="0"/>
              <a:t>Understanding Flutter</a:t>
            </a:r>
          </a:p>
          <a:p>
            <a:pPr marL="514350" indent="-514350">
              <a:buFont typeface="+mj-lt"/>
              <a:buAutoNum type="arabicPeriod"/>
            </a:pPr>
            <a:r>
              <a:rPr lang="de-DE" b="1" dirty="0"/>
              <a:t>Advantages of Flutter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Comparing Flutter with other frameworks</a:t>
            </a:r>
            <a:endParaRPr lang="de-DE" b="1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Setting up a Flutter development environment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Creating a simple Flutter application</a:t>
            </a:r>
          </a:p>
          <a:p>
            <a:pPr marL="514350" indent="-514350">
              <a:buFont typeface="+mj-lt"/>
              <a:buAutoNum type="arabicPeriod"/>
            </a:pPr>
            <a:r>
              <a:rPr lang="de-DE" b="1" dirty="0"/>
              <a:t>Flutter Community and Resources</a:t>
            </a:r>
          </a:p>
          <a:p>
            <a:pPr marL="514350" indent="-514350">
              <a:buFont typeface="+mj-lt"/>
              <a:buAutoNum type="arabicPeriod"/>
            </a:pPr>
            <a:r>
              <a:rPr lang="de-DE" b="1" dirty="0"/>
              <a:t>Conclusion</a:t>
            </a:r>
          </a:p>
          <a:p>
            <a:pPr marL="514350" indent="-514350">
              <a:buFont typeface="+mj-lt"/>
              <a:buAutoNum type="arabicPeriod"/>
            </a:pPr>
            <a:r>
              <a:rPr lang="de-DE" b="1" dirty="0"/>
              <a:t>Q&amp;A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endParaRPr lang="de-DE" b="1" dirty="0"/>
          </a:p>
          <a:p>
            <a:pPr marL="514350" indent="-514350">
              <a:buFont typeface="+mj-lt"/>
              <a:buAutoNum type="arabicPeriod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4724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005F3-BEC6-66B5-772A-49FB2008E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Introduction - What is Flutter?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F9F1A-2B00-1B7C-6055-A27F63A9C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Open-source UI software development kit by Google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Develop applications for multiple platforms from a single codebase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Uses Dart language to provide its own widgets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10860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3DD1E-4EEA-FFAB-96BC-6A46701D8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Introduction - </a:t>
            </a:r>
            <a:r>
              <a:rPr lang="de-DE" dirty="0"/>
              <a:t>Importance of Flutter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F425A-0487-6108-8A86-D014A3FDF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Code once, deploy on multiple platforms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Complete framework with everything needed to create mobile apps</a:t>
            </a:r>
          </a:p>
          <a:p>
            <a:pPr marL="0" indent="0">
              <a:buNone/>
            </a:pPr>
            <a:r>
              <a:rPr lang="en-US" dirty="0"/>
              <a:t>=&gt; Saves development time and resources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31967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D9EBC-D6CF-F84A-E505-31DE41E60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History of Flutter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E8F79-21E5-D029-E812-A3FEFEDAE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Announcement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Announced at Google’s I/O conference in May 2017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Stable Release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Flutter 1.0 released in December 2018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Evolution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Regular updates and new features since release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Current version: </a:t>
            </a:r>
            <a:r>
              <a:rPr lang="de-DE" dirty="0"/>
              <a:t>3.10.3</a:t>
            </a:r>
            <a:endParaRPr lang="en-US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2642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E37FA-4FB7-2802-EF75-80E291592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Understanding Flutter - </a:t>
            </a:r>
            <a:r>
              <a:rPr lang="de-DE" dirty="0"/>
              <a:t>Dart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F6156-6593-9AD7-408B-EA51E28B1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Object-oriented and strongly typed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Easy to understand for JavaScript or Java developers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No need for a separate declarative layout language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40995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5FE2B-9C16-3131-5D9E-8F5449F1D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1293642" cy="1524000"/>
          </a:xfrm>
        </p:spPr>
        <p:txBody>
          <a:bodyPr>
            <a:normAutofit/>
          </a:bodyPr>
          <a:lstStyle/>
          <a:p>
            <a:r>
              <a:rPr lang="de-DE" sz="4200" b="1" dirty="0"/>
              <a:t>Understanding Flutter - </a:t>
            </a:r>
            <a:r>
              <a:rPr lang="de-DE" sz="4200" dirty="0"/>
              <a:t>Flutter's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07C93-17E8-CC22-3BE2-50253BAE8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Based on reactive programming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Everything is a widget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23206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CA150-8FF3-7D13-93C9-3C16A9907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200" b="1" dirty="0"/>
              <a:t>Understanding Flutter - </a:t>
            </a:r>
            <a:r>
              <a:rPr lang="de-DE" sz="4200" dirty="0"/>
              <a:t>Rendering Engine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E0822-58D2-50C1-83F8-40A3866BB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Built in C++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Supports low-level rendering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Responsible for system events, input and gestures, and compiling Dart code into native machine code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2540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91467-37B4-0A47-D492-ACE076DA9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Advantages of Flutter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8D678-A68F-09EC-322C-B1F8E0AC2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Cross-platform Development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Code once, run on multiple platforms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Hot Reload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See changes in code instantly in the app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High Performance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Full native performance on both iOS and Android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57108440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LightSeedLeftStep">
      <a:dk1>
        <a:srgbClr val="000000"/>
      </a:dk1>
      <a:lt1>
        <a:srgbClr val="FFFFFF"/>
      </a:lt1>
      <a:dk2>
        <a:srgbClr val="24393F"/>
      </a:dk2>
      <a:lt2>
        <a:srgbClr val="E8E8E2"/>
      </a:lt2>
      <a:accent1>
        <a:srgbClr val="8885D7"/>
      </a:accent1>
      <a:accent2>
        <a:srgbClr val="6A90CE"/>
      </a:accent2>
      <a:accent3>
        <a:srgbClr val="5AAEC3"/>
      </a:accent3>
      <a:accent4>
        <a:srgbClr val="5DB4A2"/>
      </a:accent4>
      <a:accent5>
        <a:srgbClr val="68B484"/>
      </a:accent5>
      <a:accent6>
        <a:srgbClr val="62B65E"/>
      </a:accent6>
      <a:hlink>
        <a:srgbClr val="848651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1387</Words>
  <Application>Microsoft Office PowerPoint</Application>
  <PresentationFormat>Widescreen</PresentationFormat>
  <Paragraphs>182</Paragraphs>
  <Slides>17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Avenir Next LT Pro</vt:lpstr>
      <vt:lpstr>Avenir Next LT Pro Light</vt:lpstr>
      <vt:lpstr>Calibri</vt:lpstr>
      <vt:lpstr>Liberation Sans</vt:lpstr>
      <vt:lpstr>Sitka Subheading</vt:lpstr>
      <vt:lpstr>PebbleVTI</vt:lpstr>
      <vt:lpstr>Flutter</vt:lpstr>
      <vt:lpstr>Table of Content</vt:lpstr>
      <vt:lpstr>Introduction - What is Flutter?</vt:lpstr>
      <vt:lpstr>Introduction - Importance of Flutter</vt:lpstr>
      <vt:lpstr>History of Flutter</vt:lpstr>
      <vt:lpstr>Understanding Flutter - Dart Language</vt:lpstr>
      <vt:lpstr>Understanding Flutter - Flutter's Architecture</vt:lpstr>
      <vt:lpstr>Understanding Flutter - Rendering Engine</vt:lpstr>
      <vt:lpstr>Advantages of Flutter</vt:lpstr>
      <vt:lpstr>Comparing Flutter</vt:lpstr>
      <vt:lpstr>Setting up a Flutter development environment</vt:lpstr>
      <vt:lpstr>Creating a simple Flutter application</vt:lpstr>
      <vt:lpstr>Flutter Community and Resources</vt:lpstr>
      <vt:lpstr>Conclusion</vt:lpstr>
      <vt:lpstr>Q&amp;A</vt:lpstr>
      <vt:lpstr>Sources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Flutter</dc:title>
  <dc:creator>Magnus Home</dc:creator>
  <cp:lastModifiedBy>Magnus Henning</cp:lastModifiedBy>
  <cp:revision>20</cp:revision>
  <dcterms:created xsi:type="dcterms:W3CDTF">2023-06-05T09:50:42Z</dcterms:created>
  <dcterms:modified xsi:type="dcterms:W3CDTF">2023-06-05T12:48:07Z</dcterms:modified>
</cp:coreProperties>
</file>