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8.gif" ContentType="image/gif"/>
  <Override PartName="/ppt/media/image2.jpeg" ContentType="image/jpeg"/>
  <Override PartName="/ppt/media/image1.png" ContentType="image/png"/>
  <Override PartName="/ppt/media/image4.jpeg" ContentType="image/jpeg"/>
  <Override PartName="/ppt/media/image5.jpeg" ContentType="image/jpeg"/>
  <Override PartName="/ppt/media/image3.gif" ContentType="image/gif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7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00000" y="4342320"/>
            <a:ext cx="827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00000" y="434232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2600" y="434232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99360" y="205200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99080" y="205200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0000" y="434232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699360" y="434232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99080" y="4342320"/>
            <a:ext cx="26658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00000" y="2052000"/>
            <a:ext cx="827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7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589320"/>
            <a:ext cx="8639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00000" y="434232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2600" y="434232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00000" y="4342320"/>
            <a:ext cx="827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3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it-IT" sz="1800" spc="-1" strike="noStrike">
                <a:latin typeface="Arial"/>
              </a:rPr>
              <a:t>Fai </a:t>
            </a:r>
            <a:r>
              <a:rPr b="0" lang="it-IT" sz="1800" spc="-1" strike="noStrike">
                <a:latin typeface="Arial"/>
              </a:rPr>
              <a:t>clic </a:t>
            </a:r>
            <a:r>
              <a:rPr b="0" lang="it-IT" sz="1800" spc="-1" strike="noStrike">
                <a:latin typeface="Arial"/>
              </a:rPr>
              <a:t>per </a:t>
            </a:r>
            <a:r>
              <a:rPr b="0" lang="it-IT" sz="1800" spc="-1" strike="noStrike">
                <a:latin typeface="Arial"/>
              </a:rPr>
              <a:t>modi</a:t>
            </a:r>
            <a:r>
              <a:rPr b="0" lang="it-IT" sz="1800" spc="-1" strike="noStrike">
                <a:latin typeface="Arial"/>
              </a:rPr>
              <a:t>ficar</a:t>
            </a:r>
            <a:r>
              <a:rPr b="0" lang="it-IT" sz="1800" spc="-1" strike="noStrike">
                <a:latin typeface="Arial"/>
              </a:rPr>
              <a:t>e il </a:t>
            </a:r>
            <a:r>
              <a:rPr b="0" lang="it-IT" sz="1800" spc="-1" strike="noStrike">
                <a:latin typeface="Arial"/>
              </a:rPr>
              <a:t>form</a:t>
            </a:r>
            <a:r>
              <a:rPr b="0" lang="it-IT" sz="1800" spc="-1" strike="noStrike">
                <a:latin typeface="Arial"/>
              </a:rPr>
              <a:t>ato </a:t>
            </a:r>
            <a:r>
              <a:rPr b="0" lang="it-IT" sz="1800" spc="-1" strike="noStrike">
                <a:latin typeface="Arial"/>
              </a:rPr>
              <a:t>del </a:t>
            </a:r>
            <a:r>
              <a:rPr b="0" lang="it-IT" sz="1800" spc="-1" strike="noStrike">
                <a:latin typeface="Arial"/>
              </a:rPr>
              <a:t>testo </a:t>
            </a:r>
            <a:r>
              <a:rPr b="0" lang="it-IT" sz="1800" spc="-1" strike="noStrike">
                <a:latin typeface="Arial"/>
              </a:rPr>
              <a:t>del </a:t>
            </a:r>
            <a:r>
              <a:rPr b="0" lang="it-IT" sz="1800" spc="-1" strike="noStrike">
                <a:latin typeface="Arial"/>
              </a:rPr>
              <a:t>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79640" cy="43844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08000" y="912960"/>
            <a:ext cx="3780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it-IT" sz="4400" spc="-1" strike="noStrike">
                <a:solidFill>
                  <a:srgbClr val="996633"/>
                </a:solidFill>
                <a:latin typeface="Times New Roman"/>
              </a:rPr>
              <a:t>Metodo di Input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93440" y="2448000"/>
            <a:ext cx="6480000" cy="26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Un IME (Input Method Editor) è un controllo utente che consente agli utenti di immettere testo. </a:t>
            </a: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Android fornisce un framework di input-method estensibile che consente alle applicazioni di fornire agli utenti metodi di input alternativi, come tastiere su schermo o persino input vocale.</a:t>
            </a: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endParaRPr b="0" lang="it-I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Per aggiungere un IME al sistema Android, è necessario creare un'applicazione Android contenente una classe che estende.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864000" y="6480000"/>
            <a:ext cx="7200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1E36588-DA3B-465B-8DD7-BD06DCE85345}" type="slidenum">
              <a:rPr b="0" lang="it-IT" sz="2400" spc="-1" strike="noStrike">
                <a:latin typeface="Times New Roman"/>
              </a:rPr>
              <a:t>1</a:t>
            </a:fld>
            <a:endParaRPr b="0" lang="it-IT" sz="2400" spc="-1" strike="noStrike"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2400" cy="936000"/>
          </a:xfrm>
          <a:prstGeom prst="rect">
            <a:avLst/>
          </a:prstGeom>
          <a:ln>
            <a:noFill/>
          </a:ln>
        </p:spPr>
      </p:pic>
      <p:sp>
        <p:nvSpPr>
          <p:cNvPr id="42" name="TextShape 4"/>
          <p:cNvSpPr txBox="1"/>
          <p:nvPr/>
        </p:nvSpPr>
        <p:spPr>
          <a:xfrm>
            <a:off x="3672000" y="6552000"/>
            <a:ext cx="2664000" cy="2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it-IT" sz="1800" spc="-1" strike="noStrike">
                <a:solidFill>
                  <a:srgbClr val="999999"/>
                </a:solidFill>
                <a:latin typeface="Times New Roman"/>
              </a:rPr>
              <a:t>Mobile Programming 2021</a:t>
            </a:r>
            <a:endParaRPr b="0" lang="it-IT" sz="1800" spc="-1" strike="noStrike">
              <a:solidFill>
                <a:srgbClr val="999999"/>
              </a:solidFill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rcRect l="38763" t="9014" r="39319" b="14135"/>
          <a:stretch/>
        </p:blipFill>
        <p:spPr>
          <a:xfrm>
            <a:off x="7273080" y="1944720"/>
            <a:ext cx="2086920" cy="43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64000" y="6480000"/>
            <a:ext cx="4320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3E6BFC9-2BF4-4ABD-BF71-85C61D067B5C}" type="slidenum">
              <a:rPr b="0" lang="it-IT" sz="2400" spc="-1" strike="noStrike">
                <a:latin typeface="Times New Roman"/>
              </a:rPr>
              <a:t>1</a:t>
            </a:fld>
            <a:endParaRPr b="0" lang="it-IT" sz="2400" spc="-1" strike="noStrike"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2400" cy="9360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672000" y="6552000"/>
            <a:ext cx="2664000" cy="2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it-IT" sz="1800" spc="-1" strike="noStrike">
                <a:solidFill>
                  <a:srgbClr val="999999"/>
                </a:solidFill>
                <a:latin typeface="Times New Roman"/>
              </a:rPr>
              <a:t>Mobile Programming 2021</a:t>
            </a:r>
            <a:endParaRPr b="0" lang="it-IT" sz="1800" spc="-1" strike="noStrike">
              <a:solidFill>
                <a:srgbClr val="999999"/>
              </a:solidFill>
              <a:latin typeface="Times New Roman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1080000" y="2016000"/>
            <a:ext cx="777600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ts val="1800"/>
              </a:lnSpc>
              <a:spcAft>
                <a:spcPts val="799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</a:rPr>
              <a:t>A partire da Android 1.5, la piattaforma Android offre un Framework del metodo di input (IMF) che consente di creare metodi di input sullo schermo come le tastiere software. 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ts val="1800"/>
              </a:lnSpc>
              <a:spcAft>
                <a:spcPts val="1199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</a:rPr>
              <a:t>Che cos'è un metodo di input?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</a:rPr>
              <a:t>Android IMF è progettato per supportare una varietà di IMI, tra cui tastiera morbida, riconoscimento della scrittura a mano e traduttori hard keyboard. Il nostro focus, tuttavia, sarà sulle tastiere morbide, poiché questo è il tipo di metodo di input che attualmente fa parte della piattaforma.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400"/>
              </a:spcBef>
              <a:spcAft>
                <a:spcPts val="1400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</a:rPr>
              <a:t>Un utente accede in genere all'IME corrente toccando una visualizzazione di testo da modificare, come mostrato qui nella schermata iniziale: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368000" y="874800"/>
            <a:ext cx="6624000" cy="7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it-IT" sz="4400" spc="-1" strike="noStrike">
                <a:solidFill>
                  <a:srgbClr val="996633"/>
                </a:solidFill>
                <a:latin typeface="Times New Roman"/>
              </a:rPr>
              <a:t>Metodo di Input su schermo</a:t>
            </a:r>
            <a:endParaRPr b="0" lang="it-I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64000" y="6480360"/>
            <a:ext cx="4320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12821DBF-2471-4656-A7D9-0F89F99355F2}" type="slidenum">
              <a:rPr b="0" lang="it-IT" sz="2400" spc="-1" strike="noStrike">
                <a:latin typeface="Times New Roman"/>
              </a:rPr>
              <a:t>&lt;numero&gt;</a:t>
            </a:fld>
            <a:endParaRPr b="0" lang="it-IT" sz="2400" spc="-1" strike="noStrike"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136000" y="720360"/>
            <a:ext cx="932400" cy="93600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3672000" y="6552360"/>
            <a:ext cx="2664000" cy="2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it-IT" sz="1800" spc="-1" strike="noStrike">
                <a:solidFill>
                  <a:srgbClr val="999999"/>
                </a:solidFill>
                <a:latin typeface="Times New Roman"/>
              </a:rPr>
              <a:t>Mobile Programming 2021</a:t>
            </a:r>
            <a:endParaRPr b="0" lang="it-IT" sz="1800" spc="-1" strike="noStrike">
              <a:solidFill>
                <a:srgbClr val="999999"/>
              </a:solidFill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1080000" y="787320"/>
            <a:ext cx="6624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ts val="1800"/>
              </a:lnSpc>
              <a:spcAft>
                <a:spcPts val="799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</a:rPr>
              <a:t>Un utente accede in genere all'IME corrente toccando una visualizzazione di testo da modificare, come mostrato qui nella schermata iniziale: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680120" y="1944000"/>
            <a:ext cx="2639880" cy="3960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472000" y="2016000"/>
            <a:ext cx="2592000" cy="38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56200" y="621360"/>
            <a:ext cx="9524520" cy="57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2021-05-11T19:32:10Z</dcterms:created>
  <dc:creator/>
  <dc:description>Presentation Layout Template</dc:description>
  <dc:language>en-US</dc:language>
  <cp:lastModifiedBy/>
  <dcterms:modified xsi:type="dcterms:W3CDTF">2021-05-16T01:00:50Z</dcterms:modified>
  <cp:revision>15</cp:revision>
  <dc:subject/>
  <dc:title>lyt-paper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