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9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8" r:id="rId19"/>
    <p:sldId id="290" r:id="rId20"/>
    <p:sldId id="274" r:id="rId21"/>
    <p:sldId id="275" r:id="rId22"/>
    <p:sldId id="292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9769-3978-49F5-A8F0-63B0CD0DBFCD}" type="datetime1">
              <a:rPr lang="it-IT" smtClean="0"/>
              <a:t>21/05/2021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2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8C6BB1A-4E09-459B-99AF-DD7010F8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9778" y="136524"/>
            <a:ext cx="951143" cy="1116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04EA2DB-1314-4DF4-94FB-9EE366966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8362950" cy="46735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800">
                <a:latin typeface="+mn-lt"/>
              </a:defRPr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544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8C6BB1A-4E09-459B-99AF-DD7010F8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9778" y="136524"/>
            <a:ext cx="951143" cy="1116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391570" y="2767807"/>
            <a:ext cx="6040439" cy="77787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 dirty="0" err="1"/>
              <a:t>CodeLab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928" y="136524"/>
            <a:ext cx="7691719" cy="604043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0360B4-E7A1-4448-B245-41E6B05E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5647-9F98-4F3B-BE46-7CDECE950A8D}" type="datetime1">
              <a:rPr lang="it-IT" smtClean="0"/>
              <a:t>21/05/2021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3312A2-CF0D-4C97-BE7C-03A12F7A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4FD36C-A1F2-4274-BB2F-12410952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4E8AFD-8898-4718-9A48-025F2B24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7401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8B32-FABF-422D-89BB-9239702D2D84}" type="datetime1">
              <a:rPr lang="it-IT" smtClean="0"/>
              <a:t>21/05/2021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8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5647-9F98-4F3B-BE46-7CDECE950A8D}" type="datetime1">
              <a:rPr lang="it-IT" smtClean="0"/>
              <a:t>21/05/2021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56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rla" panose="020B000403050303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rla" panose="020B000403050303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16173-D10D-4CD8-B887-EE2EDEB0A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Android </a:t>
            </a:r>
            <a:br>
              <a:rPr lang="it-IT" sz="5400" dirty="0"/>
            </a:br>
            <a:r>
              <a:rPr lang="it-IT" sz="5400" dirty="0"/>
              <a:t>Programming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653A6-99C4-41A9-8D77-CC4C7868E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Metodi di input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BDFAB8-D276-4711-B318-98E5D3AC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9769-3978-49F5-A8F0-63B0CD0DBFCD}" type="datetime1">
              <a:rPr lang="it-IT" smtClean="0"/>
              <a:t>21/05/2021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79661F-D52E-402E-93AA-0E2C8A40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3C0FAC-9E8B-4CC7-B2B2-F532F9A1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31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08241-D912-43D0-BC10-EBD8307D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Gestione della messa a fuoco - 3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F52B3F6-5874-4E64-9389-D8610F4A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2C6ED6-1BDF-48B8-9484-6B7746F0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A29FF1-A06E-4EC0-BE3B-A729C1F6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513D33D-5044-4CFE-93B0-B1602027D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7886700" cy="4673507"/>
          </a:xfrm>
        </p:spPr>
        <p:txBody>
          <a:bodyPr>
            <a:normAutofit/>
          </a:bodyPr>
          <a:lstStyle/>
          <a:p>
            <a:r>
              <a:rPr lang="it-IT" sz="2000" dirty="0"/>
              <a:t>Se si desidera dichiarare una </a:t>
            </a:r>
            <a:r>
              <a:rPr lang="it-IT" sz="2000" dirty="0" err="1"/>
              <a:t>View</a:t>
            </a:r>
            <a:r>
              <a:rPr lang="it-IT" sz="2000" dirty="0"/>
              <a:t> come attivabile nell’interfaccia utente (quando tradizionalmente non lo è), si può aggiungere alla </a:t>
            </a:r>
            <a:r>
              <a:rPr lang="it-IT" sz="2000" dirty="0" err="1"/>
              <a:t>View</a:t>
            </a:r>
            <a:r>
              <a:rPr lang="it-IT" sz="2000" dirty="0"/>
              <a:t> l’attributo XML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android:focusable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/>
              <a:t>nella dichiarazione del layout, impostando il valore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2000" dirty="0"/>
              <a:t>.</a:t>
            </a:r>
          </a:p>
          <a:p>
            <a:r>
              <a:rPr lang="it-IT" sz="2000" dirty="0"/>
              <a:t>Si può anche dichiarare una </a:t>
            </a:r>
            <a:r>
              <a:rPr lang="it-IT" sz="2000" dirty="0" err="1"/>
              <a:t>View</a:t>
            </a:r>
            <a:r>
              <a:rPr lang="it-IT" sz="2000" dirty="0"/>
              <a:t> come attivabile in modalità touch usando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android:focusableInTouchMode</a:t>
            </a:r>
            <a:r>
              <a:rPr lang="it-IT" sz="2000" dirty="0"/>
              <a:t>.</a:t>
            </a:r>
          </a:p>
          <a:p>
            <a:r>
              <a:rPr lang="it-IT" sz="2000" dirty="0"/>
              <a:t>Per richiedere che una </a:t>
            </a:r>
            <a:r>
              <a:rPr lang="it-IT" sz="2000" dirty="0" err="1"/>
              <a:t>View</a:t>
            </a:r>
            <a:r>
              <a:rPr lang="it-IT" sz="2000" dirty="0"/>
              <a:t> particolare sia messa a fuoco, chiamare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requestFocus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000" dirty="0"/>
              <a:t>. </a:t>
            </a:r>
          </a:p>
          <a:p>
            <a:r>
              <a:rPr lang="it-IT" sz="2000" dirty="0"/>
              <a:t>Per ricevere una notifica quando una </a:t>
            </a:r>
            <a:r>
              <a:rPr lang="it-IT" sz="2000" dirty="0" err="1"/>
              <a:t>View</a:t>
            </a:r>
            <a:r>
              <a:rPr lang="it-IT" sz="2000" dirty="0"/>
              <a:t> riceve o perde lo stato di focus attivo, utilizzare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onFocusChange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46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6BF86-4841-42D6-B5E4-66950F45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Utilizzo dei gesti tattili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91AD05-333D-4B80-B78A-06127FB0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380314-3340-438E-B613-6FF26F4A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D0DAE9-D904-46CB-A092-98393C8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75FDD41-A583-47D1-9A62-1F109B0188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7886700" cy="4673507"/>
          </a:xfrm>
        </p:spPr>
        <p:txBody>
          <a:bodyPr>
            <a:normAutofit/>
          </a:bodyPr>
          <a:lstStyle/>
          <a:p>
            <a:r>
              <a:rPr lang="it-IT" sz="2000" dirty="0"/>
              <a:t>Android fornisce una varietà di API per creare e rilevare i gesti.</a:t>
            </a:r>
          </a:p>
          <a:p>
            <a:r>
              <a:rPr lang="it-IT" sz="2000" dirty="0"/>
              <a:t>L’aggiunta all’app di interazioni basate sul tocco, in molti casi, aumenta notevolmente l’utilità e l’attrattività della stessa.</a:t>
            </a:r>
          </a:p>
          <a:p>
            <a:r>
              <a:rPr lang="it-IT" sz="2000" dirty="0"/>
              <a:t>Per fornire agli utenti un'esperienza coerente e intuitiva, l’app deve seguire le convenzioni Android accettate per i gesti tattili.</a:t>
            </a:r>
          </a:p>
          <a:p>
            <a:r>
              <a:rPr lang="it-IT" sz="2000" dirty="0"/>
              <a:t>Quindi porre particolare attenzione su:</a:t>
            </a:r>
          </a:p>
          <a:p>
            <a:pPr lvl="1"/>
            <a:r>
              <a:rPr lang="it-IT" sz="1800" dirty="0"/>
              <a:t>Gestione dei gesti di input</a:t>
            </a:r>
          </a:p>
          <a:p>
            <a:pPr lvl="1"/>
            <a:r>
              <a:rPr lang="it-IT" sz="1800" dirty="0"/>
              <a:t>Creazione di un movimento fisicamente plausibile </a:t>
            </a:r>
          </a:p>
          <a:p>
            <a:pPr lvl="1"/>
            <a:r>
              <a:rPr lang="it-IT" sz="1800" dirty="0"/>
              <a:t>Rendere fluide le transizioni</a:t>
            </a:r>
          </a:p>
        </p:txBody>
      </p:sp>
    </p:spTree>
    <p:extLst>
      <p:ext uri="{BB962C8B-B14F-4D97-AF65-F5344CB8AC3E}">
        <p14:creationId xmlns:p14="http://schemas.microsoft.com/office/powerpoint/2010/main" val="350761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31881-D5D4-4C7A-A7AA-D0A90720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Rilevare gesti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262740-ACB4-49A1-B037-4969E6B1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FDD5F-815F-4F6C-95D2-C40FCD74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CCDA63-5BB1-420B-ACBD-CDD3CE97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E7A42E5-6B34-406F-83B7-9A7C3FE086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460499"/>
            <a:ext cx="7886701" cy="4673507"/>
          </a:xfrm>
        </p:spPr>
        <p:txBody>
          <a:bodyPr>
            <a:noAutofit/>
          </a:bodyPr>
          <a:lstStyle/>
          <a:p>
            <a:pPr algn="just"/>
            <a:r>
              <a:rPr lang="it-IT" sz="2000" dirty="0"/>
              <a:t>Un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gesto tattile</a:t>
            </a:r>
            <a:r>
              <a:rPr lang="it-IT" sz="1800" dirty="0"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si verifica quando l’utente posiziona una o più dita sul touch screen e l’applicazione interpreta tale motivo di tocco come un particolare gesto.</a:t>
            </a:r>
          </a:p>
          <a:p>
            <a:pPr algn="just"/>
            <a:r>
              <a:rPr lang="it-IT" sz="2000" dirty="0">
                <a:cs typeface="Arial" panose="020B0604020202020204" pitchFamily="34" charset="0"/>
              </a:rPr>
              <a:t>Il rilevamento dei gesti si divide in due fasi: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t-IT" sz="1800" dirty="0">
                <a:cs typeface="Arial" panose="020B0604020202020204" pitchFamily="34" charset="0"/>
              </a:rPr>
              <a:t>Raccogliere dati sugli eventi di tocco.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t-IT" sz="1800" dirty="0">
                <a:cs typeface="Arial" panose="020B0604020202020204" pitchFamily="34" charset="0"/>
              </a:rPr>
              <a:t>Interpretare i dati per vedere se soddisfano i criteri per uno qualsiasi dei gesti supportati dall’app.</a:t>
            </a:r>
          </a:p>
          <a:p>
            <a:pPr algn="just"/>
            <a:r>
              <a:rPr lang="it-IT" sz="2000" dirty="0">
                <a:cs typeface="Arial" panose="020B0604020202020204" pitchFamily="34" charset="0"/>
              </a:rPr>
              <a:t>Se l’app usa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gesti comuni </a:t>
            </a:r>
            <a:r>
              <a:rPr lang="it-IT" sz="2000" dirty="0">
                <a:cs typeface="Arial" panose="020B0604020202020204" pitchFamily="34" charset="0"/>
              </a:rPr>
              <a:t>come doppio tocco,  lunga pressione, lancio e così via, si può utilizzare la classe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GestureDetector</a:t>
            </a:r>
            <a:r>
              <a:rPr lang="it-IT" sz="2000" dirty="0">
                <a:latin typeface="Courier New" panose="02070309020205020404" pitchFamily="49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it-IT" sz="2000" dirty="0">
                <a:cs typeface="Arial" panose="020B0604020202020204" pitchFamily="34" charset="0"/>
              </a:rPr>
              <a:t>Tale classe consente di rilevare facilmente i gesti comuni senza dover elaborare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it-IT" sz="2000" dirty="0">
                <a:cs typeface="Arial" panose="020B0604020202020204" pitchFamily="34" charset="0"/>
              </a:rPr>
              <a:t>a mano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it-IT" sz="2000" dirty="0">
                <a:cs typeface="Arial" panose="020B0604020202020204" pitchFamily="34" charset="0"/>
              </a:rPr>
              <a:t> i singoli eventi di tocco.</a:t>
            </a:r>
          </a:p>
          <a:p>
            <a:pPr marL="0" indent="0">
              <a:buNone/>
            </a:pPr>
            <a:endParaRPr lang="it-IT" sz="2000" dirty="0">
              <a:cs typeface="Arial" panose="020B0604020202020204" pitchFamily="34" charset="0"/>
            </a:endParaRPr>
          </a:p>
          <a:p>
            <a:endParaRPr lang="it-IT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318-DB0F-48FB-A449-ADD31B31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Rilevare gesti - 2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6AE278C-0B0A-4122-B6E2-FD8527EE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CEC36D-AD52-4F3A-85DE-6E85B4B8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C78B12-741E-4A9D-A5DD-F7275B27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E21EA45-FC7C-42A8-9478-BB80FDD2D9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460499"/>
            <a:ext cx="8238625" cy="4673507"/>
          </a:xfrm>
        </p:spPr>
        <p:txBody>
          <a:bodyPr>
            <a:normAutofit fontScale="85000" lnSpcReduction="10000"/>
          </a:bodyPr>
          <a:lstStyle/>
          <a:p>
            <a:r>
              <a:rPr lang="it-IT" sz="2000" dirty="0"/>
              <a:t>Alcuni dei gesti che la classe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GestureDetector</a:t>
            </a:r>
            <a:r>
              <a:rPr lang="it-IT" sz="2000" dirty="0"/>
              <a:t> supporta sono: </a:t>
            </a:r>
          </a:p>
          <a:p>
            <a:pPr lvl="1"/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onDown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onLongPress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onFling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t-IT" sz="2000" dirty="0"/>
              <a:t>È possibile utilizzare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GestureDetector</a:t>
            </a:r>
            <a:r>
              <a:rPr lang="it-IT" sz="2000" dirty="0"/>
              <a:t> insieme al metodo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onTouchEvent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000" dirty="0"/>
              <a:t>.</a:t>
            </a:r>
          </a:p>
          <a:p>
            <a:r>
              <a:rPr lang="it-IT" sz="2000" dirty="0"/>
              <a:t>Quando si crea un’istanza di un oggetto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GestureDetectorCompat</a:t>
            </a:r>
            <a:r>
              <a:rPr lang="it-IT" sz="2000" dirty="0"/>
              <a:t>, uno dei parametri necessari è una classe che implementa l’interfaccia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GestureDetector.OnGestureListener</a:t>
            </a:r>
            <a:r>
              <a:rPr lang="it-IT" sz="2000" dirty="0"/>
              <a:t>, </a:t>
            </a:r>
            <a:br>
              <a:rPr lang="it-IT" sz="2000" dirty="0"/>
            </a:br>
            <a:r>
              <a:rPr lang="it-IT" sz="2000" dirty="0"/>
              <a:t>la quale notifica agli utenti quando si è verificato un particolare evento di tocco. </a:t>
            </a:r>
          </a:p>
          <a:p>
            <a:r>
              <a:rPr lang="it-IT" sz="2000" dirty="0"/>
              <a:t>Se si desidera elaborare solo alcuni, è possibile estendere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GestureDetector.SimpleOnGestureListener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/>
              <a:t>anziché implementare l’interfaccia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GestureDetector.OnGestureListener</a:t>
            </a:r>
            <a:r>
              <a:rPr lang="it-IT" sz="2000" dirty="0"/>
              <a:t>.</a:t>
            </a:r>
          </a:p>
          <a:p>
            <a:r>
              <a:rPr lang="it-IT" sz="2000" dirty="0"/>
              <a:t>In questo modo si può fare l’</a:t>
            </a:r>
            <a:r>
              <a:rPr lang="it-IT" sz="2000" dirty="0" err="1"/>
              <a:t>override</a:t>
            </a:r>
            <a:r>
              <a:rPr lang="it-IT" sz="2000" dirty="0"/>
              <a:t> dei soli  metodi che interessano.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3070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3246F-EACB-4EC2-9053-5D60D67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Tenere traccia dei movimenti del tocco </a:t>
            </a:r>
            <a:br>
              <a:rPr lang="it-IT" sz="3600" dirty="0"/>
            </a:br>
            <a:r>
              <a:rPr lang="it-IT" sz="3600" dirty="0"/>
              <a:t>e del puntatore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41C14E-AF6C-441E-89BB-FC7BD9A3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F2D912-84D0-4ACE-A5E7-B4A99192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EC853F-3FEA-43B6-B35A-79EFEFFB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ED7A5A2-836E-45BC-B1F1-5E8B0B6BEF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7886700" cy="4673507"/>
          </a:xfrm>
        </p:spPr>
        <p:txBody>
          <a:bodyPr>
            <a:noAutofit/>
          </a:bodyPr>
          <a:lstStyle/>
          <a:p>
            <a:r>
              <a:rPr lang="it-IT" sz="2000" dirty="0"/>
              <a:t>Un nuovo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onTouchEvent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2000" dirty="0"/>
              <a:t>viene attivato con un evento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ACTION_MOVE </a:t>
            </a:r>
            <a:r>
              <a:rPr lang="it-IT" sz="2000" dirty="0"/>
              <a:t>ogni volta che la posizione, la pressione o le dimensioni del contatto corrente cambiano.</a:t>
            </a:r>
          </a:p>
          <a:p>
            <a:r>
              <a:rPr lang="it-IT" sz="2000" dirty="0"/>
              <a:t>Tutti gli eventi vengono registrati nel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lang="it-IT" sz="2000" dirty="0"/>
              <a:t> parametro di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onTouchEvent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000" dirty="0"/>
              <a:t>.</a:t>
            </a:r>
          </a:p>
          <a:p>
            <a:r>
              <a:rPr lang="it-IT" sz="2000" dirty="0"/>
              <a:t>Poiché il tocco con le dita non è sempre la forma più precisa di interazione, il rilevamento degli eventi di tocco è spesso basato più sul movimento che sul semplice contatto.</a:t>
            </a:r>
          </a:p>
          <a:p>
            <a:r>
              <a:rPr lang="it-IT" sz="2000" dirty="0"/>
              <a:t>Per aiutare le app a distinguere tra gesti basati sul movimento (come uno scorrimento) e non (come un singolo tocco), Android include la nozione di </a:t>
            </a:r>
            <a:r>
              <a:rPr lang="it-IT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"</a:t>
            </a:r>
            <a:r>
              <a:rPr lang="it-IT" sz="2000" b="0" i="0" dirty="0">
                <a:solidFill>
                  <a:srgbClr val="202124"/>
                </a:solidFill>
                <a:effectLst/>
              </a:rPr>
              <a:t>touch slop</a:t>
            </a:r>
            <a:r>
              <a:rPr lang="it-IT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". </a:t>
            </a:r>
          </a:p>
        </p:txBody>
      </p:sp>
    </p:spTree>
    <p:extLst>
      <p:ext uri="{BB962C8B-B14F-4D97-AF65-F5344CB8AC3E}">
        <p14:creationId xmlns:p14="http://schemas.microsoft.com/office/powerpoint/2010/main" val="334450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019678-5D13-44E1-8489-E9E075E4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Touch Slop e Velocità della traccia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9F74CB-23B6-4EE4-820F-E6B80404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B3B38C-F99E-46FA-95B3-66427F35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0EFC49-532D-444A-92FE-E5F9BB01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F5F7FCD-E6B7-4729-961B-DFFD58747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7886700" cy="4673507"/>
          </a:xfrm>
        </p:spPr>
        <p:txBody>
          <a:bodyPr>
            <a:normAutofit fontScale="77500" lnSpcReduction="20000"/>
          </a:bodyPr>
          <a:lstStyle/>
          <a:p>
            <a:r>
              <a:rPr lang="it-IT" sz="2300" dirty="0">
                <a:solidFill>
                  <a:srgbClr val="202124"/>
                </a:solidFill>
              </a:rPr>
              <a:t>Lo </a:t>
            </a:r>
            <a:r>
              <a:rPr lang="it-IT" sz="2300" b="0" i="0" dirty="0">
                <a:solidFill>
                  <a:srgbClr val="202124"/>
                </a:solidFill>
                <a:effectLst/>
              </a:rPr>
              <a:t>"slop" al tocco si riferisce alla distanza in pixel che il tocco di un utente può percorrere prima che il gesto venga interpretato come un gesto basato sul movimento.</a:t>
            </a:r>
            <a:endParaRPr lang="it-IT" sz="2300" dirty="0"/>
          </a:p>
          <a:p>
            <a:r>
              <a:rPr lang="it-IT" sz="2300" dirty="0"/>
              <a:t>Esistono diversi modi per tenere traccia del movimento in un gesto. </a:t>
            </a:r>
            <a:br>
              <a:rPr lang="it-IT" sz="2300" dirty="0"/>
            </a:br>
            <a:r>
              <a:rPr lang="it-IT" sz="2300" dirty="0"/>
              <a:t>Per esempio:</a:t>
            </a:r>
          </a:p>
          <a:p>
            <a:pPr lvl="1"/>
            <a:r>
              <a:rPr lang="it-IT" sz="2100" dirty="0"/>
              <a:t>La posizione iniziale e finale di un puntatore;</a:t>
            </a:r>
          </a:p>
          <a:p>
            <a:pPr lvl="1"/>
            <a:r>
              <a:rPr lang="it-IT" sz="2100" dirty="0"/>
              <a:t>La direzione in cui sta viaggiando il puntatore determinata dalle coordinate X e Y;</a:t>
            </a:r>
          </a:p>
          <a:p>
            <a:pPr lvl="1"/>
            <a:r>
              <a:rPr lang="it-IT" sz="2100" dirty="0"/>
              <a:t>Utilizzando </a:t>
            </a:r>
            <a:r>
              <a:rPr lang="it-IT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getHistorySize</a:t>
            </a:r>
            <a:r>
              <a:rPr lang="it-IT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2100" dirty="0"/>
              <a:t>che restituisce il numero di punti, ovvero di movimenti che si sono verificati tra l’evento corrente e il precedente;</a:t>
            </a:r>
          </a:p>
          <a:p>
            <a:pPr lvl="1"/>
            <a:r>
              <a:rPr lang="it-IT" sz="2100" dirty="0"/>
              <a:t>La velocità del puntatore mentre si sposta sul touch screen.</a:t>
            </a:r>
          </a:p>
          <a:p>
            <a:r>
              <a:rPr lang="it-IT" sz="2300" dirty="0"/>
              <a:t>Per semplificare il calcolo della velocità, Android fornisce la classe </a:t>
            </a:r>
            <a:r>
              <a:rPr lang="it-IT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VelocityTracker</a:t>
            </a:r>
            <a:r>
              <a:rPr lang="it-IT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300" dirty="0"/>
              <a:t>che aiuta a monitorare la velocità degli eventi di tocco.</a:t>
            </a:r>
          </a:p>
          <a:p>
            <a:r>
              <a:rPr lang="it-IT" sz="2300" dirty="0"/>
              <a:t>Nota: Calcolare la velocità dopo un evento </a:t>
            </a:r>
            <a:r>
              <a:rPr lang="it-IT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ACTION_MOVE </a:t>
            </a:r>
            <a:r>
              <a:rPr lang="it-IT" sz="2300" dirty="0"/>
              <a:t>e non dopo un evento </a:t>
            </a:r>
            <a:r>
              <a:rPr lang="it-IT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ACTION_UP </a:t>
            </a:r>
            <a:r>
              <a:rPr lang="it-IT" sz="2300" dirty="0">
                <a:cs typeface="Courier New" panose="02070309020205020404" pitchFamily="49" charset="0"/>
              </a:rPr>
              <a:t>dove </a:t>
            </a:r>
            <a:r>
              <a:rPr lang="it-IT" sz="2300" dirty="0"/>
              <a:t>le velocità X e Y saranno 0.</a:t>
            </a:r>
          </a:p>
          <a:p>
            <a:pPr marL="0" indent="0">
              <a:buNone/>
            </a:pPr>
            <a:endParaRPr lang="it-IT" sz="23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53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F478E5-EF18-491A-A7B7-5D939F3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Acquisizione e rilascio del puntatore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E2A443-F0F1-438E-9A6A-032529D2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7A45AE-6353-4789-B69C-470ADADE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971115-0C7C-47EB-A470-29186B4C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F65CCD6-5FFA-4E1F-9F50-D700DA556B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Una </a:t>
            </a:r>
            <a:r>
              <a:rPr lang="it-IT" dirty="0" err="1"/>
              <a:t>View</a:t>
            </a:r>
            <a:r>
              <a:rPr lang="it-IT" dirty="0"/>
              <a:t> può richiedere l’acquisizione del puntatore solo quando è presente un’azione utente specifica su di essa. La richiesta avviene chiamando il metodo </a:t>
            </a:r>
            <a:r>
              <a:rPr lang="it-I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requestPointerCapture</a:t>
            </a: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.</a:t>
            </a:r>
          </a:p>
          <a:p>
            <a:r>
              <a:rPr lang="it-IT" dirty="0"/>
              <a:t>Una volta che la </a:t>
            </a:r>
            <a:r>
              <a:rPr lang="it-IT" dirty="0" err="1"/>
              <a:t>View</a:t>
            </a:r>
            <a:r>
              <a:rPr lang="it-IT" dirty="0"/>
              <a:t> ha acquisito il puntatore con successo, Android inizia a fornire gli eventi del mouse alla </a:t>
            </a:r>
            <a:r>
              <a:rPr lang="it-IT" dirty="0" err="1"/>
              <a:t>View</a:t>
            </a:r>
            <a:r>
              <a:rPr lang="it-IT" dirty="0"/>
              <a:t> focalizzata, la quale può gestire tali eventi eseguendo una delle seguenti attività:</a:t>
            </a:r>
          </a:p>
          <a:p>
            <a:pPr lvl="1"/>
            <a:r>
              <a:rPr lang="it-IT" dirty="0"/>
              <a:t>L’</a:t>
            </a:r>
            <a:r>
              <a:rPr lang="it-IT" dirty="0" err="1"/>
              <a:t>override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onCapturedPointerEvent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/>
              <a:t>, se si vuole utilizzare una </a:t>
            </a:r>
            <a:r>
              <a:rPr lang="it-IT" dirty="0" err="1"/>
              <a:t>View</a:t>
            </a:r>
            <a:r>
              <a:rPr lang="it-IT" dirty="0"/>
              <a:t> personalizzata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onCapturedPointerListener</a:t>
            </a:r>
            <a:r>
              <a:rPr lang="it-IT" dirty="0"/>
              <a:t>, altrimenti.</a:t>
            </a:r>
          </a:p>
          <a:p>
            <a:r>
              <a:rPr lang="it-IT" dirty="0"/>
              <a:t>In entrambi i casi, la </a:t>
            </a:r>
            <a:r>
              <a:rPr lang="it-IT" dirty="0" err="1"/>
              <a:t>View</a:t>
            </a:r>
            <a:r>
              <a:rPr lang="it-IT" dirty="0"/>
              <a:t> riceve un </a:t>
            </a:r>
            <a:r>
              <a:rPr lang="it-I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lang="it-IT" dirty="0"/>
              <a:t> con le coordinate del puntatore. </a:t>
            </a:r>
            <a:br>
              <a:rPr lang="it-IT" dirty="0"/>
            </a:br>
            <a:r>
              <a:rPr lang="it-IT" dirty="0"/>
              <a:t>È possibile recuperare le coordinate utilizzando </a:t>
            </a:r>
            <a:r>
              <a:rPr lang="it-I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e </a:t>
            </a:r>
            <a:r>
              <a:rPr lang="it-I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it-I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600" dirty="0"/>
              <a:t>.</a:t>
            </a:r>
            <a:endParaRPr lang="it-IT" dirty="0"/>
          </a:p>
          <a:p>
            <a:r>
              <a:rPr lang="it-IT" dirty="0"/>
              <a:t>Il rilascio dell’acquisizione del puntatore può avvenire in due modi:</a:t>
            </a:r>
          </a:p>
          <a:p>
            <a:pPr lvl="1"/>
            <a:r>
              <a:rPr lang="it-IT" dirty="0"/>
              <a:t>chiamata esplicita di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releasePointerCapture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 da parte della </a:t>
            </a:r>
            <a:r>
              <a:rPr lang="it-IT" dirty="0" err="1"/>
              <a:t>View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rilascio automatico da parte del sistema quando la gerarchia di visualizzazione che contiene la </a:t>
            </a:r>
            <a:r>
              <a:rPr lang="it-IT" dirty="0" err="1"/>
              <a:t>View</a:t>
            </a:r>
            <a:r>
              <a:rPr lang="it-IT" dirty="0"/>
              <a:t> che aveva richiesto l’acquisizione perde lo stato focus.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82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73927-B846-44D8-A674-7162C250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Animare un gesto di scorrimento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327EFF-C2E9-4CA9-85CF-5624CF84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9D5889-2875-4C71-9D51-E2734FE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88731C-D173-49D0-B477-3998D605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23DB517-F7E8-4D3A-A0CC-FB76EED6A8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460499"/>
            <a:ext cx="7973929" cy="4673507"/>
          </a:xfrm>
        </p:spPr>
        <p:txBody>
          <a:bodyPr>
            <a:noAutofit/>
          </a:bodyPr>
          <a:lstStyle/>
          <a:p>
            <a:r>
              <a:rPr lang="it-IT" sz="1700" dirty="0"/>
              <a:t>In Android, lo scorrimento si ottiene utilizzando la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lang="it-IT" sz="1700" dirty="0"/>
              <a:t> e quindi gli </a:t>
            </a:r>
            <a:r>
              <a:rPr lang="it-IT" sz="1700" dirty="0" err="1"/>
              <a:t>scroller</a:t>
            </a:r>
            <a:r>
              <a:rPr lang="it-IT" sz="1700" dirty="0"/>
              <a:t> 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Scroller</a:t>
            </a:r>
            <a:r>
              <a:rPr lang="it-IT" sz="1700" dirty="0"/>
              <a:t> o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OverScroller</a:t>
            </a:r>
            <a:r>
              <a:rPr lang="it-IT" sz="1700" dirty="0"/>
              <a:t>) per raccogliere i dati necessari a produrre un’animazione di scorrimento in risposta ad un evento di tocco.</a:t>
            </a:r>
          </a:p>
          <a:p>
            <a:r>
              <a:rPr lang="it-IT" sz="1700" dirty="0"/>
              <a:t>Lo scorrimento è il processo generale di spostamento della finestra di visualizzazione. Quando lo scorrimento è su entrambi gli assi X e Y, viene detto </a:t>
            </a:r>
            <a:r>
              <a:rPr lang="it-IT" sz="1700" i="1" dirty="0" err="1"/>
              <a:t>panning</a:t>
            </a:r>
            <a:r>
              <a:rPr lang="it-IT" sz="1700" i="1" dirty="0"/>
              <a:t> </a:t>
            </a:r>
            <a:r>
              <a:rPr lang="it-IT" sz="1700" dirty="0"/>
              <a:t>(panoramica).</a:t>
            </a:r>
          </a:p>
          <a:p>
            <a:r>
              <a:rPr lang="it-IT" sz="1700" dirty="0"/>
              <a:t>Il </a:t>
            </a:r>
            <a:r>
              <a:rPr lang="it-IT" sz="1700" i="1" dirty="0"/>
              <a:t>trascinamento </a:t>
            </a:r>
            <a:r>
              <a:rPr lang="it-IT" sz="1700" dirty="0"/>
              <a:t>è il tipico scorrimento che si verifica quando un utente trascina il dito sul touch screen. Tale processo può essere implementato facendo l’</a:t>
            </a:r>
            <a:r>
              <a:rPr lang="it-IT" sz="1700" dirty="0" err="1"/>
              <a:t>override</a:t>
            </a:r>
            <a:r>
              <a:rPr lang="it-IT" sz="1700" dirty="0"/>
              <a:t> di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onScroll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700" dirty="0"/>
              <a:t>in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GestureDetector.OnGestureListener</a:t>
            </a:r>
            <a:r>
              <a:rPr lang="it-IT" sz="1700" dirty="0"/>
              <a:t>.</a:t>
            </a:r>
          </a:p>
          <a:p>
            <a:r>
              <a:rPr lang="it-IT" sz="1700" dirty="0"/>
              <a:t>Il</a:t>
            </a:r>
            <a:r>
              <a:rPr lang="it-IT" sz="1700" i="1" dirty="0"/>
              <a:t> </a:t>
            </a:r>
            <a:r>
              <a:rPr lang="it-IT" sz="1700" i="1" dirty="0" err="1"/>
              <a:t>flinging</a:t>
            </a:r>
            <a:r>
              <a:rPr lang="it-IT" sz="1700" i="1" dirty="0"/>
              <a:t> </a:t>
            </a:r>
            <a:r>
              <a:rPr lang="it-IT" sz="1700" dirty="0"/>
              <a:t>(lancio) è il tipo di scorrimento che si verifica quando un utente trascina e solleva rapidamente il dito. Tale processo può essere implementato facendo l’</a:t>
            </a:r>
            <a:r>
              <a:rPr lang="it-IT" sz="1700" dirty="0" err="1"/>
              <a:t>override</a:t>
            </a:r>
            <a:r>
              <a:rPr lang="it-IT" sz="1700" dirty="0"/>
              <a:t> di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onFling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700" dirty="0"/>
              <a:t>in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GestureDetector.OnGestureListener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700" dirty="0"/>
              <a:t>e utilizzando un oggetto </a:t>
            </a:r>
            <a:r>
              <a:rPr lang="it-IT" sz="1700" dirty="0" err="1"/>
              <a:t>scroller</a:t>
            </a:r>
            <a:r>
              <a:rPr lang="it-IT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509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69E5A-AA4D-43BD-9E2A-2099F151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 multi-touch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240A5E-63F8-46EB-8961-842D125F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85C217-D6B0-4495-ADCB-E6A4B05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0193C9-D4E9-4DCC-9D74-1CEC1651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F439E02-3AB1-4A2D-9C85-C822149C83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7886700" cy="4673507"/>
          </a:xfrm>
        </p:spPr>
        <p:txBody>
          <a:bodyPr>
            <a:normAutofit/>
          </a:bodyPr>
          <a:lstStyle/>
          <a:p>
            <a:pPr algn="just"/>
            <a:r>
              <a:rPr lang="it-IT" sz="2000" dirty="0"/>
              <a:t>Un gesto multi-touch avviene quando più puntatori (dita) toccano lo schermo contemporaneamente. </a:t>
            </a:r>
          </a:p>
          <a:p>
            <a:pPr algn="just"/>
            <a:r>
              <a:rPr lang="it-IT" sz="2000" dirty="0"/>
              <a:t>Il sistema genera i seguenti eventi di tocco:</a:t>
            </a:r>
          </a:p>
          <a:p>
            <a:pPr lvl="1" algn="just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ACTION_DOWN</a:t>
            </a:r>
          </a:p>
          <a:p>
            <a:pPr lvl="1" algn="just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ACTION_POINTER_DOWN</a:t>
            </a:r>
          </a:p>
          <a:p>
            <a:pPr lvl="1" algn="just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ACTION_MOVE</a:t>
            </a:r>
          </a:p>
          <a:p>
            <a:pPr lvl="1" algn="just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ACTION_POINTER_UP</a:t>
            </a:r>
          </a:p>
          <a:p>
            <a:pPr lvl="1" algn="just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ACTION_UP</a:t>
            </a:r>
          </a:p>
          <a:p>
            <a:pPr marL="0" indent="0">
              <a:buNone/>
            </a:pPr>
            <a:endParaRPr lang="it-IT" sz="2200" dirty="0"/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6025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69E5A-AA4D-43BD-9E2A-2099F151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 multi-touch - 2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240A5E-63F8-46EB-8961-842D125F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85C217-D6B0-4495-ADCB-E6A4B05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0193C9-D4E9-4DCC-9D74-1CEC1651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F439E02-3AB1-4A2D-9C85-C822149C83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7886700" cy="467350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t-IT" sz="1900" dirty="0"/>
              <a:t>Si tiene traccia dei singoli puntatori all’interno di un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lang="it-IT" sz="1900" dirty="0"/>
              <a:t> tramite l’indice e l’ID di ogni puntatore:</a:t>
            </a:r>
          </a:p>
          <a:p>
            <a:pPr lvl="1" algn="just"/>
            <a:r>
              <a:rPr lang="it-IT" sz="1900" dirty="0"/>
              <a:t>Un </a:t>
            </a:r>
            <a:r>
              <a:rPr lang="it-IT" sz="1900" dirty="0" err="1"/>
              <a:t>MotionEvent</a:t>
            </a:r>
            <a:r>
              <a:rPr lang="it-IT" sz="1900" dirty="0"/>
              <a:t> memorizza in un array le informazioni su ogni puntatore. L’indice di un puntatore è la sua posizione all’interno di questo array e si ottiene chiamando il metodo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findPointerIndex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900" dirty="0"/>
              <a:t>.</a:t>
            </a:r>
          </a:p>
          <a:p>
            <a:pPr lvl="1" algn="just"/>
            <a:r>
              <a:rPr lang="it-IT" sz="1900" dirty="0"/>
              <a:t>Ogni puntatore ha anche un ID che rimane persistente tra gli eventi di tocco (finché il puntatore è attivo) per consentire il rilevamento di un singolo puntatore sull’intero gesto. L’ID si ottiene con il metodo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getPointerID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900" dirty="0"/>
              <a:t>.</a:t>
            </a:r>
          </a:p>
          <a:p>
            <a:pPr algn="just"/>
            <a:r>
              <a:rPr lang="it-IT" sz="1900" dirty="0"/>
              <a:t>Per recuperare l’azione di un file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lang="it-IT" sz="1900" dirty="0"/>
              <a:t> usare il metodo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getActionMasked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900" dirty="0"/>
              <a:t>, progettato per funzionare con più puntatori. Tale metodo restituisce l’azione mascherata eseguita senza includere i bit dell’indice del puntatore. Per recuperare l’indice del puntatore associato all’azione usare il metodo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getActionIndex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1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3C6E0-A29D-49A1-9E2A-877FFDB1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Eventi di input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A5EA60-7606-4640-92F4-C6262D66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F189D-8BAE-45B4-B29B-C6877409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40B99A-6C44-4A01-B0A5-2AB7275B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3B7EB51-BEF4-416D-8D84-02BB688FA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7886700" cy="4673507"/>
          </a:xfrm>
        </p:spPr>
        <p:txBody>
          <a:bodyPr>
            <a:normAutofit/>
          </a:bodyPr>
          <a:lstStyle/>
          <a:p>
            <a:pPr algn="just"/>
            <a:r>
              <a:rPr lang="it-IT" sz="2000" dirty="0"/>
              <a:t>Un 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evento di input </a:t>
            </a:r>
            <a:r>
              <a:rPr lang="it-IT" sz="2000" dirty="0"/>
              <a:t>è una particolare azione dell’utente a cui è associata una risposta da parte dell’applicazione.</a:t>
            </a:r>
          </a:p>
          <a:p>
            <a:pPr algn="just"/>
            <a:r>
              <a:rPr lang="it-IT" sz="2000" dirty="0"/>
              <a:t>Per gestire tali eventi, all’interno delle varie classi </a:t>
            </a:r>
            <a:r>
              <a:rPr lang="it-IT" sz="2000" dirty="0" err="1"/>
              <a:t>View</a:t>
            </a:r>
            <a:r>
              <a:rPr lang="it-IT" sz="2000" dirty="0"/>
              <a:t> esistono diversi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metodi di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it-IT" sz="2000" dirty="0"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Questi metodi vengono chiamati dal </a:t>
            </a: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framework Android </a:t>
            </a: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quando si verifica la rispettiva azione su quell’oggetto.</a:t>
            </a:r>
          </a:p>
          <a:p>
            <a:pPr algn="just"/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framework Android mantiene una </a:t>
            </a:r>
            <a:r>
              <a:rPr lang="it-IT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coda di eventi </a:t>
            </a: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cui essi vengono posti man mano che si verificano e dalla quale vengono rimossi in modalità FIFO, ovvero in ordine di entrata. </a:t>
            </a:r>
          </a:p>
        </p:txBody>
      </p:sp>
    </p:spTree>
    <p:extLst>
      <p:ext uri="{BB962C8B-B14F-4D97-AF65-F5344CB8AC3E}">
        <p14:creationId xmlns:p14="http://schemas.microsoft.com/office/powerpoint/2010/main" val="250711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0CC22-AE58-4C5A-815E-43F7B628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Trascinare e ridimensionare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A7AC6F-9853-4BF9-B818-33F12AEE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925AAE-2A83-4CEE-9203-FC349DDA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17456E-A9C2-4995-BE1D-237B259F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2D4CC80-5BA7-4524-B806-EBAC84880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7886700" cy="4673507"/>
          </a:xfrm>
        </p:spPr>
        <p:txBody>
          <a:bodyPr>
            <a:normAutofit fontScale="92500" lnSpcReduction="10000"/>
          </a:bodyPr>
          <a:lstStyle/>
          <a:p>
            <a:r>
              <a:rPr lang="it-IT" sz="2000" dirty="0"/>
              <a:t>In un'operazione di trascinamento (o scorrimento), l'app deve distinguere tra  puntatore (dito) originale e gli altri puntatori successivi (eventuali altre dita posizionate sullo schermo).</a:t>
            </a:r>
          </a:p>
          <a:p>
            <a:r>
              <a:rPr lang="it-IT" sz="2000" dirty="0"/>
              <a:t>A tale scopo l’app tiene traccia degli eventi 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ACTION_POINTER_DOWN </a:t>
            </a:r>
            <a:r>
              <a:rPr lang="it-IT" sz="2000" dirty="0"/>
              <a:t>e 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ACTION_POINTER_UP</a:t>
            </a:r>
            <a:r>
              <a:rPr lang="it-IT" sz="2000" dirty="0"/>
              <a:t>, che vengono passati al </a:t>
            </a:r>
            <a:r>
              <a:rPr lang="it-IT" sz="2000" dirty="0" err="1"/>
              <a:t>callback</a:t>
            </a:r>
            <a:r>
              <a:rPr lang="it-IT" sz="2000" dirty="0"/>
              <a:t>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onTouchEvent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2000" dirty="0"/>
              <a:t>ogni volta che un puntatore secondario va verso il basso o verso l’alto.</a:t>
            </a:r>
          </a:p>
          <a:p>
            <a:r>
              <a:rPr lang="it-IT" sz="2000" dirty="0"/>
              <a:t>Per operazioni di ridimensionamento Android fornisce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ScaleGestureDetector</a:t>
            </a:r>
            <a:r>
              <a:rPr lang="it-IT" sz="2000" dirty="0"/>
              <a:t>, che può essere utilizzato insieme a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GestureDetector</a:t>
            </a:r>
            <a:r>
              <a:rPr lang="it-IT" sz="2000" dirty="0"/>
              <a:t> quando si desidera che una </a:t>
            </a:r>
            <a:r>
              <a:rPr lang="it-IT" sz="2000" dirty="0" err="1"/>
              <a:t>View</a:t>
            </a:r>
            <a:r>
              <a:rPr lang="it-IT" sz="2000" dirty="0"/>
              <a:t> riconosca gesti aggiuntivi.</a:t>
            </a:r>
          </a:p>
          <a:p>
            <a:r>
              <a:rPr lang="it-IT" sz="2000" dirty="0"/>
              <a:t>Per segnalare il rilevamento di eventi di gesto,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ScaleGestureDetector</a:t>
            </a:r>
            <a:r>
              <a:rPr lang="it-IT" sz="2000" dirty="0"/>
              <a:t> utilizza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ScaleGestureDetector.OnScaleGestureListener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78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C44BD-B493-4C67-A9B5-506222A3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Event </a:t>
            </a:r>
            <a:r>
              <a:rPr lang="it-IT" sz="3600" dirty="0" err="1"/>
              <a:t>listener</a:t>
            </a:r>
            <a:r>
              <a:rPr lang="it-IT" sz="3600" dirty="0"/>
              <a:t> 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D84E998-6238-4880-AD34-534EB7EC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EEB4B7-00CC-4471-A433-2768FE18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4B594A-3557-461A-8778-D4974DC5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0B5BD44-C357-4354-90A9-B712888B67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460499"/>
            <a:ext cx="7985961" cy="4673507"/>
          </a:xfrm>
        </p:spPr>
        <p:txBody>
          <a:bodyPr>
            <a:normAutofit/>
          </a:bodyPr>
          <a:lstStyle/>
          <a:p>
            <a:pPr algn="just"/>
            <a:r>
              <a:rPr lang="it-IT" sz="2000" dirty="0"/>
              <a:t>Un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/>
              <a:t>è un’interfaccia nella classe </a:t>
            </a:r>
            <a:r>
              <a:rPr lang="it-IT" sz="2000" dirty="0" err="1"/>
              <a:t>View</a:t>
            </a:r>
            <a:r>
              <a:rPr lang="it-IT" sz="2000" dirty="0"/>
              <a:t> che contiene un singolo metodo di </a:t>
            </a:r>
            <a:r>
              <a:rPr lang="it-IT" sz="2000" dirty="0" err="1"/>
              <a:t>callback</a:t>
            </a:r>
            <a:r>
              <a:rPr lang="it-IT" sz="2000" dirty="0"/>
              <a:t>.</a:t>
            </a:r>
          </a:p>
          <a:p>
            <a:pPr algn="just"/>
            <a:r>
              <a:rPr lang="it-IT" sz="2000" dirty="0"/>
              <a:t>Di seguito sono riportati gli event </a:t>
            </a:r>
            <a:r>
              <a:rPr lang="it-IT" sz="2000" dirty="0" err="1"/>
              <a:t>listener</a:t>
            </a:r>
            <a:r>
              <a:rPr lang="it-IT" sz="2000" dirty="0"/>
              <a:t> presenti all’interno del framework Android e i relativi metodi </a:t>
            </a:r>
            <a:r>
              <a:rPr lang="it-IT" sz="2000" dirty="0" err="1"/>
              <a:t>callback</a:t>
            </a:r>
            <a:r>
              <a:rPr lang="it-IT" sz="2000" dirty="0"/>
              <a:t> ad essi associati:</a:t>
            </a:r>
          </a:p>
          <a:p>
            <a:pPr lvl="1" algn="just"/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onClickListener</a:t>
            </a:r>
            <a:r>
              <a:rPr lang="it-IT" sz="1800" dirty="0"/>
              <a:t> -&gt;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onLongClickListener</a:t>
            </a:r>
            <a:r>
              <a:rPr lang="it-IT" sz="1800" dirty="0"/>
              <a:t> -&gt;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onLongClick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onFocusChangeListener</a:t>
            </a:r>
            <a:r>
              <a:rPr lang="it-IT" sz="1800" dirty="0"/>
              <a:t> -&gt;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onFocusChange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onKeyListener</a:t>
            </a:r>
            <a:r>
              <a:rPr lang="it-IT" sz="1800" dirty="0"/>
              <a:t> -&gt;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onKey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onTouchListener</a:t>
            </a:r>
            <a:r>
              <a:rPr lang="it-IT" sz="1800" dirty="0"/>
              <a:t> -&gt;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onTouch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onCreateContextMenuListener</a:t>
            </a:r>
            <a:r>
              <a:rPr lang="it-IT" sz="1800" dirty="0"/>
              <a:t> -&gt;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onCreateContextMenu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65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2FC3B3-69CB-4E30-921D-33F65EFF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Event </a:t>
            </a:r>
            <a:r>
              <a:rPr lang="it-IT" sz="3600" dirty="0" err="1"/>
              <a:t>listener</a:t>
            </a:r>
            <a:r>
              <a:rPr lang="it-IT" sz="3600" dirty="0"/>
              <a:t> - 2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286CF9D-A203-4AC6-836F-E9329B1C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4543F4-6486-4471-8B12-A50088B7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78B956-1194-4F74-86D6-AF3D8179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9FA4710-1EE4-4CDC-81EA-079548F56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200" dirty="0"/>
              <a:t>Tra i metodi </a:t>
            </a:r>
            <a:r>
              <a:rPr lang="it-IT" sz="2200" dirty="0" err="1"/>
              <a:t>callback</a:t>
            </a:r>
            <a:r>
              <a:rPr lang="it-IT" sz="2200" dirty="0"/>
              <a:t> dell’event </a:t>
            </a:r>
            <a:r>
              <a:rPr lang="it-IT" sz="2200" dirty="0" err="1"/>
              <a:t>listener</a:t>
            </a:r>
            <a:r>
              <a:rPr lang="it-IT" sz="2200" dirty="0"/>
              <a:t> ve ne sono alcuni che restituiscono un valore booleano. </a:t>
            </a:r>
          </a:p>
          <a:p>
            <a:r>
              <a:rPr lang="it-IT" sz="2200" dirty="0"/>
              <a:t>Valore legato al fatto di aver consumato o meno l’evento.</a:t>
            </a:r>
          </a:p>
          <a:p>
            <a:r>
              <a:rPr lang="it-IT" sz="2200" dirty="0"/>
              <a:t>I metodi in questione sono:</a:t>
            </a:r>
          </a:p>
          <a:p>
            <a:pPr lvl="1"/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onLongClick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onKey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onTouch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2200" b="0" i="0" dirty="0">
                <a:solidFill>
                  <a:srgbClr val="000000"/>
                </a:solidFill>
                <a:effectLst/>
              </a:rPr>
              <a:t>Android chiamerà prima i gestori degli eventi e poi i gestori predefiniti appropriati dalla definizione della classe. Come tale, il ritorno </a:t>
            </a:r>
            <a:r>
              <a:rPr lang="it-IT" sz="19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2200" b="0" i="0" dirty="0">
                <a:solidFill>
                  <a:srgbClr val="000000"/>
                </a:solidFill>
                <a:effectLst/>
              </a:rPr>
              <a:t> da questi event </a:t>
            </a:r>
            <a:r>
              <a:rPr lang="it-IT" sz="2200" b="0" i="0" dirty="0" err="1">
                <a:solidFill>
                  <a:srgbClr val="000000"/>
                </a:solidFill>
                <a:effectLst/>
              </a:rPr>
              <a:t>listener</a:t>
            </a:r>
            <a:r>
              <a:rPr lang="it-IT" sz="2200" b="0" i="0" dirty="0">
                <a:solidFill>
                  <a:srgbClr val="000000"/>
                </a:solidFill>
                <a:effectLst/>
              </a:rPr>
              <a:t> fermerà la propagazione dell'evento ad altri ascoltatori e bloccherà anche il </a:t>
            </a:r>
            <a:r>
              <a:rPr lang="it-IT" sz="2200" b="0" i="0" dirty="0" err="1">
                <a:solidFill>
                  <a:srgbClr val="000000"/>
                </a:solidFill>
                <a:effectLst/>
              </a:rPr>
              <a:t>callback</a:t>
            </a:r>
            <a:r>
              <a:rPr lang="it-IT" sz="2200" b="0" i="0" dirty="0">
                <a:solidFill>
                  <a:srgbClr val="000000"/>
                </a:solidFill>
                <a:effectLst/>
              </a:rPr>
              <a:t> al gestore di eventi predefinito nella </a:t>
            </a:r>
            <a:r>
              <a:rPr lang="it-IT" sz="2200" b="0" i="0" dirty="0" err="1">
                <a:solidFill>
                  <a:srgbClr val="000000"/>
                </a:solidFill>
                <a:effectLst/>
              </a:rPr>
              <a:t>View</a:t>
            </a:r>
            <a:r>
              <a:rPr lang="it-IT" sz="2200" b="0" i="0" dirty="0">
                <a:solidFill>
                  <a:srgbClr val="000000"/>
                </a:solidFill>
                <a:effectLst/>
              </a:rPr>
              <a:t>. </a:t>
            </a:r>
            <a:endParaRPr lang="it-IT" sz="2200" dirty="0">
              <a:solidFill>
                <a:srgbClr val="000000"/>
              </a:solidFill>
            </a:endParaRPr>
          </a:p>
          <a:p>
            <a:r>
              <a:rPr lang="it-IT" sz="2200" dirty="0">
                <a:solidFill>
                  <a:srgbClr val="000000"/>
                </a:solidFill>
              </a:rPr>
              <a:t>Quindi siate certi di voler</a:t>
            </a:r>
            <a:r>
              <a:rPr lang="it-IT" sz="2200" b="0" i="0" dirty="0">
                <a:solidFill>
                  <a:srgbClr val="000000"/>
                </a:solidFill>
                <a:effectLst/>
              </a:rPr>
              <a:t> terminare o meno l'evento quando ritorna </a:t>
            </a:r>
            <a:r>
              <a:rPr lang="it-IT" sz="2200" b="0" i="0" dirty="0" err="1">
                <a:solidFill>
                  <a:srgbClr val="000000"/>
                </a:solidFill>
                <a:effectLst/>
              </a:rPr>
              <a:t>true</a:t>
            </a:r>
            <a:r>
              <a:rPr lang="it-IT" sz="2200" b="0" i="0" dirty="0">
                <a:solidFill>
                  <a:srgbClr val="000000"/>
                </a:solidFill>
                <a:effectLst/>
              </a:rPr>
              <a:t>.</a:t>
            </a:r>
            <a:endParaRPr lang="it-IT" sz="2200" dirty="0"/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57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B04B5-1A9A-4FCE-B0A6-E0DD3B63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Gestori di eventi		</a:t>
            </a:r>
            <a:r>
              <a:rPr lang="it-IT" dirty="0"/>
              <a:t>			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9F5201-88CE-4E9D-95E5-5E7AD325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83F4EF-9D60-47F8-A6AD-51745E30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D57B66-0340-405B-81FE-A66C4728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B621E7B-817A-4EC9-A283-4B47CF9C3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7886700" cy="4673507"/>
          </a:xfrm>
        </p:spPr>
        <p:txBody>
          <a:bodyPr>
            <a:normAutofit/>
          </a:bodyPr>
          <a:lstStyle/>
          <a:p>
            <a:r>
              <a:rPr lang="it-IT" sz="2000" dirty="0"/>
              <a:t>Esistono altri metodi che non fanno parte della classe </a:t>
            </a:r>
            <a:r>
              <a:rPr lang="it-IT" sz="2000" dirty="0" err="1"/>
              <a:t>View</a:t>
            </a:r>
            <a:r>
              <a:rPr lang="it-IT" sz="2000" dirty="0"/>
              <a:t> ma che possono influire direttamente sul modo di gestire gli eventi.</a:t>
            </a:r>
          </a:p>
          <a:p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Activity.dispatchTouchEvent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cs typeface="Courier New" panose="02070309020205020404" pitchFamily="49" charset="0"/>
              </a:rPr>
              <a:t>Consente all’Activity di intercettare tutti gli eventi di tocco prima che vengano inviati alla finestra.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ViewGroup.onInterceptTouchEvent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cs typeface="Courier New" panose="02070309020205020404" pitchFamily="49" charset="0"/>
              </a:rPr>
              <a:t>Consente a </a:t>
            </a:r>
            <a:r>
              <a:rPr lang="it-IT" sz="1800" dirty="0" err="1">
                <a:cs typeface="Courier New" panose="02070309020205020404" pitchFamily="49" charset="0"/>
              </a:rPr>
              <a:t>ViewGroup</a:t>
            </a:r>
            <a:r>
              <a:rPr lang="it-IT" sz="1800" dirty="0">
                <a:cs typeface="Courier New" panose="02070309020205020404" pitchFamily="49" charset="0"/>
              </a:rPr>
              <a:t> di guardare gli eventi mentre vengono inviati alle viste figlio.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ViewParent.requestDisallowInterceptTouchEvent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cs typeface="Courier New" panose="02070309020205020404" pitchFamily="49" charset="0"/>
              </a:rPr>
              <a:t>Chiamato su una vista genitore indica che non deve intercettare eventi di tocco con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onInterceptTouchEvent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800" dirty="0">
                <a:cs typeface="Courier New" panose="02070309020205020404" pitchFamily="49" charset="0"/>
              </a:rPr>
              <a:t>.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0870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412F12-C728-4987-ACA9-621E1FBD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Modalità touch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C652A2-C35C-4BEE-9BEE-A4051B1A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3AF757-26EE-4A24-8725-DD1BFDDC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9094ED-45E6-43FB-9F4B-7C3BDFC7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BA7439D-A7D6-4F77-8190-F5DDF1B8BB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1" y="1460499"/>
            <a:ext cx="7964933" cy="4673507"/>
          </a:xfrm>
        </p:spPr>
        <p:txBody>
          <a:bodyPr>
            <a:normAutofit/>
          </a:bodyPr>
          <a:lstStyle/>
          <a:p>
            <a:r>
              <a:rPr lang="it-IT" sz="2000" dirty="0"/>
              <a:t>Quando un utente sceglie di navigare un’interfaccia sfruttando i tasti direzionali o una trackball, è necessario mettere a fuoco gli elementi attivabili (come i pulsanti) in modo che l’utente possa vedere cosa accetterà l’input.</a:t>
            </a:r>
          </a:p>
          <a:p>
            <a:r>
              <a:rPr lang="it-IT" sz="2000" dirty="0"/>
              <a:t> Viceversa, se il dispositivo ha funzionalità di tocco e l’utente inizia ad interagire con l’interfaccia toccandola, non è più necessario evidenziare gli elementi o mettere a fuoco una particolare </a:t>
            </a:r>
            <a:r>
              <a:rPr lang="it-IT" sz="2000" dirty="0" err="1"/>
              <a:t>View</a:t>
            </a:r>
            <a:r>
              <a:rPr lang="it-IT" sz="2000" dirty="0"/>
              <a:t>. </a:t>
            </a:r>
          </a:p>
          <a:p>
            <a:r>
              <a:rPr lang="it-IT" sz="2000" dirty="0"/>
              <a:t>La modalità di interazione sopra descritta prende il nome di modalità touch.</a:t>
            </a:r>
          </a:p>
          <a:p>
            <a:r>
              <a:rPr lang="it-IT" sz="2000" dirty="0"/>
              <a:t>In modalità touch, solo le </a:t>
            </a:r>
            <a:r>
              <a:rPr lang="it-IT" sz="2000" dirty="0" err="1"/>
              <a:t>View</a:t>
            </a:r>
            <a:r>
              <a:rPr lang="it-IT" sz="2000" dirty="0"/>
              <a:t> per le quali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isFocusableInTouchMode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dirty="0">
                <a:cs typeface="Courier New" panose="02070309020205020404" pitchFamily="49" charset="0"/>
              </a:rPr>
              <a:t>è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2000" dirty="0">
                <a:cs typeface="Courier New" panose="02070309020205020404" pitchFamily="49" charset="0"/>
              </a:rPr>
              <a:t> saranno focalizzabili, come i widget di modifica del testo.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2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28BC5-C007-4A30-9057-57596380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Modalità touch - 2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050C6C-54F2-43F1-AA1F-F4E49E31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2F7B30-F097-4E6C-9657-1600D106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78BD16-602B-47F2-85DD-A72A1A16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74425ED-E391-402D-902D-AF3A4A5C7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460499"/>
            <a:ext cx="8071467" cy="4673507"/>
          </a:xfrm>
        </p:spPr>
        <p:txBody>
          <a:bodyPr>
            <a:normAutofit/>
          </a:bodyPr>
          <a:lstStyle/>
          <a:p>
            <a:r>
              <a:rPr lang="it-IT" sz="2000" dirty="0"/>
              <a:t>Ogni volta che un utente utilizza un tasto direzionale o scorre con una trackball, il dispositivo uscirà dalla modalità touch e troverà una </a:t>
            </a:r>
            <a:r>
              <a:rPr lang="it-IT" sz="2000" dirty="0" err="1"/>
              <a:t>View</a:t>
            </a:r>
            <a:r>
              <a:rPr lang="it-IT" sz="2000" dirty="0"/>
              <a:t> da mettere a fuoco. </a:t>
            </a:r>
          </a:p>
          <a:p>
            <a:r>
              <a:rPr lang="it-IT" sz="2000" dirty="0"/>
              <a:t>Lo stato della modalità touch viene mantenuto in tutto il sistema (tutte le finestre e le attività).</a:t>
            </a:r>
          </a:p>
          <a:p>
            <a:r>
              <a:rPr lang="it-IT" sz="2000" dirty="0"/>
              <a:t>Per interrogare lo stato corrente, è possibile chiamare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isInTouchMode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2000" dirty="0"/>
              <a:t>per vedere se il dispositivo è attualmente in modalità touch.</a:t>
            </a:r>
          </a:p>
        </p:txBody>
      </p:sp>
    </p:spTree>
    <p:extLst>
      <p:ext uri="{BB962C8B-B14F-4D97-AF65-F5344CB8AC3E}">
        <p14:creationId xmlns:p14="http://schemas.microsoft.com/office/powerpoint/2010/main" val="405495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CAC62-8FF0-493A-A373-A11EDCB2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Gestione della messa a fuoco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7745C8-3012-48BE-AD92-21A2E241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843480-9EB6-47E4-A96E-E1A0578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717D24-C3F6-45CC-B6B8-80FBF6BD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90FBD14-AFF2-4FA5-B352-F3897F96B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7886700" cy="4673507"/>
          </a:xfrm>
        </p:spPr>
        <p:txBody>
          <a:bodyPr>
            <a:normAutofit/>
          </a:bodyPr>
          <a:lstStyle/>
          <a:p>
            <a:r>
              <a:rPr lang="it-IT" sz="2000" dirty="0"/>
              <a:t>Il framework gestisce il movimento di messa a fuoco di routine in risposta all’input dell’utente. Ciò include il cambio di messa a fuoco quando le </a:t>
            </a:r>
            <a:r>
              <a:rPr lang="it-IT" sz="2000" dirty="0" err="1"/>
              <a:t>View</a:t>
            </a:r>
            <a:r>
              <a:rPr lang="it-IT" sz="2000" dirty="0"/>
              <a:t> vengono rimosse o nascoste, o quando nuove </a:t>
            </a:r>
            <a:r>
              <a:rPr lang="it-IT" sz="2000" dirty="0" err="1"/>
              <a:t>View</a:t>
            </a:r>
            <a:r>
              <a:rPr lang="it-IT" sz="2000" dirty="0"/>
              <a:t> diventano disponibili.</a:t>
            </a:r>
          </a:p>
          <a:p>
            <a:r>
              <a:rPr lang="it-IT" sz="2000" dirty="0"/>
              <a:t>Le </a:t>
            </a:r>
            <a:r>
              <a:rPr lang="it-IT" sz="2000" dirty="0" err="1"/>
              <a:t>View</a:t>
            </a:r>
            <a:r>
              <a:rPr lang="it-IT" sz="2000" dirty="0"/>
              <a:t> indicano il loro stato di messa a fuoco tramite il metodo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isFocusable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000" dirty="0"/>
              <a:t>, per apportare modificare si chiama il metodo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setFocusable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000" dirty="0"/>
              <a:t>.</a:t>
            </a:r>
          </a:p>
          <a:p>
            <a:r>
              <a:rPr lang="it-IT" sz="2000" dirty="0"/>
              <a:t>In modalità touch, è possibile richiedere se una </a:t>
            </a:r>
            <a:r>
              <a:rPr lang="it-IT" sz="2000" dirty="0" err="1"/>
              <a:t>View</a:t>
            </a:r>
            <a:r>
              <a:rPr lang="it-IT" sz="2000" dirty="0"/>
              <a:t> consente la messa a fuoco con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isFocysableInTouchMode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000" dirty="0"/>
              <a:t> e si può cambiare con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setFocusableInTouchMode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000" dirty="0"/>
              <a:t>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3351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D325D-9A16-49CA-A0C9-D07EE405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Gestione della messa a fuoco - 2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8C7D441-69FB-41B2-AAA5-B6AC4DCA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01CF5F-E16C-46B9-B0E6-893803D8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01141C-D3F7-426F-B4BA-45156BF2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21/05/2021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3C80C25-EA16-45EA-B08F-AAC75E4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7886700" cy="4673507"/>
          </a:xfrm>
        </p:spPr>
        <p:txBody>
          <a:bodyPr>
            <a:normAutofit/>
          </a:bodyPr>
          <a:lstStyle/>
          <a:p>
            <a:r>
              <a:rPr lang="it-IT" sz="2000" dirty="0"/>
              <a:t>Il movimento della messa a fuoco si basa su un algoritmo che trova l’elemento più vicino in una determinata direzione. </a:t>
            </a:r>
          </a:p>
          <a:p>
            <a:r>
              <a:rPr lang="it-IT" sz="2000" dirty="0"/>
              <a:t>In rari casi, l’algoritmo predefinito potrebbe non corrispondere al comportamento previsto dallo sviluppatore.</a:t>
            </a:r>
          </a:p>
          <a:p>
            <a:r>
              <a:rPr lang="it-IT" sz="2000" dirty="0"/>
              <a:t>In queste situazioni, è possibile fornire </a:t>
            </a:r>
            <a:r>
              <a:rPr lang="it-IT" sz="2000" dirty="0" err="1"/>
              <a:t>override</a:t>
            </a:r>
            <a:r>
              <a:rPr lang="it-IT" sz="2000" dirty="0"/>
              <a:t> espliciti con i seguenti attributi XML nel file di layout: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nextFocusDown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nextFocusLeft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nextFocusRight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nextFocusUp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92154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2021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0">
      <a:majorFont>
        <a:latin typeface="Karla"/>
        <a:ea typeface=""/>
        <a:cs typeface=""/>
      </a:majorFont>
      <a:minorFont>
        <a:latin typeface="Karla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a:style>
    </a:spDef>
    <a:lnDef>
      <a:spPr>
        <a:ln w="38100">
          <a:solidFill>
            <a:schemeClr val="accent6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ndroid2021" id="{41EA3057-FE6D-48B0-827A-F063D07E7CC1}" vid="{2C2A6620-B849-4BD6-8D88-76DA6E727C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C235982B21BD4799EB2D1225EE75B3" ma:contentTypeVersion="3" ma:contentTypeDescription="Creare un nuovo documento." ma:contentTypeScope="" ma:versionID="2b236644812c200386af6e3c1d1a332e">
  <xsd:schema xmlns:xsd="http://www.w3.org/2001/XMLSchema" xmlns:xs="http://www.w3.org/2001/XMLSchema" xmlns:p="http://schemas.microsoft.com/office/2006/metadata/properties" xmlns:ns2="bfa65c32-7bbb-4785-abd8-3c11c84fb49f" targetNamespace="http://schemas.microsoft.com/office/2006/metadata/properties" ma:root="true" ma:fieldsID="a47e8fad2e8eb954d83e6663abec1f4b" ns2:_="">
    <xsd:import namespace="bfa65c32-7bbb-4785-abd8-3c11c84fb4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65c32-7bbb-4785-abd8-3c11c84fb4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1E375B-9CB5-4309-B1FC-519751CF56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6FC0EA-AE4A-4118-A4DA-68A67AAF9D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E6AE62-C473-4B6D-974E-3E8763858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65c32-7bbb-4785-abd8-3c11c84fb4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Android2021</Template>
  <TotalTime>923</TotalTime>
  <Words>2073</Words>
  <Application>Microsoft Office PowerPoint</Application>
  <PresentationFormat>Presentazione su schermo (4:3)</PresentationFormat>
  <Paragraphs>189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Karla</vt:lpstr>
      <vt:lpstr>Roboto</vt:lpstr>
      <vt:lpstr>Android2021</vt:lpstr>
      <vt:lpstr>Android  Programming</vt:lpstr>
      <vt:lpstr>Eventi di input</vt:lpstr>
      <vt:lpstr>Event listener </vt:lpstr>
      <vt:lpstr>Event listener - 2</vt:lpstr>
      <vt:lpstr>Gestori di eventi     </vt:lpstr>
      <vt:lpstr>Modalità touch</vt:lpstr>
      <vt:lpstr>Modalità touch - 2</vt:lpstr>
      <vt:lpstr>Gestione della messa a fuoco</vt:lpstr>
      <vt:lpstr>Gestione della messa a fuoco - 2</vt:lpstr>
      <vt:lpstr>Gestione della messa a fuoco - 3</vt:lpstr>
      <vt:lpstr>Utilizzo dei gesti tattili</vt:lpstr>
      <vt:lpstr>Rilevare gesti</vt:lpstr>
      <vt:lpstr>Rilevare gesti - 2</vt:lpstr>
      <vt:lpstr>Tenere traccia dei movimenti del tocco  e del puntatore</vt:lpstr>
      <vt:lpstr>Touch Slop e Velocità della traccia</vt:lpstr>
      <vt:lpstr>Acquisizione e rilascio del puntatore</vt:lpstr>
      <vt:lpstr>Animare un gesto di scorrimento</vt:lpstr>
      <vt:lpstr>Gesti multi-touch</vt:lpstr>
      <vt:lpstr>Gesti multi-touch - 2</vt:lpstr>
      <vt:lpstr>Trascinare e ridimensionare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massimo regoli</dc:creator>
  <cp:lastModifiedBy>Marina</cp:lastModifiedBy>
  <cp:revision>80</cp:revision>
  <dcterms:created xsi:type="dcterms:W3CDTF">2021-04-20T13:48:57Z</dcterms:created>
  <dcterms:modified xsi:type="dcterms:W3CDTF">2021-05-21T19:15:32Z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0x010100FEC235982B21BD4799EB2D1225EE75B3</vt:lpwstr>
  </property>
</Properties>
</file>