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9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2.jpeg" ContentType="image/jpeg"/>
  <Override PartName="/ppt/media/image21.jpeg" ContentType="image/jpeg"/>
  <Override PartName="/ppt/media/image4.gif" ContentType="image/gif"/>
  <Override PartName="/ppt/media/image12.gif" ContentType="image/gif"/>
  <Override PartName="/ppt/media/image7.png" ContentType="image/png"/>
  <Override PartName="/ppt/media/image1.png" ContentType="image/png"/>
  <Override PartName="/ppt/media/image2.png" ContentType="image/png"/>
  <Override PartName="/ppt/media/image8.png" ContentType="image/png"/>
  <Override PartName="/ppt/media/image28.png" ContentType="image/png"/>
  <Override PartName="/ppt/media/image27.png" ContentType="image/png"/>
  <Override PartName="/ppt/media/image23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6.jpeg" ContentType="image/jpeg"/>
  <Override PartName="/ppt/media/image9.jpeg" ContentType="image/jpeg"/>
  <Override PartName="/ppt/media/image10.png" ContentType="image/png"/>
  <Override PartName="/ppt/media/image13.png" ContentType="image/png"/>
  <Override PartName="/ppt/media/image17.jpeg" ContentType="image/jpeg"/>
  <Override PartName="/ppt/media/image15.jpeg" ContentType="image/jpeg"/>
  <Override PartName="/ppt/media/image14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it-IT" sz="1800" spc="-1" strike="noStrike">
                <a:latin typeface="Arial"/>
              </a:rPr>
              <a:t>Fai </a:t>
            </a:r>
            <a:r>
              <a:rPr b="0" lang="it-IT" sz="1800" spc="-1" strike="noStrike">
                <a:latin typeface="Arial"/>
              </a:rPr>
              <a:t>clic </a:t>
            </a:r>
            <a:r>
              <a:rPr b="0" lang="it-IT" sz="1800" spc="-1" strike="noStrike">
                <a:latin typeface="Arial"/>
              </a:rPr>
              <a:t>per </a:t>
            </a:r>
            <a:r>
              <a:rPr b="0" lang="it-IT" sz="1800" spc="-1" strike="noStrike">
                <a:latin typeface="Arial"/>
              </a:rPr>
              <a:t>modi</a:t>
            </a:r>
            <a:r>
              <a:rPr b="0" lang="it-IT" sz="1800" spc="-1" strike="noStrike">
                <a:latin typeface="Arial"/>
              </a:rPr>
              <a:t>ficar</a:t>
            </a:r>
            <a:r>
              <a:rPr b="0" lang="it-IT" sz="1800" spc="-1" strike="noStrike">
                <a:latin typeface="Arial"/>
              </a:rPr>
              <a:t>e il </a:t>
            </a:r>
            <a:r>
              <a:rPr b="0" lang="it-IT" sz="1800" spc="-1" strike="noStrike">
                <a:latin typeface="Arial"/>
              </a:rPr>
              <a:t>form</a:t>
            </a:r>
            <a:r>
              <a:rPr b="0" lang="it-IT" sz="1800" spc="-1" strike="noStrike">
                <a:latin typeface="Arial"/>
              </a:rPr>
              <a:t>ato </a:t>
            </a:r>
            <a:r>
              <a:rPr b="0" lang="it-IT" sz="1800" spc="-1" strike="noStrike">
                <a:latin typeface="Arial"/>
              </a:rPr>
              <a:t>del </a:t>
            </a:r>
            <a:r>
              <a:rPr b="0" lang="it-IT" sz="1800" spc="-1" strike="noStrike">
                <a:latin typeface="Arial"/>
              </a:rPr>
              <a:t>testo </a:t>
            </a:r>
            <a:r>
              <a:rPr b="0" lang="it-IT" sz="1800" spc="-1" strike="noStrike">
                <a:latin typeface="Arial"/>
              </a:rPr>
              <a:t>del </a:t>
            </a:r>
            <a:r>
              <a:rPr b="0" lang="it-IT" sz="1800" spc="-1" strike="noStrike">
                <a:latin typeface="Arial"/>
              </a:rPr>
              <a:t>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gif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8000" y="912960"/>
            <a:ext cx="3778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it-IT" sz="4400" spc="-1" strike="noStrike">
                <a:solidFill>
                  <a:srgbClr val="996633"/>
                </a:solidFill>
                <a:latin typeface="Times New Roman"/>
                <a:ea typeface="DejaVu Sans"/>
              </a:rPr>
              <a:t>Metodo di Input</a:t>
            </a:r>
            <a:endParaRPr b="0" lang="it-IT" sz="4400" spc="-1" strike="noStrike">
              <a:latin typeface="Times New Roman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64720" y="3867480"/>
            <a:ext cx="64785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16000" indent="-21456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Android fornisce un framework di input-method estensibile che consente alle applicazioni di fornire agli utenti metodi di input alternativi, come tastiere su schermo o persino input vocale.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Per aggiungere un IME al sistema Android, è necessario creare un'applicazione Android contenente una classe che estende il metodo.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64000" y="6480000"/>
            <a:ext cx="71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821E0903-475F-4BCE-8D86-3DDC4DC489BE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13600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367200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rcRect l="38748" t="9014" r="39304" b="14135"/>
          <a:stretch/>
        </p:blipFill>
        <p:spPr>
          <a:xfrm>
            <a:off x="7273080" y="1944720"/>
            <a:ext cx="2085480" cy="4389840"/>
          </a:xfrm>
          <a:prstGeom prst="rect">
            <a:avLst/>
          </a:prstGeom>
          <a:ln>
            <a:noFill/>
          </a:ln>
        </p:spPr>
      </p:pic>
      <p:sp>
        <p:nvSpPr>
          <p:cNvPr id="82" name="CustomShape 5"/>
          <p:cNvSpPr/>
          <p:nvPr/>
        </p:nvSpPr>
        <p:spPr>
          <a:xfrm>
            <a:off x="863280" y="2232000"/>
            <a:ext cx="633600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16000" indent="-214560">
              <a:lnSpc>
                <a:spcPct val="100000"/>
              </a:lnSpc>
              <a:buClr>
                <a:srgbClr val="202124"/>
              </a:buClr>
              <a:buSzPct val="45000"/>
              <a:buFont typeface="Wingdings" charset="2"/>
              <a:buChar char=""/>
            </a:pPr>
            <a:r>
              <a:rPr b="1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Che cos’è un metodo di input?</a:t>
            </a:r>
            <a:endParaRPr b="0" lang="it-IT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Un metodo di input è uno strumento in un sistema operativo o in un programma software che consente all'utente di un dispositivo informatico di utilizzare la tastiera per digitare caratteri che non sono rappresentati sulla tastiera di quel particolare dispositivo.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68680" y="6480000"/>
            <a:ext cx="570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2DD91605-5235-4E7C-BF0B-09C00189CA1A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814068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367668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152000" y="936000"/>
            <a:ext cx="669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it-IT" sz="3600" spc="-1" strike="noStrike">
                <a:solidFill>
                  <a:srgbClr val="996633"/>
                </a:solidFill>
                <a:latin typeface="Times New Roman"/>
                <a:ea typeface="DejaVu Sans"/>
              </a:rPr>
              <a:t>Framework di controllo ortografico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008000" y="2260440"/>
            <a:ext cx="791964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La piattaforma Android offre un framework di controllo ortografico che ti consente di implementare e accedere al controllo ortografico nella tua applicazione.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Il framework è una delle API del servizio di testo offerte dalla piattaforma Android.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Per usare il framework nella tua app, crei un tipo speciale di servizio Android che genera un oggetto sessione del </a:t>
            </a:r>
            <a:r>
              <a:rPr b="1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correttore ortografico.</a:t>
            </a: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 In base al testo fornito, l'oggetto sessione restituisce suggerimenti ortografici generati dal correttore ortografico.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68680" y="6480000"/>
            <a:ext cx="570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8087F8D6-37AA-4C96-8FA4-CFD2A8B751E0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814068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67668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849240" y="864000"/>
            <a:ext cx="3758400" cy="534672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4958280" y="1296000"/>
            <a:ext cx="28893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Il diagramma seguente mostra il ciclo di vita del servizio correttore ortografico.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896000" y="2437560"/>
            <a:ext cx="431964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Per avviare il controllo ortografico vengono seguiti alcuni step: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l'app avvia l'implementazione del servizio di controllo ortografico.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I client dell'app, ad esempio attività o singoli elementi dell'interfaccia utente, richiedono una sessione di controllo ortografico al servizio, quindi usano la sessione per ottenere suggerimenti per il testo.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Quando un client termina il funzionamento, chiude la sessione del correttore ortografico. Se necessario, l'app può arrestare il servizio di controllo ortografico in qualsiasi momento.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68680" y="6480000"/>
            <a:ext cx="570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7965248E-5678-4F87-AB15-0C9302E358C3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814068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367668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92000" y="1224360"/>
            <a:ext cx="8351640" cy="52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Per usare il framework nell’app bisogna definire alcune classi di controllo grafico: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Una sottoclasse di </a:t>
            </a: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SpellCheckerService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: 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Implementa sia la classe che l'interfaccia del framework del correttore ortografico. All'interno della sottoclasse è necessario implementare il metodo seguente:</a:t>
            </a:r>
            <a:endParaRPr b="0" lang="it-IT" sz="1600" spc="-1" strike="noStrike">
              <a:latin typeface="Arial"/>
            </a:endParaRPr>
          </a:p>
          <a:p>
            <a:pPr lvl="1" marL="432000" indent="-215640">
              <a:lnSpc>
                <a:spcPts val="1800"/>
              </a:lnSpc>
              <a:spcBef>
                <a:spcPts val="1199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CreateSession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() : Metodo factory che restituisce un oggetto a un client che desidera eseguire il controllo ortografico: 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SpellCheckerService.Session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L'attuazione di </a:t>
            </a: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SpellCheckerService.Session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 : 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Oggetto fornito dal servizio di controllo ortografico ai client, che consente loro di passare testo al correttore ortografico e ricevere suggerimenti. All'interno di questa classe, è necessario implementare i seguenti metodi: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OnCreate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() : In questo metodo è possibile inizializzare l'oggetto in base alle impostazioni locali correnti: 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createSession()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OnGetSentenceSuggestionsMultiple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() :Fa il controllo ortografico effettivo. Questo metodo restituisce una matrice di suggerimenti contenenti per le frasi passate. 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SentenceSuggestionsInfo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68680" y="6480000"/>
            <a:ext cx="570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5AA3EAE-0D2E-4B22-91A8-9CC5BA9E9147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14068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367668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760000" y="3384000"/>
            <a:ext cx="3383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Oltre al codice, è necessario fornire il file manifesto appropriato e un file di metadati per il correttore ortografico.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64000" y="1024200"/>
            <a:ext cx="5903640" cy="53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&lt;manifest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xmlns:android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"http://schemas.android.com/apk/res/android"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package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"com.example.android.samplespellcheckerservice"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&lt;application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android:label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"@string/app_name"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&lt;service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android:label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"@string/app_name"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android:name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".SampleSpellCheckerService"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android:permission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"android.permission.BIND_TEXT_SERVICE"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&lt;intent-filter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&lt;action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android:name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"android.service.textservice.SpellCheckerService"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/&gt;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&lt;/intent-filter&gt;</a:t>
            </a:r>
            <a:br/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&lt;meta-data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   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android:name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"android.view.textservice.scs"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   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android:resource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"@xml/spellchecker"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/&gt;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&lt;/service&gt;</a:t>
            </a:r>
            <a:br/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&lt;activity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android:label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"@string/sample_settings"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android:name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"SpellCheckerSettingsActivity"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&lt;intent-filter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&lt;action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9c27b0"/>
                </a:solidFill>
                <a:latin typeface="Times New Roman"/>
                <a:ea typeface="Arial"/>
              </a:rPr>
              <a:t>android:name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=</a:t>
            </a:r>
            <a:r>
              <a:rPr b="0" lang="it-IT" sz="1300" spc="-1" strike="noStrike">
                <a:solidFill>
                  <a:srgbClr val="0d904f"/>
                </a:solidFill>
                <a:latin typeface="Times New Roman"/>
                <a:ea typeface="Arial"/>
              </a:rPr>
              <a:t>"android.intent.action.MAIN"</a:t>
            </a:r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/&gt;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&lt;/intent-filter&gt;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&lt;/activity&gt;</a:t>
            </a:r>
            <a:br/>
            <a:r>
              <a:rPr b="0" lang="it-IT" sz="1300" spc="-1" strike="noStrike">
                <a:solidFill>
                  <a:srgbClr val="37474f"/>
                </a:solidFill>
                <a:latin typeface="Times New Roman"/>
                <a:ea typeface="Arial"/>
              </a:rPr>
              <a:t>    </a:t>
            </a:r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&lt;/application&gt;</a:t>
            </a:r>
            <a:br/>
            <a:r>
              <a:rPr b="0" lang="it-IT" sz="1300" spc="-1" strike="noStrike">
                <a:solidFill>
                  <a:srgbClr val="3b78e7"/>
                </a:solidFill>
                <a:latin typeface="Times New Roman"/>
                <a:ea typeface="Arial"/>
              </a:rPr>
              <a:t>&lt;/manifest&gt;</a:t>
            </a:r>
            <a:endParaRPr b="0" lang="it-IT" sz="13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2715840" y="5688000"/>
            <a:ext cx="59238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Il file manifesto definisce l'applicazione, il servizio e l'attività per il controllo delle impostazioni.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68680" y="6480000"/>
            <a:ext cx="570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4DB18B33-7759-4139-ACF6-6816C605F4A4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14068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367668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816000" y="2016000"/>
            <a:ext cx="5039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Le applicazioni che usano le visualizzazioni beneficiano automaticamente del controllo ortografico, perché usa automaticamente un correttore ortografico.</a:t>
            </a:r>
            <a:endParaRPr b="0" lang="it-IT" sz="16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608000" y="2938320"/>
            <a:ext cx="2879640" cy="174132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3837600" y="4968000"/>
            <a:ext cx="53780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Tuttavia, potresti voler interagire direttamente con un servizio di controllo ortografico anche in altri casi. Il diagramma seguente mostra il flusso di controllo per l'interazione con un servizio di controllo ortografico.</a:t>
            </a:r>
            <a:endParaRPr b="0" lang="it-IT" sz="16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922320" y="1440000"/>
            <a:ext cx="2605320" cy="517176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750600" y="576000"/>
            <a:ext cx="702504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it-IT" sz="3000" spc="-1" strike="noStrike">
                <a:solidFill>
                  <a:srgbClr val="996633"/>
                </a:solidFill>
                <a:latin typeface="Times New Roman"/>
                <a:ea typeface="DejaVu Sans"/>
              </a:rPr>
              <a:t>Accedere al servizio di controllo ortografico da un client</a:t>
            </a:r>
            <a:endParaRPr b="0" lang="it-IT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68680" y="6480000"/>
            <a:ext cx="570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F474627D-70A9-4AAF-86A7-111B1C79DE8B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814068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367668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64000" y="6480000"/>
            <a:ext cx="430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62F70A05-F76B-4F72-9756-DC7396D5D68C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13600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367200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09440" y="3240000"/>
            <a:ext cx="7774560" cy="18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512000" y="1028160"/>
            <a:ext cx="60480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it-IT" sz="4000" spc="-1" strike="noStrike">
                <a:solidFill>
                  <a:srgbClr val="996633"/>
                </a:solidFill>
                <a:latin typeface="Times New Roman"/>
                <a:ea typeface="DejaVu Sans"/>
              </a:rPr>
              <a:t>Metodo di Input su schermo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864000" y="2304000"/>
            <a:ext cx="8279280" cy="31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partire da Android 1.5, la piattaforma Android offre un Framework del metodo di input (IMF) che consente di creare metodi di input sullo schermo come le tastiere software.</a:t>
            </a:r>
            <a:endParaRPr b="0" lang="it-IT" sz="1600" spc="-1" strike="noStrike">
              <a:latin typeface="Times New Roman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0" lang="it-IT" sz="1600" spc="-1" strike="noStrike">
              <a:latin typeface="Times New Roman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0" lang="it-IT" sz="1600" spc="-1" strike="noStrike">
              <a:latin typeface="Times New Roman"/>
            </a:endParaRPr>
          </a:p>
          <a:p>
            <a:pPr marL="216000" indent="-216000">
              <a:lnSpc>
                <a:spcPts val="1800"/>
              </a:lnSpc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Android IMF è progettato per supportare una varietà di IMI, tra cui tastiera morbida, riconoscimento della scrittura a mano e traduttori hard keyboard. Il nostro focus, tuttavia, sarà sulle tastiere morbide, poiché questo è il tipo di metodo di input che attualmente fa parte della piattaforma.</a:t>
            </a:r>
            <a:endParaRPr b="0" lang="it-IT" sz="1600" spc="-1" strike="noStrike">
              <a:latin typeface="Times New Roman"/>
            </a:endParaRPr>
          </a:p>
          <a:p>
            <a:pPr marL="216000" indent="-216000">
              <a:lnSpc>
                <a:spcPts val="1800"/>
              </a:lnSpc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endParaRPr b="0" lang="it-IT" sz="1600" spc="-1" strike="noStrike">
              <a:latin typeface="Times New Roman"/>
            </a:endParaRPr>
          </a:p>
          <a:p>
            <a:pPr marL="216000" indent="-216000">
              <a:lnSpc>
                <a:spcPts val="1800"/>
              </a:lnSpc>
              <a:buClr>
                <a:srgbClr val="000000"/>
              </a:buClr>
              <a:buFont typeface="Symbol" charset="2"/>
              <a:buChar char=""/>
            </a:pPr>
            <a:endParaRPr b="0" lang="it-IT" sz="1600" spc="-1" strike="noStrike">
              <a:latin typeface="Times New Roman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utente accede in genere all'IME corrente toccando una visualizzazione di testo da modificare, come mostrato qui nella schermata iniziale:</a:t>
            </a:r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64000" y="6480360"/>
            <a:ext cx="430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2C5E14F8-C1D5-4844-B12B-1DF15DAB39F5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136000" y="72036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672000" y="655848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960000" y="1402920"/>
            <a:ext cx="381492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ts val="1800"/>
              </a:lnSpc>
              <a:spcAft>
                <a:spcPts val="799"/>
              </a:spcAft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Un utente accede in genere all'IME corrente toccando una visualizzazione di testo da modificare, come nell’esempio.</a:t>
            </a:r>
            <a:endParaRPr b="0" lang="it-IT" sz="1600" spc="-1" strike="noStrike">
              <a:latin typeface="Times New Roman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816000" y="2526120"/>
            <a:ext cx="273528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L’approccio usato è chiamato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pan and scan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e. Che comporta semplicemente lo scorrimento della finestra dell'applicazione in modo che la visualizzazione attualmente focalizzata sia visibile.</a:t>
            </a:r>
            <a:endParaRPr b="0" lang="it-IT" sz="1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1224000" y="1152000"/>
            <a:ext cx="2362320" cy="35445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6719760" y="2448000"/>
            <a:ext cx="2351160" cy="352692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1728000" y="5112000"/>
            <a:ext cx="449784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Le dimensioni della finestra dell'applicazione vengono modificate in modo che nessuna di essa sia nascosta dall'IME, consentendo l'accesso completo sia all'applicazione che all'IME.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256000" y="2129400"/>
            <a:ext cx="35269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L'ultima modalità principale è </a:t>
            </a:r>
            <a:r>
              <a:rPr b="0" i="1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la modalità a schermo</a:t>
            </a: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 intero o </a:t>
            </a:r>
            <a:r>
              <a:rPr b="0" i="1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di</a:t>
            </a: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 estrazione.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64360" y="6480000"/>
            <a:ext cx="71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68BE610C-25A7-467D-8D79-2801824B9CB3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13636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367236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512000" y="1512000"/>
            <a:ext cx="3346920" cy="22309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5400000" y="3456360"/>
            <a:ext cx="3346920" cy="22309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1224000" y="4176000"/>
            <a:ext cx="381492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In questo caso la finestra dell'applicazione viene lasciata così com'è e l'IME visualizza semplicemente lo schermo intero sopra di esso, come mostrato qui.</a:t>
            </a:r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56200" y="621360"/>
            <a:ext cx="9523080" cy="571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294920" y="715680"/>
            <a:ext cx="3024720" cy="597276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864000" y="6480000"/>
            <a:ext cx="430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91DEEB3A-D628-4C2A-B5CC-567DD2A19CCF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813600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367200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320000" y="936000"/>
            <a:ext cx="36716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it-IT" sz="3000" spc="-1" strike="noStrike">
                <a:solidFill>
                  <a:srgbClr val="996633"/>
                </a:solidFill>
                <a:latin typeface="Times New Roman"/>
                <a:ea typeface="DejaVu Sans"/>
              </a:rPr>
              <a:t>Ciclo di vita dell’IME</a:t>
            </a:r>
            <a:endParaRPr b="0" lang="it-IT" sz="3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5041440" y="2520000"/>
            <a:ext cx="33818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Il diagramma seguente descrive il ciclo di vita di un IME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64000" y="6480000"/>
            <a:ext cx="430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4EB97ACB-16AB-4993-B07E-26E3F3502D85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13600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367200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36000" y="1816920"/>
            <a:ext cx="59032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ts val="1800"/>
              </a:lnSpc>
              <a:spcAft>
                <a:spcPts val="799"/>
              </a:spcAft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 sono due elementi visivi principali per progettare l’interfaccia del metodo di input: l’input view e il candidates view. 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224720" y="864000"/>
            <a:ext cx="66225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it-IT" sz="4000" spc="-1" strike="noStrike">
                <a:solidFill>
                  <a:srgbClr val="996633"/>
                </a:solidFill>
                <a:latin typeface="Times New Roman"/>
                <a:ea typeface="DejaVu Sans"/>
              </a:rPr>
              <a:t>Design del Metodo di Input UI  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792360" y="2376000"/>
            <a:ext cx="403128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Input View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L’input view è un UI in cui l’utente immette testo sotto forma di click con tasti o gesti. Quando l’IME viene visualizzato per la prima volta, il sistema chiama la callback CreateInputView().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752000" y="2664000"/>
            <a:ext cx="475128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@Override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public </a:t>
            </a: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View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onCreateInputView() {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MyKeyboardView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inputView = (</a:t>
            </a: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MyKeyboardView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getLayoutInflater().inflate( R.layout.input, null);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inputView.setOnKeyboardActionListener(this);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inputView.setKeyboard(mLatinKeyboard);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 mInputView;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 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92000" y="5128920"/>
            <a:ext cx="849204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Candidates View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 candidates view è l'interfaccia utente in cui l'IME visualizza potenziali correzioni di parole o suggerimenti da selezionare per l'utente. Nel ciclo di vita dell'IME, il sistema chiama quando è pronto per visualizzare la candidates view.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64000" y="6480000"/>
            <a:ext cx="430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EC95F418-105C-4576-BE11-880BE3D7AD92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813600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67200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120000" y="2673000"/>
            <a:ext cx="3383640" cy="30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 esempio, il frammento seguente mostra come sostituire i quattro caratteri a sinistra del cursore con il testo "Hello!":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currentInputConnection.also { ic: </a:t>
            </a:r>
            <a:r>
              <a:rPr b="0" lang="it-IT" sz="1600" spc="-1" strike="noStrike">
                <a:solidFill>
                  <a:srgbClr val="9c27b0"/>
                </a:solidFill>
                <a:latin typeface="Times New Roman"/>
                <a:ea typeface="DejaVu Sans"/>
              </a:rPr>
              <a:t>InputConnection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 -&gt;</a:t>
            </a:r>
            <a:br/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    ic.deleteSurroundingText(</a:t>
            </a:r>
            <a:r>
              <a:rPr b="0" lang="it-IT" sz="1600" spc="-1" strike="noStrike">
                <a:solidFill>
                  <a:srgbClr val="c53929"/>
                </a:solidFill>
                <a:latin typeface="Times New Roman"/>
                <a:ea typeface="DejaVu Sans"/>
              </a:rPr>
              <a:t>4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, </a:t>
            </a:r>
            <a:r>
              <a:rPr b="0" lang="it-IT" sz="1600" spc="-1" strike="noStrike">
                <a:solidFill>
                  <a:srgbClr val="c53929"/>
                </a:solidFill>
                <a:latin typeface="Times New Roman"/>
                <a:ea typeface="DejaVu Sans"/>
              </a:rPr>
              <a:t>0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)</a:t>
            </a:r>
            <a:br/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    ic.commitText(</a:t>
            </a:r>
            <a:r>
              <a:rPr b="0" lang="it-IT" sz="1600" spc="-1" strike="noStrike">
                <a:solidFill>
                  <a:srgbClr val="0d904f"/>
                </a:solidFill>
                <a:latin typeface="Times New Roman"/>
                <a:ea typeface="DejaVu Sans"/>
              </a:rPr>
              <a:t>"Hello"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, </a:t>
            </a:r>
            <a:r>
              <a:rPr b="0" lang="it-IT" sz="1600" spc="-1" strike="noStrike">
                <a:solidFill>
                  <a:srgbClr val="c53929"/>
                </a:solidFill>
                <a:latin typeface="Times New Roman"/>
                <a:ea typeface="DejaVu Sans"/>
              </a:rPr>
              <a:t>1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)</a:t>
            </a:r>
            <a:br/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    ic.commitText(</a:t>
            </a:r>
            <a:r>
              <a:rPr b="0" lang="it-IT" sz="1600" spc="-1" strike="noStrike">
                <a:solidFill>
                  <a:srgbClr val="0d904f"/>
                </a:solidFill>
                <a:latin typeface="Times New Roman"/>
                <a:ea typeface="DejaVu Sans"/>
              </a:rPr>
              <a:t>"!"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, </a:t>
            </a:r>
            <a:r>
              <a:rPr b="0" lang="it-IT" sz="1600" spc="-1" strike="noStrike">
                <a:solidFill>
                  <a:srgbClr val="c53929"/>
                </a:solidFill>
                <a:latin typeface="Times New Roman"/>
                <a:ea typeface="DejaVu Sans"/>
              </a:rPr>
              <a:t>1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)</a:t>
            </a:r>
            <a:br/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}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944000" y="715320"/>
            <a:ext cx="51836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it-IT" sz="4000" spc="-1" strike="noStrike">
                <a:solidFill>
                  <a:srgbClr val="996633"/>
                </a:solidFill>
                <a:latin typeface="Times New Roman"/>
                <a:ea typeface="DejaVu Sans"/>
              </a:rPr>
              <a:t>Testo intorno al cursore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916560" y="1656000"/>
            <a:ext cx="7003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Quando si gestisce la modifica del testo esistente in un campo di testo, alcuni dei metodi più utili in sono: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794880" y="2409480"/>
            <a:ext cx="554076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600" spc="-1" strike="noStrike">
                <a:latin typeface="Times New Roman"/>
              </a:rPr>
              <a:t>GetTextBeforeCursor</a:t>
            </a:r>
            <a:r>
              <a:rPr b="0" lang="it-IT" sz="1600" spc="-1" strike="noStrike">
                <a:latin typeface="Times New Roman"/>
              </a:rPr>
              <a:t>()</a:t>
            </a:r>
            <a:endParaRPr b="0" lang="it-IT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latin typeface="Times New Roman"/>
              </a:rPr>
              <a:t>Restituisce un oggetto contenente il numero di caratteri richiesti prima della posizione corrente del cursore.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600" spc="-1" strike="noStrike">
                <a:latin typeface="Times New Roman"/>
              </a:rPr>
              <a:t>GetTextAfterCursor</a:t>
            </a:r>
            <a:r>
              <a:rPr b="0" lang="it-IT" sz="1600" spc="-1" strike="noStrike">
                <a:latin typeface="Times New Roman"/>
              </a:rPr>
              <a:t>()</a:t>
            </a:r>
            <a:endParaRPr b="0" lang="it-IT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latin typeface="Times New Roman"/>
              </a:rPr>
              <a:t>Restituisce un oggetto contenente il numero di caratteri richiesti dopo la posizione corrente del cursore.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600" spc="-1" strike="noStrike">
                <a:latin typeface="Times New Roman"/>
              </a:rPr>
              <a:t>DeleteSurroundingText</a:t>
            </a:r>
            <a:r>
              <a:rPr b="0" lang="it-IT" sz="1600" spc="-1" strike="noStrike">
                <a:latin typeface="Times New Roman"/>
              </a:rPr>
              <a:t>()</a:t>
            </a:r>
            <a:endParaRPr b="0" lang="it-IT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latin typeface="Times New Roman"/>
              </a:rPr>
              <a:t>Elimina il numero specificato di caratteri prima e dopo la posizione corrente del cursore.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1600" spc="-1" strike="noStrike">
                <a:latin typeface="Times New Roman"/>
              </a:rPr>
              <a:t>CommitText</a:t>
            </a:r>
            <a:r>
              <a:rPr b="0" lang="it-IT" sz="1600" spc="-1" strike="noStrike">
                <a:latin typeface="Times New Roman"/>
              </a:rPr>
              <a:t>()</a:t>
            </a:r>
            <a:endParaRPr b="0" lang="it-IT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latin typeface="Times New Roman"/>
              </a:rPr>
              <a:t>Eseguire il commit di un oggetto nel campo di testo e impostare una nuova posizione del cursore. 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64000" y="6480000"/>
            <a:ext cx="430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98B10129-6A2C-4273-A134-F0874BFD4BD4}" type="slidenum">
              <a:rPr b="0" lang="it-IT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it-IT" sz="2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8136000" y="720000"/>
            <a:ext cx="930960" cy="9345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3672000" y="6558120"/>
            <a:ext cx="26625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999999"/>
                </a:solidFill>
                <a:latin typeface="Times New Roman"/>
                <a:ea typeface="DejaVu Sans"/>
              </a:rPr>
              <a:t>Mobile Programming 2021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355120" y="1008000"/>
            <a:ext cx="41965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it-IT" sz="4000" spc="-1" strike="noStrike">
                <a:solidFill>
                  <a:srgbClr val="996633"/>
                </a:solidFill>
                <a:latin typeface="Times New Roman"/>
                <a:ea typeface="DejaVu Sans"/>
              </a:rPr>
              <a:t>Previsione del testo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70360" y="2021040"/>
            <a:ext cx="7037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202124"/>
                </a:solidFill>
                <a:latin typeface="Times New Roman"/>
                <a:ea typeface="Arial"/>
              </a:rPr>
              <a:t>Se l'IME eseguisse la previsione del testo è possibile visualizzare lo stato di avanzamento nel campo di testo fino a quando l'utente non esegue il commit della parola, quindi è possibile sostituire la composizione parziale con il testo completato.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824000" y="3168000"/>
            <a:ext cx="4679640" cy="22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Il frammento seguente mostra come mostrare lo stato di avanzamento in un campo di testo: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currentInputConnection.also { ic: </a:t>
            </a:r>
            <a:r>
              <a:rPr b="0" lang="it-IT" sz="1600" spc="-1" strike="noStrike">
                <a:solidFill>
                  <a:srgbClr val="9c27b0"/>
                </a:solidFill>
                <a:latin typeface="Times New Roman"/>
                <a:ea typeface="DejaVu Sans"/>
              </a:rPr>
              <a:t>InputConnection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 -&gt;</a:t>
            </a:r>
            <a:br/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    ic.setComposingText(</a:t>
            </a:r>
            <a:r>
              <a:rPr b="0" lang="it-IT" sz="1600" spc="-1" strike="noStrike">
                <a:solidFill>
                  <a:srgbClr val="0d904f"/>
                </a:solidFill>
                <a:latin typeface="Times New Roman"/>
                <a:ea typeface="DejaVu Sans"/>
              </a:rPr>
              <a:t>"Composi"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, </a:t>
            </a:r>
            <a:r>
              <a:rPr b="0" lang="it-IT" sz="1600" spc="-1" strike="noStrike">
                <a:solidFill>
                  <a:srgbClr val="c53929"/>
                </a:solidFill>
                <a:latin typeface="Times New Roman"/>
                <a:ea typeface="DejaVu Sans"/>
              </a:rPr>
              <a:t>1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)</a:t>
            </a:r>
            <a:br/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    ic.setComposingText(</a:t>
            </a:r>
            <a:r>
              <a:rPr b="0" lang="it-IT" sz="1600" spc="-1" strike="noStrike">
                <a:solidFill>
                  <a:srgbClr val="0d904f"/>
                </a:solidFill>
                <a:latin typeface="Times New Roman"/>
                <a:ea typeface="DejaVu Sans"/>
              </a:rPr>
              <a:t>"Composin"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, </a:t>
            </a:r>
            <a:r>
              <a:rPr b="0" lang="it-IT" sz="1600" spc="-1" strike="noStrike">
                <a:solidFill>
                  <a:srgbClr val="c53929"/>
                </a:solidFill>
                <a:latin typeface="Times New Roman"/>
                <a:ea typeface="DejaVu Sans"/>
              </a:rPr>
              <a:t>1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)</a:t>
            </a:r>
            <a:br/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    ic.commitText(</a:t>
            </a:r>
            <a:r>
              <a:rPr b="0" lang="it-IT" sz="1600" spc="-1" strike="noStrike">
                <a:solidFill>
                  <a:srgbClr val="0d904f"/>
                </a:solidFill>
                <a:latin typeface="Times New Roman"/>
                <a:ea typeface="DejaVu Sans"/>
              </a:rPr>
              <a:t>"Composing "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, </a:t>
            </a:r>
            <a:r>
              <a:rPr b="0" lang="it-IT" sz="1600" spc="-1" strike="noStrike">
                <a:solidFill>
                  <a:srgbClr val="c53929"/>
                </a:solidFill>
                <a:latin typeface="Times New Roman"/>
                <a:ea typeface="DejaVu Sans"/>
              </a:rPr>
              <a:t>1</a:t>
            </a:r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)</a:t>
            </a:r>
            <a:br/>
            <a:r>
              <a:rPr b="0" lang="it-IT" sz="1600" spc="-1" strike="noStrike">
                <a:solidFill>
                  <a:srgbClr val="37474f"/>
                </a:solidFill>
                <a:latin typeface="Times New Roman"/>
                <a:ea typeface="DejaVu Sans"/>
              </a:rPr>
              <a:t>}</a:t>
            </a:r>
            <a:endParaRPr b="0" lang="it-IT" sz="16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533600" y="3182400"/>
            <a:ext cx="2714040" cy="7232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1512000" y="4283280"/>
            <a:ext cx="2735640" cy="7153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>
          <a:xfrm>
            <a:off x="1533600" y="5344920"/>
            <a:ext cx="2714040" cy="41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2021-05-11T19:32:10Z</dcterms:created>
  <dc:creator/>
  <dc:description>Presentation Layout Template</dc:description>
  <dc:language>en-US</dc:language>
  <cp:lastModifiedBy/>
  <dcterms:modified xsi:type="dcterms:W3CDTF">2021-05-22T01:15:11Z</dcterms:modified>
  <cp:revision>141</cp:revision>
  <dc:subject/>
  <dc:title>lyt-paper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