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League Spartan Medium"/>
      <p:regular r:id="rId14"/>
      <p:bold r:id="rId15"/>
    </p:embeddedFont>
    <p:embeddedFont>
      <p:font typeface="League Spartan"/>
      <p:regular r:id="rId16"/>
      <p:bold r:id="rId17"/>
    </p:embeddedFont>
    <p:embeddedFont>
      <p:font typeface="Montserrat SemiBold"/>
      <p:regular r:id="rId18"/>
      <p:bold r:id="rId19"/>
      <p:italic r:id="rId20"/>
      <p:boldItalic r:id="rId21"/>
    </p:embeddedFont>
    <p:embeddedFont>
      <p:font typeface="Inter"/>
      <p:regular r:id="rId22"/>
      <p:bold r:id="rId23"/>
    </p:embeddedFont>
    <p:embeddedFont>
      <p:font typeface="Poppins"/>
      <p:regular r:id="rId24"/>
      <p:bold r:id="rId25"/>
      <p:italic r:id="rId26"/>
      <p:boldItalic r:id="rId27"/>
    </p:embeddedFont>
    <p:embeddedFont>
      <p:font typeface="Lato Light"/>
      <p:regular r:id="rId28"/>
      <p:bold r:id="rId29"/>
      <p:italic r:id="rId30"/>
      <p:boldItalic r:id="rId31"/>
    </p:embeddedFont>
    <p:embeddedFont>
      <p:font typeface="League Spartan SemiBold"/>
      <p:regular r:id="rId32"/>
      <p:bold r:id="rId33"/>
    </p:embeddedFont>
    <p:embeddedFont>
      <p:font typeface="Open Sans SemiBold"/>
      <p:regular r:id="rId34"/>
      <p:bold r:id="rId35"/>
      <p:italic r:id="rId36"/>
      <p:boldItalic r:id="rId37"/>
    </p:embeddedFont>
    <p:embeddedFont>
      <p:font typeface="Open Sans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F0E071-7FCA-429C-8830-97FCBCB1FB57}">
  <a:tblStyle styleId="{BBF0E071-7FCA-429C-8830-97FCBCB1FB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Medium-italic.fntdata"/><Relationship Id="rId20" Type="http://schemas.openxmlformats.org/officeDocument/2006/relationships/font" Target="fonts/MontserratSemiBold-italic.fntdata"/><Relationship Id="rId41" Type="http://schemas.openxmlformats.org/officeDocument/2006/relationships/font" Target="fonts/OpenSansMedium-boldItalic.fntdata"/><Relationship Id="rId22" Type="http://schemas.openxmlformats.org/officeDocument/2006/relationships/font" Target="fonts/Inter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Poppins-regular.fntdata"/><Relationship Id="rId23" Type="http://schemas.openxmlformats.org/officeDocument/2006/relationships/font" Target="fonts/Int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LatoLight-regular.fntdata"/><Relationship Id="rId27" Type="http://schemas.openxmlformats.org/officeDocument/2006/relationships/font" Target="fonts/Poppins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atoLight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Light-boldItalic.fntdata"/><Relationship Id="rId30" Type="http://schemas.openxmlformats.org/officeDocument/2006/relationships/font" Target="fonts/LatoLight-italic.fntdata"/><Relationship Id="rId11" Type="http://schemas.openxmlformats.org/officeDocument/2006/relationships/slide" Target="slides/slide4.xml"/><Relationship Id="rId33" Type="http://schemas.openxmlformats.org/officeDocument/2006/relationships/font" Target="fonts/LeagueSpartanSemiBold-bold.fntdata"/><Relationship Id="rId10" Type="http://schemas.openxmlformats.org/officeDocument/2006/relationships/slide" Target="slides/slide3.xml"/><Relationship Id="rId32" Type="http://schemas.openxmlformats.org/officeDocument/2006/relationships/font" Target="fonts/LeagueSpartanSemiBold-regular.fntdata"/><Relationship Id="rId13" Type="http://schemas.openxmlformats.org/officeDocument/2006/relationships/slide" Target="slides/slide6.xml"/><Relationship Id="rId35" Type="http://schemas.openxmlformats.org/officeDocument/2006/relationships/font" Target="fonts/OpenSansSemiBold-bold.fntdata"/><Relationship Id="rId12" Type="http://schemas.openxmlformats.org/officeDocument/2006/relationships/slide" Target="slides/slide5.xml"/><Relationship Id="rId34" Type="http://schemas.openxmlformats.org/officeDocument/2006/relationships/font" Target="fonts/OpenSansSemiBold-regular.fntdata"/><Relationship Id="rId15" Type="http://schemas.openxmlformats.org/officeDocument/2006/relationships/font" Target="fonts/LeagueSpartanMedium-bold.fntdata"/><Relationship Id="rId37" Type="http://schemas.openxmlformats.org/officeDocument/2006/relationships/font" Target="fonts/OpenSansSemiBold-boldItalic.fntdata"/><Relationship Id="rId14" Type="http://schemas.openxmlformats.org/officeDocument/2006/relationships/font" Target="fonts/LeagueSpartanMedium-regular.fntdata"/><Relationship Id="rId36" Type="http://schemas.openxmlformats.org/officeDocument/2006/relationships/font" Target="fonts/OpenSansSemiBold-italic.fntdata"/><Relationship Id="rId17" Type="http://schemas.openxmlformats.org/officeDocument/2006/relationships/font" Target="fonts/LeagueSpartan-bold.fntdata"/><Relationship Id="rId39" Type="http://schemas.openxmlformats.org/officeDocument/2006/relationships/font" Target="fonts/OpenSansMedium-bold.fntdata"/><Relationship Id="rId16" Type="http://schemas.openxmlformats.org/officeDocument/2006/relationships/font" Target="fonts/LeagueSpartan-regular.fntdata"/><Relationship Id="rId38" Type="http://schemas.openxmlformats.org/officeDocument/2006/relationships/font" Target="fonts/OpenSansMedium-regular.fntdata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SLIDES_API57722184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SLIDES_API57722184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/>
              <a:t>Testo inserito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druid-shell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image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random-string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screenshots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tracing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lazy_static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clippers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imageproc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rusttype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genera un slide che discute queste librerie di terze parti</a:t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SLIDES_API577221848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SLIDES_API577221848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SLIDES_API1810319109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SLIDES_API1810319109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SLIDES_API577221848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SLIDES_API577221848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e3d679d4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ae3d679d4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SLIDES_API577221848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SLIDES_API577221848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32175" y="1717350"/>
            <a:ext cx="50568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58" name="Google Shape;5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5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8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64" name="Google Shape;64;p15"/>
          <p:cNvSpPr/>
          <p:nvPr>
            <p:ph idx="2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65" name="Google Shape;65;p15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722075" y="997400"/>
            <a:ext cx="35898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7" name="Google Shape;67;p15"/>
          <p:cNvSpPr/>
          <p:nvPr/>
        </p:nvSpPr>
        <p:spPr>
          <a:xfrm>
            <a:off x="4800600" y="632300"/>
            <a:ext cx="775500" cy="131400"/>
          </a:xfrm>
          <a:prstGeom prst="roundRect">
            <a:avLst>
              <a:gd fmla="val 50000" name="adj"/>
            </a:avLst>
          </a:prstGeom>
          <a:solidFill>
            <a:srgbClr val="F47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4722075" y="1959150"/>
            <a:ext cx="35898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24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642700" y="1723725"/>
            <a:ext cx="36051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42575" y="2454150"/>
            <a:ext cx="2701425" cy="268935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642700" y="1717350"/>
            <a:ext cx="68565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93" name="Google Shape;9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54825" y="1117275"/>
            <a:ext cx="590075" cy="59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7" name="Google Shape;97;p21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8" name="Google Shape;98;p21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9" name="Google Shape;99;p21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21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1" name="Google Shape;101;p21"/>
          <p:cNvSpPr txBox="1"/>
          <p:nvPr>
            <p:ph idx="2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flipH="1">
            <a:off x="0" y="-348137"/>
            <a:ext cx="1836600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2">
            <a:alphaModFix/>
          </a:blip>
          <a:srcRect b="0" l="0" r="49205" t="0"/>
          <a:stretch/>
        </p:blipFill>
        <p:spPr>
          <a:xfrm rot="10800000">
            <a:off x="0" y="1892238"/>
            <a:ext cx="1836600" cy="359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/>
          <p:nvPr>
            <p:ph idx="3" type="pic"/>
          </p:nvPr>
        </p:nvSpPr>
        <p:spPr>
          <a:xfrm>
            <a:off x="642700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05" name="Google Shape;105;p21"/>
          <p:cNvSpPr/>
          <p:nvPr/>
        </p:nvSpPr>
        <p:spPr>
          <a:xfrm rot="-695">
            <a:off x="8410293" y="4393362"/>
            <a:ext cx="1484700" cy="1476900"/>
          </a:xfrm>
          <a:prstGeom prst="pie">
            <a:avLst>
              <a:gd fmla="val 10804369" name="adj1"/>
              <a:gd fmla="val 16200000" name="adj2"/>
            </a:avLst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C2C2C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8" name="Google Shape;108;p22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9" name="Google Shape;109;p22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1" name="Google Shape;111;p22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2" name="Google Shape;112;p22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13" name="Google Shape;113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/>
          <p:nvPr>
            <p:ph idx="3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17" name="Google Shape;117;p23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18" name="Google Shape;118;p23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19" name="Google Shape;119;p23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0" name="Google Shape;120;p23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2" name="Google Shape;122;p23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3" name="Google Shape;123;p23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24" name="Google Shape;12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7" name="Google Shape;147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26"/>
          <p:cNvSpPr/>
          <p:nvPr/>
        </p:nvSpPr>
        <p:spPr>
          <a:xfrm>
            <a:off x="2902137" y="2119803"/>
            <a:ext cx="1623326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6" name="Google Shape;156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7" name="Google Shape;157;p26"/>
          <p:cNvSpPr/>
          <p:nvPr/>
        </p:nvSpPr>
        <p:spPr>
          <a:xfrm>
            <a:off x="3736306" y="1917865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8" name="Google Shape;158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3" name="Google Shape;163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chemeClr val="accent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1500">
              <a:solidFill>
                <a:schemeClr val="accent2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5" name="Google Shape;165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7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4" name="Google Shape;174;p27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7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6" name="Google Shape;176;p27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7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solidFill>
                  <a:schemeClr val="accent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  <a:endParaRPr b="1" sz="2000">
              <a:solidFill>
                <a:schemeClr val="accent4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8" name="Google Shape;178;p27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28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28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4" name="Google Shape;184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85" name="Google Shape;185;p28"/>
          <p:cNvGrpSpPr/>
          <p:nvPr/>
        </p:nvGrpSpPr>
        <p:grpSpPr>
          <a:xfrm>
            <a:off x="3095387" y="1241947"/>
            <a:ext cx="2953226" cy="2951755"/>
            <a:chOff x="3102287" y="1429998"/>
            <a:chExt cx="2953226" cy="2951755"/>
          </a:xfrm>
        </p:grpSpPr>
        <p:sp>
          <p:nvSpPr>
            <p:cNvPr id="186" name="Google Shape;186;p28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3102287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91" name="Google Shape;191;p28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2" name="Google Shape;192;p28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3" name="Google Shape;193;p28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4" name="Google Shape;194;p28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sp>
          <p:nvSpPr>
            <p:cNvPr id="195" name="Google Shape;195;p28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it" sz="1600">
                  <a:solidFill>
                    <a:schemeClr val="lt1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05</a:t>
              </a:r>
              <a:endParaRPr b="1" sz="1600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196" name="Google Shape;196;p28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ague Spartan Medium"/>
              <a:buNone/>
              <a:defRPr sz="2800">
                <a:solidFill>
                  <a:schemeClr val="dk1"/>
                </a:solidFill>
                <a:latin typeface="League Spartan Medium"/>
                <a:ea typeface="League Spartan Medium"/>
                <a:cs typeface="League Spartan Medium"/>
                <a:sym typeface="League Sparta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Inter"/>
              <a:buChar char="●"/>
              <a:defRPr sz="13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 sz="12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632175" y="920625"/>
            <a:ext cx="62328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Montserrat SemiBold"/>
                <a:ea typeface="Montserrat SemiBold"/>
                <a:cs typeface="Montserrat SemiBold"/>
                <a:sym typeface="Montserrat SemiBold"/>
              </a:rPr>
              <a:t>Multi-platform screen-grabbing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818175" y="2260975"/>
            <a:ext cx="5860800" cy="15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500">
                <a:solidFill>
                  <a:schemeClr val="dk1"/>
                </a:solidFill>
              </a:rPr>
              <a:t>Questa presentazione introduce la multi-platform screen-grabbing application sviluppata utilizzando il linguaggio di programmazione Rust. Ne mostra le funzionalità, la distribuzione del carico di lavoro tra i membri del team e le librerie di terze parti utilizzate.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203" name="Google Shape;203;p29"/>
          <p:cNvPicPr preferRelativeResize="0"/>
          <p:nvPr/>
        </p:nvPicPr>
        <p:blipFill rotWithShape="1">
          <a:blip r:embed="rId3">
            <a:alphaModFix/>
          </a:blip>
          <a:srcRect b="19815" l="6272" r="6123" t="20731"/>
          <a:stretch/>
        </p:blipFill>
        <p:spPr>
          <a:xfrm>
            <a:off x="7908325" y="153350"/>
            <a:ext cx="1016827" cy="48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2777101" y="672350"/>
            <a:ext cx="3899700" cy="65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Requisiti dell'applicazione</a:t>
            </a:r>
            <a:endParaRPr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graphicFrame>
        <p:nvGraphicFramePr>
          <p:cNvPr id="209" name="Google Shape;209;p30"/>
          <p:cNvGraphicFramePr/>
          <p:nvPr/>
        </p:nvGraphicFramePr>
        <p:xfrm>
          <a:off x="1326988" y="148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{BBF0E071-7FCA-429C-8830-97FCBCB1FB57}</a:tableStyleId>
              </a:tblPr>
              <a:tblGrid>
                <a:gridCol w="3473625"/>
                <a:gridCol w="3473600"/>
              </a:tblGrid>
              <a:tr h="193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it" sz="1300">
                          <a:solidFill>
                            <a:srgbClr val="6AA84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Requisiti Obbligatori</a:t>
                      </a:r>
                      <a:endParaRPr b="1" sz="1300">
                        <a:solidFill>
                          <a:srgbClr val="6AA84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it" sz="1300">
                          <a:solidFill>
                            <a:srgbClr val="6AA84F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Requisiti Bonus</a:t>
                      </a:r>
                      <a:endParaRPr b="1" sz="1300">
                        <a:solidFill>
                          <a:srgbClr val="6AA84F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93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Supporto della piattaforma: Windows, macOS, Linux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Strumenti di annotazione per la modifica delle acquisizioni</a:t>
                      </a:r>
                      <a:endParaRPr sz="13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3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Interfaccia utente intuitiva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Timer di ritardo per la cattura dello schermo</a:t>
                      </a:r>
                      <a:endParaRPr sz="13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3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Opzioni di selezione personalizzabili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Opzioni di salvataggio</a:t>
                      </a:r>
                      <a:endParaRPr sz="13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3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Supporto dei tasti di scelta rapida per una rapida acquisizione dello schermo</a:t>
                      </a:r>
                      <a:endParaRPr sz="13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Supporto per il multimonitor</a:t>
                      </a:r>
                      <a:endParaRPr sz="13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03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30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Formati di output multipli (.png, .jpg, .gif)</a:t>
                      </a:r>
                      <a:endParaRPr sz="130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 anchor="ctr"/>
                </a:tc>
                <a:tc vMerge="1"/>
              </a:tr>
            </a:tbl>
          </a:graphicData>
        </a:graphic>
      </p:graphicFrame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b="19815" l="6272" r="6123" t="20731"/>
          <a:stretch/>
        </p:blipFill>
        <p:spPr>
          <a:xfrm>
            <a:off x="7908325" y="153350"/>
            <a:ext cx="1016827" cy="48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778500" y="920625"/>
            <a:ext cx="10614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Pietro</a:t>
            </a:r>
            <a:endParaRPr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145900" y="1647525"/>
            <a:ext cx="2990400" cy="21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>
                <a:solidFill>
                  <a:schemeClr val="dk1"/>
                </a:solidFill>
              </a:rPr>
              <a:t>Interfaccia utente (interfaccia utente)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>
                <a:solidFill>
                  <a:schemeClr val="dk1"/>
                </a:solidFill>
              </a:rPr>
              <a:t>Opzioni di selezione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>
                <a:solidFill>
                  <a:schemeClr val="dk1"/>
                </a:solidFill>
              </a:rPr>
              <a:t>Formato di output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>
                <a:solidFill>
                  <a:schemeClr val="dk1"/>
                </a:solidFill>
              </a:rPr>
              <a:t>Strumenti di annotazione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>
                <a:solidFill>
                  <a:schemeClr val="dk1"/>
                </a:solidFill>
              </a:rPr>
              <a:t>Opzioni di salvataggio (convenzioni di denominazione)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>
                <a:solidFill>
                  <a:schemeClr val="dk1"/>
                </a:solidFill>
              </a:rPr>
              <a:t>Multimonitor Support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7" name="Google Shape;217;p31"/>
          <p:cNvSpPr txBox="1"/>
          <p:nvPr>
            <p:ph type="title"/>
          </p:nvPr>
        </p:nvSpPr>
        <p:spPr>
          <a:xfrm>
            <a:off x="4212000" y="920625"/>
            <a:ext cx="720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Elio</a:t>
            </a:r>
            <a:endParaRPr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sp>
        <p:nvSpPr>
          <p:cNvPr id="218" name="Google Shape;218;p31"/>
          <p:cNvSpPr txBox="1"/>
          <p:nvPr>
            <p:ph idx="1" type="subTitle"/>
          </p:nvPr>
        </p:nvSpPr>
        <p:spPr>
          <a:xfrm>
            <a:off x="3085425" y="1647525"/>
            <a:ext cx="3605400" cy="27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>
                <a:solidFill>
                  <a:schemeClr val="dk1"/>
                </a:solidFill>
              </a:rPr>
              <a:t>Interfaccia utente (interfaccia utente)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>
                <a:solidFill>
                  <a:schemeClr val="dk1"/>
                </a:solidFill>
              </a:rPr>
              <a:t>Opzioni di selezione (ritaglio dell'immagine e alcune modifiche)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>
                <a:solidFill>
                  <a:schemeClr val="dk1"/>
                </a:solidFill>
              </a:rPr>
              <a:t>Hotkey Support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>
                <a:solidFill>
                  <a:schemeClr val="dk1"/>
                </a:solidFill>
              </a:rPr>
              <a:t>Strumenti di annotazione (testo sull'immagine)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>
                <a:solidFill>
                  <a:schemeClr val="dk1"/>
                </a:solidFill>
              </a:rPr>
              <a:t>Delay Timer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>
                <a:solidFill>
                  <a:schemeClr val="dk1"/>
                </a:solidFill>
              </a:rPr>
              <a:t>Opzioni di salvataggio (posizione di salvataggio predefinita e personalizzabile per le schermate)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>
                <a:solidFill>
                  <a:schemeClr val="dk1"/>
                </a:solidFill>
              </a:rPr>
              <a:t>Multimonitor Support (test e alcune modifiche)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9" name="Google Shape;219;p31"/>
          <p:cNvSpPr txBox="1"/>
          <p:nvPr>
            <p:ph type="title"/>
          </p:nvPr>
        </p:nvSpPr>
        <p:spPr>
          <a:xfrm>
            <a:off x="6904725" y="920625"/>
            <a:ext cx="18768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Francesco</a:t>
            </a:r>
            <a:endParaRPr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sp>
        <p:nvSpPr>
          <p:cNvPr id="220" name="Google Shape;220;p31"/>
          <p:cNvSpPr txBox="1"/>
          <p:nvPr>
            <p:ph idx="1" type="subTitle"/>
          </p:nvPr>
        </p:nvSpPr>
        <p:spPr>
          <a:xfrm>
            <a:off x="6749625" y="1647525"/>
            <a:ext cx="18036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>
                <a:solidFill>
                  <a:schemeClr val="dk1"/>
                </a:solidFill>
              </a:rPr>
              <a:t>Info window (About us)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31"/>
          <p:cNvSpPr txBox="1"/>
          <p:nvPr/>
        </p:nvSpPr>
        <p:spPr>
          <a:xfrm>
            <a:off x="3561100" y="366525"/>
            <a:ext cx="281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dk1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Effort Applicato</a:t>
            </a:r>
            <a:endParaRPr sz="2400">
              <a:solidFill>
                <a:schemeClr val="dk1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 rotWithShape="1">
          <a:blip r:embed="rId3">
            <a:alphaModFix/>
          </a:blip>
          <a:srcRect b="19815" l="6272" r="6123" t="20731"/>
          <a:stretch/>
        </p:blipFill>
        <p:spPr>
          <a:xfrm>
            <a:off x="7908325" y="153350"/>
            <a:ext cx="1016827" cy="488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Librerie di terze parti</a:t>
            </a:r>
            <a:endParaRPr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sp>
        <p:nvSpPr>
          <p:cNvPr id="228" name="Google Shape;228;p32"/>
          <p:cNvSpPr txBox="1"/>
          <p:nvPr>
            <p:ph idx="2" type="subTitle"/>
          </p:nvPr>
        </p:nvSpPr>
        <p:spPr>
          <a:xfrm>
            <a:off x="1627650" y="1434075"/>
            <a:ext cx="10764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druid-shell</a:t>
            </a:r>
            <a:endParaRPr sz="13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1663325" y="2186850"/>
            <a:ext cx="71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image</a:t>
            </a:r>
            <a:endParaRPr sz="13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1011725" y="2992275"/>
            <a:ext cx="136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random-string</a:t>
            </a:r>
            <a:endParaRPr sz="13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1467325" y="3769025"/>
            <a:ext cx="1194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screenshots</a:t>
            </a:r>
            <a:endParaRPr sz="13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6264950" y="1394975"/>
            <a:ext cx="788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tracing</a:t>
            </a:r>
            <a:endParaRPr sz="13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4054500" y="4558825"/>
            <a:ext cx="103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lazy_static</a:t>
            </a:r>
            <a:endParaRPr sz="13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4" name="Google Shape;234;p32"/>
          <p:cNvSpPr txBox="1"/>
          <p:nvPr/>
        </p:nvSpPr>
        <p:spPr>
          <a:xfrm>
            <a:off x="6712125" y="2186850"/>
            <a:ext cx="83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clippers</a:t>
            </a:r>
            <a:endParaRPr sz="13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5" name="Google Shape;235;p32"/>
          <p:cNvSpPr txBox="1"/>
          <p:nvPr/>
        </p:nvSpPr>
        <p:spPr>
          <a:xfrm>
            <a:off x="6712125" y="3034075"/>
            <a:ext cx="103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imageproc</a:t>
            </a:r>
            <a:endParaRPr sz="13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6386675" y="3769025"/>
            <a:ext cx="87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rusttype</a:t>
            </a:r>
            <a:endParaRPr sz="13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237" name="Google Shape;237;p32"/>
          <p:cNvPicPr preferRelativeResize="0"/>
          <p:nvPr/>
        </p:nvPicPr>
        <p:blipFill rotWithShape="1">
          <a:blip r:embed="rId3">
            <a:alphaModFix/>
          </a:blip>
          <a:srcRect b="19815" l="6272" r="6123" t="20731"/>
          <a:stretch/>
        </p:blipFill>
        <p:spPr>
          <a:xfrm>
            <a:off x="7908325" y="153350"/>
            <a:ext cx="1016827" cy="48825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2"/>
          <p:cNvSpPr txBox="1"/>
          <p:nvPr/>
        </p:nvSpPr>
        <p:spPr>
          <a:xfrm>
            <a:off x="2258850" y="4432450"/>
            <a:ext cx="103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serde_json</a:t>
            </a:r>
            <a:endParaRPr sz="13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5731675" y="4432450"/>
            <a:ext cx="103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flate2</a:t>
            </a:r>
            <a:endParaRPr sz="13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/>
        </p:nvSpPr>
        <p:spPr>
          <a:xfrm>
            <a:off x="3163950" y="443300"/>
            <a:ext cx="281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>
                <a:solidFill>
                  <a:schemeClr val="dk1"/>
                </a:solidFill>
                <a:latin typeface="League Spartan SemiBold"/>
                <a:ea typeface="League Spartan SemiBold"/>
                <a:cs typeface="League Spartan SemiBold"/>
                <a:sym typeface="League Spartan SemiBold"/>
              </a:rPr>
              <a:t>Persistenza dei dati</a:t>
            </a:r>
            <a:endParaRPr sz="2400">
              <a:solidFill>
                <a:schemeClr val="dk1"/>
              </a:solidFill>
              <a:latin typeface="League Spartan SemiBold"/>
              <a:ea typeface="League Spartan SemiBold"/>
              <a:cs typeface="League Spartan SemiBold"/>
              <a:sym typeface="League Spartan SemiBold"/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 rotWithShape="1">
          <a:blip r:embed="rId3">
            <a:alphaModFix/>
          </a:blip>
          <a:srcRect b="19815" l="6272" r="6123" t="20731"/>
          <a:stretch/>
        </p:blipFill>
        <p:spPr>
          <a:xfrm>
            <a:off x="7908325" y="153350"/>
            <a:ext cx="1016827" cy="48825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3"/>
          <p:cNvSpPr txBox="1"/>
          <p:nvPr/>
        </p:nvSpPr>
        <p:spPr>
          <a:xfrm>
            <a:off x="642700" y="1233625"/>
            <a:ext cx="7701300" cy="3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"/>
              <a:buChar char="●"/>
            </a:pPr>
            <a:r>
              <a:rPr lang="it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Persistenza delle Preferenze Utente: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"/>
              <a:buChar char="○"/>
            </a:pPr>
            <a:r>
              <a:rPr lang="it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L'applicazione offre la possibilità di salvare le shortcut preferite dell'utente direttamente su disco.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"/>
              <a:buChar char="○"/>
            </a:pPr>
            <a:r>
              <a:rPr lang="it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Queste preferenze vengono conservate in modo permanente, consentendo all’utente di riprendere la propria configurazione personalizzata ad ogni nuova istanza dell'applicazione.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"/>
              <a:buChar char="●"/>
            </a:pPr>
            <a:r>
              <a:rPr lang="it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Integrità e Sicurezza dei Dati: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"/>
              <a:buChar char="○"/>
            </a:pPr>
            <a:r>
              <a:rPr lang="it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Per garantire l'integrità dei dati salvati, questa impostazione utente viene compressa.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"/>
              <a:buChar char="○"/>
            </a:pPr>
            <a:r>
              <a:rPr lang="it" sz="13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La compressione rende le informazioni incomprensibili alla lettura per utenti non esperti, garantendo un livello aggiuntivo di sicurezza.</a:t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Grazie per l’attenzione 🙂</a:t>
            </a:r>
            <a:endParaRPr/>
          </a:p>
        </p:txBody>
      </p:sp>
      <p:pic>
        <p:nvPicPr>
          <p:cNvPr id="252" name="Google Shape;252;p34"/>
          <p:cNvPicPr preferRelativeResize="0"/>
          <p:nvPr/>
        </p:nvPicPr>
        <p:blipFill rotWithShape="1">
          <a:blip r:embed="rId3">
            <a:alphaModFix/>
          </a:blip>
          <a:srcRect b="19815" l="6272" r="6123" t="20731"/>
          <a:stretch/>
        </p:blipFill>
        <p:spPr>
          <a:xfrm>
            <a:off x="7908325" y="153350"/>
            <a:ext cx="1016827" cy="48825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4"/>
          <p:cNvSpPr txBox="1"/>
          <p:nvPr/>
        </p:nvSpPr>
        <p:spPr>
          <a:xfrm>
            <a:off x="2564850" y="3742625"/>
            <a:ext cx="401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Pietro Bertorelle, </a:t>
            </a:r>
            <a:r>
              <a:rPr lang="it" sz="13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Elio Magliari, Francesco Abate</a:t>
            </a:r>
            <a:endParaRPr sz="1300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Monochrome Dark v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