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84.xml.rels" ContentType="application/vnd.openxmlformats-package.relationships+xml"/>
  <Override PartName="/ppt/slides/_rels/slide19.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83.xml.rels" ContentType="application/vnd.openxmlformats-package.relationships+xml"/>
  <Override PartName="/ppt/slides/_rels/slide18.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82.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81.xml.rels" ContentType="application/vnd.openxmlformats-package.relationships+xml"/>
  <Override PartName="/ppt/slides/_rels/slide60.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6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67.xml.rels" ContentType="application/vnd.openxmlformats-package.relationships+xml"/>
  <Override PartName="/ppt/slides/_rels/slide31.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69.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79.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78.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77.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70.xml.rels" ContentType="application/vnd.openxmlformats-package.relationships+xml"/>
  <Override PartName="/ppt/slides/_rels/slide65.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6.xml.rels" ContentType="application/vnd.openxmlformats-package.relationships+xml"/>
  <Override PartName="/ppt/slides/_rels/slide85.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2.xml.rels" ContentType="application/vnd.openxmlformats-package.relationships+xml"/>
  <Override PartName="/ppt/slides/_rels/slide46.xml.rels" ContentType="application/vnd.openxmlformats-package.relationships+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79.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notesSlides/_rels/notesSlide18.xml.rels" ContentType="application/vnd.openxmlformats-package.relationships+xml"/>
  <Override PartName="/ppt/notesSlides/_rels/notesSlide52.xml.rels" ContentType="application/vnd.openxmlformats-package.relationships+xml"/>
  <Override PartName="/ppt/notesSlides/_rels/notesSlide17.xml.rels" ContentType="application/vnd.openxmlformats-package.relationships+xml"/>
  <Override PartName="/ppt/notesSlides/_rels/notesSlide51.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1.xml" ContentType="application/vnd.openxmlformats-officedocument.presentationml.notesSlide+xml"/>
  <Override PartName="/ppt/notesSlides/notesSlide17.xml" ContentType="application/vnd.openxmlformats-officedocument.presentationml.notesSlide+xml"/>
  <Override PartName="/ppt/notesSlides/notesSlide52.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 Id="rId91" Type="http://schemas.openxmlformats.org/officeDocument/2006/relationships/slide" Target="slides/slide82.xml"/><Relationship Id="rId92" Type="http://schemas.openxmlformats.org/officeDocument/2006/relationships/slide" Target="slides/slide83.xml"/><Relationship Id="rId93" Type="http://schemas.openxmlformats.org/officeDocument/2006/relationships/slide" Target="slides/slide84.xml"/><Relationship Id="rId94" Type="http://schemas.openxmlformats.org/officeDocument/2006/relationships/slide" Target="slides/slide85.xml"/><Relationship Id="rId9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4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45" name="PlaceHolder 4"/>
          <p:cNvSpPr>
            <a:spLocks noGrp="1"/>
          </p:cNvSpPr>
          <p:nvPr>
            <p:ph type="dt" idx="8"/>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46" name="PlaceHolder 5"/>
          <p:cNvSpPr>
            <a:spLocks noGrp="1"/>
          </p:cNvSpPr>
          <p:nvPr>
            <p:ph type="ftr" idx="9"/>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7" name="PlaceHolder 6"/>
          <p:cNvSpPr>
            <a:spLocks noGrp="1"/>
          </p:cNvSpPr>
          <p:nvPr>
            <p:ph type="sldNum" idx="10"/>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B271B201-94E6-460C-9B1E-2750C8AB8785}"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380880" y="685800"/>
            <a:ext cx="6095520" cy="3428640"/>
          </a:xfrm>
          <a:prstGeom prst="rect">
            <a:avLst/>
          </a:prstGeom>
          <a:ln w="0">
            <a:noFill/>
          </a:ln>
        </p:spPr>
      </p:sp>
      <p:sp>
        <p:nvSpPr>
          <p:cNvPr id="423"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24" name="PlaceHolder 3"/>
          <p:cNvSpPr>
            <a:spLocks noGrp="1"/>
          </p:cNvSpPr>
          <p:nvPr>
            <p:ph type="sldNum" idx="96"/>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4B09A2FF-A162-4649-A5D0-6295D19E4FA4}"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380880" y="685800"/>
            <a:ext cx="6095520" cy="3428640"/>
          </a:xfrm>
          <a:prstGeom prst="rect">
            <a:avLst/>
          </a:prstGeom>
          <a:ln w="0">
            <a:noFill/>
          </a:ln>
        </p:spPr>
      </p:sp>
      <p:sp>
        <p:nvSpPr>
          <p:cNvPr id="426"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27" name="PlaceHolder 3"/>
          <p:cNvSpPr>
            <a:spLocks noGrp="1"/>
          </p:cNvSpPr>
          <p:nvPr>
            <p:ph type="sldNum" idx="97"/>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36288EF4-3F0D-44D8-AE40-06AA00A1A2FF}"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380880" y="685800"/>
            <a:ext cx="6095520" cy="3428640"/>
          </a:xfrm>
          <a:prstGeom prst="rect">
            <a:avLst/>
          </a:prstGeom>
          <a:ln w="0">
            <a:noFill/>
          </a:ln>
        </p:spPr>
      </p:sp>
      <p:sp>
        <p:nvSpPr>
          <p:cNvPr id="42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30" name="PlaceHolder 3"/>
          <p:cNvSpPr>
            <a:spLocks noGrp="1"/>
          </p:cNvSpPr>
          <p:nvPr>
            <p:ph type="sldNum" idx="98"/>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9CDA6FF0-48CF-47AC-A457-0A660BBC2AF5}"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380880" y="685800"/>
            <a:ext cx="6095520" cy="3428640"/>
          </a:xfrm>
          <a:prstGeom prst="rect">
            <a:avLst/>
          </a:prstGeom>
          <a:ln w="0">
            <a:noFill/>
          </a:ln>
        </p:spPr>
      </p:sp>
      <p:sp>
        <p:nvSpPr>
          <p:cNvPr id="43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33" name="PlaceHolder 3"/>
          <p:cNvSpPr>
            <a:spLocks noGrp="1"/>
          </p:cNvSpPr>
          <p:nvPr>
            <p:ph type="sldNum" idx="99"/>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2309D53D-A8A8-45FE-A2EC-D5D5975B82C4}"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380880" y="685800"/>
            <a:ext cx="6095520" cy="3428640"/>
          </a:xfrm>
          <a:prstGeom prst="rect">
            <a:avLst/>
          </a:prstGeom>
          <a:ln w="0">
            <a:noFill/>
          </a:ln>
        </p:spPr>
      </p:sp>
      <p:sp>
        <p:nvSpPr>
          <p:cNvPr id="435"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36" name="PlaceHolder 3"/>
          <p:cNvSpPr>
            <a:spLocks noGrp="1"/>
          </p:cNvSpPr>
          <p:nvPr>
            <p:ph type="sldNum" idx="100"/>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F33DD8CA-31CC-4BE9-8B92-E1E91912374B}"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380880" y="685800"/>
            <a:ext cx="6095520" cy="3428640"/>
          </a:xfrm>
          <a:prstGeom prst="rect">
            <a:avLst/>
          </a:prstGeom>
          <a:ln w="0">
            <a:noFill/>
          </a:ln>
        </p:spPr>
      </p:sp>
      <p:sp>
        <p:nvSpPr>
          <p:cNvPr id="417"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18" name="PlaceHolder 3"/>
          <p:cNvSpPr>
            <a:spLocks noGrp="1"/>
          </p:cNvSpPr>
          <p:nvPr>
            <p:ph type="sldNum" idx="94"/>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B95B43D7-82C8-4D1E-B1F9-36BBA30882C9}"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380880" y="685800"/>
            <a:ext cx="6095520" cy="3428640"/>
          </a:xfrm>
          <a:prstGeom prst="rect">
            <a:avLst/>
          </a:prstGeom>
          <a:ln w="0">
            <a:noFill/>
          </a:ln>
        </p:spPr>
      </p:sp>
      <p:sp>
        <p:nvSpPr>
          <p:cNvPr id="43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GB" sz="1100" spc="-1" strike="noStrike">
              <a:solidFill>
                <a:srgbClr val="000000"/>
              </a:solidFill>
              <a:latin typeface="Arial"/>
            </a:endParaRPr>
          </a:p>
        </p:txBody>
      </p:sp>
      <p:sp>
        <p:nvSpPr>
          <p:cNvPr id="439" name="PlaceHolder 3"/>
          <p:cNvSpPr>
            <a:spLocks noGrp="1"/>
          </p:cNvSpPr>
          <p:nvPr>
            <p:ph type="sldNum" idx="10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 sz="1400" spc="-1" strike="noStrike">
                <a:solidFill>
                  <a:srgbClr val="000000"/>
                </a:solidFill>
                <a:latin typeface="Arial"/>
                <a:ea typeface="Arial"/>
              </a:defRPr>
            </a:lvl1pPr>
          </a:lstStyle>
          <a:p>
            <a:pPr indent="0" algn="r">
              <a:lnSpc>
                <a:spcPct val="100000"/>
              </a:lnSpc>
              <a:buNone/>
              <a:tabLst>
                <a:tab algn="l" pos="0"/>
              </a:tabLst>
            </a:pPr>
            <a:fld id="{59B502C7-4D73-4827-8FA6-F209F75E13DE}"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380880" y="685800"/>
            <a:ext cx="6095520" cy="3428640"/>
          </a:xfrm>
          <a:prstGeom prst="rect">
            <a:avLst/>
          </a:prstGeom>
          <a:ln w="0">
            <a:noFill/>
          </a:ln>
        </p:spPr>
      </p:sp>
      <p:sp>
        <p:nvSpPr>
          <p:cNvPr id="44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GB" sz="1100" spc="-1" strike="noStrike">
              <a:solidFill>
                <a:srgbClr val="000000"/>
              </a:solidFill>
              <a:latin typeface="Arial"/>
            </a:endParaRPr>
          </a:p>
        </p:txBody>
      </p:sp>
      <p:sp>
        <p:nvSpPr>
          <p:cNvPr id="442" name="PlaceHolder 3"/>
          <p:cNvSpPr>
            <a:spLocks noGrp="1"/>
          </p:cNvSpPr>
          <p:nvPr>
            <p:ph type="sldNum" idx="10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 sz="1400" spc="-1" strike="noStrike">
                <a:solidFill>
                  <a:srgbClr val="000000"/>
                </a:solidFill>
                <a:latin typeface="Arial"/>
                <a:ea typeface="Arial"/>
              </a:defRPr>
            </a:lvl1pPr>
          </a:lstStyle>
          <a:p>
            <a:pPr indent="0" algn="r">
              <a:lnSpc>
                <a:spcPct val="100000"/>
              </a:lnSpc>
              <a:buNone/>
              <a:tabLst>
                <a:tab algn="l" pos="0"/>
              </a:tabLst>
            </a:pPr>
            <a:fld id="{40751D67-73CB-4E81-8751-69C62203212F}"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380880" y="685800"/>
            <a:ext cx="6095520" cy="3428640"/>
          </a:xfrm>
          <a:prstGeom prst="rect">
            <a:avLst/>
          </a:prstGeom>
          <a:ln w="0">
            <a:noFill/>
          </a:ln>
        </p:spPr>
      </p:sp>
      <p:sp>
        <p:nvSpPr>
          <p:cNvPr id="420"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GB" sz="1100" spc="-1" strike="noStrike">
              <a:solidFill>
                <a:srgbClr val="000000"/>
              </a:solidFill>
              <a:latin typeface="Arial"/>
            </a:endParaRPr>
          </a:p>
        </p:txBody>
      </p:sp>
      <p:sp>
        <p:nvSpPr>
          <p:cNvPr id="421" name="PlaceHolder 3"/>
          <p:cNvSpPr>
            <a:spLocks noGrp="1"/>
          </p:cNvSpPr>
          <p:nvPr>
            <p:ph type="sldNum" idx="95"/>
          </p:nvPr>
        </p:nvSpPr>
        <p:spPr>
          <a:xfrm>
            <a:off x="3884760" y="8685360"/>
            <a:ext cx="2971440" cy="456840"/>
          </a:xfrm>
          <a:prstGeom prst="rect">
            <a:avLst/>
          </a:prstGeom>
          <a:noFill/>
          <a:ln w="0">
            <a:noFill/>
          </a:ln>
        </p:spPr>
        <p:txBody>
          <a:bodyPr lIns="91440" rIns="91440" tIns="91440" bIns="91440" anchor="ctr">
            <a:noAutofit/>
          </a:bodyPr>
          <a:lstStyle>
            <a:lvl1pPr indent="0">
              <a:lnSpc>
                <a:spcPct val="100000"/>
              </a:lnSpc>
              <a:buNone/>
              <a:tabLst>
                <a:tab algn="l" pos="0"/>
              </a:tabLst>
              <a:defRPr b="0" lang="it" sz="1400" spc="-1" strike="noStrike">
                <a:solidFill>
                  <a:srgbClr val="000000"/>
                </a:solidFill>
                <a:latin typeface="Arial"/>
                <a:ea typeface="Arial"/>
              </a:defRPr>
            </a:lvl1pPr>
          </a:lstStyle>
          <a:p>
            <a:pPr indent="0">
              <a:lnSpc>
                <a:spcPct val="100000"/>
              </a:lnSpc>
              <a:buNone/>
              <a:tabLst>
                <a:tab algn="l" pos="0"/>
              </a:tabLst>
            </a:pPr>
            <a:fld id="{E1D03C19-DC30-48FA-B187-0459ED617A52}" type="slidenum">
              <a:rPr b="0" lang="it" sz="1400" spc="-1" strike="noStrike">
                <a:solidFill>
                  <a:srgbClr val="000000"/>
                </a:solidFill>
                <a:latin typeface="Arial"/>
                <a:ea typeface="Arial"/>
              </a:rPr>
              <a:t>&lt;number&gt;</a:t>
            </a:fld>
            <a:endParaRPr b="0" lang="en-GB" sz="14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sldNum" idx="1"/>
          </p:nvPr>
        </p:nvSpPr>
        <p:spPr/>
        <p:txBody>
          <a:bodyPr/>
          <a:p>
            <a:fld id="{9C0435C4-081D-4C0F-9DC2-4647BB6EC4D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 name="PlaceHolder 3"/>
          <p:cNvSpPr>
            <a:spLocks noGrp="1"/>
          </p:cNvSpPr>
          <p:nvPr>
            <p:ph type="sldNum" idx="2"/>
          </p:nvPr>
        </p:nvSpPr>
        <p:spPr/>
        <p:txBody>
          <a:bodyPr/>
          <a:p>
            <a:fld id="{70F7C2A2-DCF9-4EA8-AC53-5334C456154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 name="PlaceHolder 4"/>
          <p:cNvSpPr>
            <a:spLocks noGrp="1"/>
          </p:cNvSpPr>
          <p:nvPr>
            <p:ph type="sldNum" idx="3"/>
          </p:nvPr>
        </p:nvSpPr>
        <p:spPr/>
        <p:txBody>
          <a:bodyPr/>
          <a:p>
            <a:fld id="{E6720DF5-8A24-4C21-98A6-12720D6A839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sldNum" idx="4"/>
          </p:nvPr>
        </p:nvSpPr>
        <p:spPr/>
        <p:txBody>
          <a:bodyPr/>
          <a:p>
            <a:fld id="{A2316E93-9E8A-4DBC-BF1F-1989C5A7BED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70C5E4D9-28FD-4F1E-8422-118791F8CEA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olo e contenuto">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EB9ECCA3-070B-477C-A32E-6405E8ACBE3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5DA81EBB-3156-4A41-8008-3283DB57C98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6;p1" descr=""/>
          <p:cNvPicPr/>
          <p:nvPr/>
        </p:nvPicPr>
        <p:blipFill>
          <a:blip r:embed="rId2"/>
          <a:stretch/>
        </p:blipFill>
        <p:spPr>
          <a:xfrm>
            <a:off x="0" y="4787280"/>
            <a:ext cx="9143640" cy="356040"/>
          </a:xfrm>
          <a:prstGeom prst="rect">
            <a:avLst/>
          </a:prstGeom>
          <a:ln w="0">
            <a:noFill/>
          </a:ln>
        </p:spPr>
      </p:pic>
      <p:sp>
        <p:nvSpPr>
          <p:cNvPr id="1"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2" name="PlaceHolder 1"/>
          <p:cNvSpPr>
            <a:spLocks noGrp="1"/>
          </p:cNvSpPr>
          <p:nvPr>
            <p:ph type="title"/>
          </p:nvPr>
        </p:nvSpPr>
        <p:spPr>
          <a:xfrm>
            <a:off x="311760" y="1658880"/>
            <a:ext cx="8520120" cy="2052360"/>
          </a:xfrm>
          <a:prstGeom prst="rect">
            <a:avLst/>
          </a:prstGeom>
          <a:noFill/>
          <a:ln w="0">
            <a:noFill/>
          </a:ln>
        </p:spPr>
        <p:txBody>
          <a:bodyPr lIns="91440" rIns="91440" tIns="91440" bIns="91440" anchor="b">
            <a:normAutofit/>
          </a:bodyPr>
          <a:p>
            <a:pPr indent="0">
              <a:buNone/>
            </a:pPr>
            <a:r>
              <a:rPr b="0" lang="en-GB" sz="4800" spc="-1" strike="noStrike">
                <a:solidFill>
                  <a:srgbClr val="000000"/>
                </a:solidFill>
                <a:latin typeface="Arial"/>
              </a:rPr>
              <a:t>Click to edit the </a:t>
            </a:r>
            <a:r>
              <a:rPr b="0" lang="en-GB" sz="4800" spc="-1" strike="noStrike">
                <a:solidFill>
                  <a:srgbClr val="000000"/>
                </a:solidFill>
                <a:latin typeface="Arial"/>
              </a:rPr>
              <a:t>title text format</a:t>
            </a:r>
            <a:endParaRPr b="0" lang="en-GB" sz="4800" spc="-1" strike="noStrike">
              <a:solidFill>
                <a:srgbClr val="000000"/>
              </a:solidFill>
              <a:latin typeface="Arial"/>
            </a:endParaRPr>
          </a:p>
        </p:txBody>
      </p:sp>
      <p:sp>
        <p:nvSpPr>
          <p:cNvPr id="3" name="PlaceHolder 2"/>
          <p:cNvSpPr>
            <a:spLocks noGrp="1"/>
          </p:cNvSpPr>
          <p:nvPr>
            <p:ph type="sldNum" idx="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B81B45C8-99DE-44CF-841C-A410250E5DD1}"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 name="Google Shape;6;p1" descr=""/>
          <p:cNvPicPr/>
          <p:nvPr/>
        </p:nvPicPr>
        <p:blipFill>
          <a:blip r:embed="rId2"/>
          <a:stretch/>
        </p:blipFill>
        <p:spPr>
          <a:xfrm>
            <a:off x="0" y="4787280"/>
            <a:ext cx="9143640" cy="356040"/>
          </a:xfrm>
          <a:prstGeom prst="rect">
            <a:avLst/>
          </a:prstGeom>
          <a:ln w="0">
            <a:noFill/>
          </a:ln>
        </p:spPr>
      </p:pic>
      <p:sp>
        <p:nvSpPr>
          <p:cNvPr id="8"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10"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3"/>
          <p:cNvSpPr>
            <a:spLocks noGrp="1"/>
          </p:cNvSpPr>
          <p:nvPr>
            <p:ph type="sldNum" idx="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E6713B3B-C30E-4FD5-932A-F4577322529C}"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4" name="Google Shape;6;p1" descr=""/>
          <p:cNvPicPr/>
          <p:nvPr/>
        </p:nvPicPr>
        <p:blipFill>
          <a:blip r:embed="rId2"/>
          <a:stretch/>
        </p:blipFill>
        <p:spPr>
          <a:xfrm>
            <a:off x="0" y="4787280"/>
            <a:ext cx="9143640" cy="356040"/>
          </a:xfrm>
          <a:prstGeom prst="rect">
            <a:avLst/>
          </a:prstGeom>
          <a:ln w="0">
            <a:noFill/>
          </a:ln>
        </p:spPr>
      </p:pic>
      <p:sp>
        <p:nvSpPr>
          <p:cNvPr id="15"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1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1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fontScale="93333"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fontScale="93333"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9" name="PlaceHolder 4"/>
          <p:cNvSpPr>
            <a:spLocks noGrp="1"/>
          </p:cNvSpPr>
          <p:nvPr>
            <p:ph type="sldNum" idx="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0258E63-E48F-48B6-8509-E0D035DECDD0}"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3" name="Google Shape;6;p1" descr=""/>
          <p:cNvPicPr/>
          <p:nvPr/>
        </p:nvPicPr>
        <p:blipFill>
          <a:blip r:embed="rId2"/>
          <a:stretch/>
        </p:blipFill>
        <p:spPr>
          <a:xfrm>
            <a:off x="0" y="4787280"/>
            <a:ext cx="9143640" cy="356040"/>
          </a:xfrm>
          <a:prstGeom prst="rect">
            <a:avLst/>
          </a:prstGeom>
          <a:ln w="0">
            <a:noFill/>
          </a:ln>
        </p:spPr>
      </p:pic>
      <p:sp>
        <p:nvSpPr>
          <p:cNvPr id="24"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2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26" name="PlaceHolder 2"/>
          <p:cNvSpPr>
            <a:spLocks noGrp="1"/>
          </p:cNvSpPr>
          <p:nvPr>
            <p:ph type="sldNum" idx="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69907E3-123D-4B7D-A372-199416FF9230}"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2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6;p1" descr=""/>
          <p:cNvPicPr/>
          <p:nvPr/>
        </p:nvPicPr>
        <p:blipFill>
          <a:blip r:embed="rId2"/>
          <a:stretch/>
        </p:blipFill>
        <p:spPr>
          <a:xfrm>
            <a:off x="0" y="4787280"/>
            <a:ext cx="9143640" cy="356040"/>
          </a:xfrm>
          <a:prstGeom prst="rect">
            <a:avLst/>
          </a:prstGeom>
          <a:ln w="0">
            <a:noFill/>
          </a:ln>
        </p:spPr>
      </p:pic>
      <p:sp>
        <p:nvSpPr>
          <p:cNvPr id="30"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31" name="PlaceHolder 1"/>
          <p:cNvSpPr>
            <a:spLocks noGrp="1"/>
          </p:cNvSpPr>
          <p:nvPr>
            <p:ph type="sldNum" idx="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56DFDB65-C51D-47EA-97FD-0AC044E4132C}"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2" name="Google Shape;6;p1" descr=""/>
          <p:cNvPicPr/>
          <p:nvPr/>
        </p:nvPicPr>
        <p:blipFill>
          <a:blip r:embed="rId2"/>
          <a:stretch/>
        </p:blipFill>
        <p:spPr>
          <a:xfrm>
            <a:off x="0" y="4787280"/>
            <a:ext cx="9143640" cy="356040"/>
          </a:xfrm>
          <a:prstGeom prst="rect">
            <a:avLst/>
          </a:prstGeom>
          <a:ln w="0">
            <a:noFill/>
          </a:ln>
        </p:spPr>
      </p:pic>
      <p:sp>
        <p:nvSpPr>
          <p:cNvPr id="33"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34" name="PlaceHolder 1"/>
          <p:cNvSpPr>
            <a:spLocks noGrp="1"/>
          </p:cNvSpPr>
          <p:nvPr>
            <p:ph type="sldNum" idx="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EBD8B3C-1FC6-4EFD-8C9F-16007AD3524C}"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35"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buNone/>
            </a:pP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36" name="PlaceHolder 3"/>
          <p:cNvSpPr>
            <a:spLocks noGrp="1"/>
          </p:cNvSpPr>
          <p:nvPr>
            <p:ph type="body"/>
          </p:nvPr>
        </p:nvSpPr>
        <p:spPr>
          <a:xfrm>
            <a:off x="311040" y="1244160"/>
            <a:ext cx="8521560" cy="33930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6;p1" descr=""/>
          <p:cNvPicPr/>
          <p:nvPr/>
        </p:nvPicPr>
        <p:blipFill>
          <a:blip r:embed="rId2"/>
          <a:stretch/>
        </p:blipFill>
        <p:spPr>
          <a:xfrm>
            <a:off x="0" y="4787280"/>
            <a:ext cx="9143640" cy="356040"/>
          </a:xfrm>
          <a:prstGeom prst="rect">
            <a:avLst/>
          </a:prstGeom>
          <a:ln w="0">
            <a:noFill/>
          </a:ln>
        </p:spPr>
      </p:pic>
      <p:sp>
        <p:nvSpPr>
          <p:cNvPr id="38" name="Google Shape;10;p1"/>
          <p:cNvSpPr/>
          <p:nvPr/>
        </p:nvSpPr>
        <p:spPr>
          <a:xfrm>
            <a:off x="1019160" y="4806000"/>
            <a:ext cx="6676920" cy="31824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i="1" lang="it" sz="1100" spc="-1" strike="noStrike">
                <a:solidFill>
                  <a:schemeClr val="lt1"/>
                </a:solidFill>
                <a:latin typeface="Arial"/>
                <a:ea typeface="Arial"/>
              </a:rPr>
              <a:t>© G. Malnati, 2021-24</a:t>
            </a:r>
            <a:endParaRPr b="0" lang="en-GB" sz="1100" spc="-1" strike="noStrike">
              <a:solidFill>
                <a:srgbClr val="000000"/>
              </a:solidFill>
              <a:latin typeface="Arial"/>
            </a:endParaRPr>
          </a:p>
        </p:txBody>
      </p:sp>
      <p:sp>
        <p:nvSpPr>
          <p:cNvPr id="39" name="PlaceHolder 1"/>
          <p:cNvSpPr>
            <a:spLocks noGrp="1"/>
          </p:cNvSpPr>
          <p:nvPr>
            <p:ph type="sldNum" idx="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85B05A60-BBC1-415F-A0CF-4B066CA47A59}"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0"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buNone/>
            </a:pPr>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hyperlink" Target="https://github.com/spring-guides/tut-spring-boot-kotlin#persistence-with-jpa" TargetMode="External"/><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 name="Google Shape;40;p9" descr="Testing your Spring Data JPA repository | Dimitri's tutorials"/>
          <p:cNvPicPr/>
          <p:nvPr/>
        </p:nvPicPr>
        <p:blipFill>
          <a:blip r:embed="rId1"/>
          <a:stretch/>
        </p:blipFill>
        <p:spPr>
          <a:xfrm>
            <a:off x="3498120" y="428040"/>
            <a:ext cx="2143440" cy="2143440"/>
          </a:xfrm>
          <a:prstGeom prst="rect">
            <a:avLst/>
          </a:prstGeom>
          <a:ln w="0">
            <a:noFill/>
          </a:ln>
        </p:spPr>
      </p:pic>
      <p:sp>
        <p:nvSpPr>
          <p:cNvPr id="49" name="PlaceHolder 1"/>
          <p:cNvSpPr>
            <a:spLocks noGrp="1"/>
          </p:cNvSpPr>
          <p:nvPr>
            <p:ph type="title"/>
          </p:nvPr>
        </p:nvSpPr>
        <p:spPr>
          <a:xfrm>
            <a:off x="311760" y="1658880"/>
            <a:ext cx="8520120" cy="2052360"/>
          </a:xfrm>
          <a:prstGeom prst="rect">
            <a:avLst/>
          </a:prstGeom>
          <a:noFill/>
          <a:ln w="0">
            <a:noFill/>
          </a:ln>
        </p:spPr>
        <p:txBody>
          <a:bodyPr lIns="91440" rIns="91440" tIns="91440" bIns="91440" anchor="b">
            <a:normAutofit/>
          </a:bodyPr>
          <a:p>
            <a:pPr indent="0" algn="ctr">
              <a:lnSpc>
                <a:spcPct val="100000"/>
              </a:lnSpc>
              <a:buNone/>
              <a:tabLst>
                <a:tab algn="l" pos="0"/>
              </a:tabLst>
            </a:pPr>
            <a:r>
              <a:rPr b="1" lang="it" sz="4800" spc="-1" strike="noStrike">
                <a:solidFill>
                  <a:srgbClr val="0b5394"/>
                </a:solidFill>
                <a:latin typeface="Calibri"/>
                <a:ea typeface="Calibri"/>
              </a:rPr>
              <a:t>Spring Data in depth</a:t>
            </a:r>
            <a:endParaRPr b="0" lang="en-GB" sz="4800" spc="-1" strike="noStrike">
              <a:solidFill>
                <a:srgbClr val="000000"/>
              </a:solidFill>
              <a:latin typeface="Arial"/>
            </a:endParaRPr>
          </a:p>
        </p:txBody>
      </p:sp>
      <p:sp>
        <p:nvSpPr>
          <p:cNvPr id="50" name="PlaceHolder 2"/>
          <p:cNvSpPr>
            <a:spLocks noGrp="1"/>
          </p:cNvSpPr>
          <p:nvPr>
            <p:ph type="subTitle"/>
          </p:nvPr>
        </p:nvSpPr>
        <p:spPr>
          <a:xfrm>
            <a:off x="311760" y="3748680"/>
            <a:ext cx="8520120" cy="792360"/>
          </a:xfrm>
          <a:prstGeom prst="rect">
            <a:avLst/>
          </a:prstGeom>
          <a:noFill/>
          <a:ln w="0">
            <a:noFill/>
          </a:ln>
        </p:spPr>
        <p:txBody>
          <a:bodyPr lIns="91440" rIns="91440" tIns="91440" bIns="91440" anchor="t">
            <a:normAutofit/>
          </a:bodyPr>
          <a:p>
            <a:pPr indent="0" algn="ctr">
              <a:lnSpc>
                <a:spcPct val="100000"/>
              </a:lnSpc>
              <a:buNone/>
              <a:tabLst>
                <a:tab algn="l" pos="0"/>
              </a:tabLst>
            </a:pPr>
            <a:r>
              <a:rPr b="0" lang="it" sz="2800" spc="-1" strike="noStrike">
                <a:solidFill>
                  <a:schemeClr val="dk1"/>
                </a:solidFill>
                <a:latin typeface="Calibri"/>
                <a:ea typeface="Calibri"/>
              </a:rPr>
              <a:t>2023-24</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Num" idx="1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F1BA16B-E8E3-421C-9AA9-73AF3149D75D}" type="slidenum">
              <a:rPr b="0" lang="it" sz="1000" spc="-1" strike="noStrike">
                <a:solidFill>
                  <a:schemeClr val="lt1"/>
                </a:solidFill>
                <a:latin typeface="Arial"/>
                <a:ea typeface="Arial"/>
              </a:rPr>
              <a:t>10</a:t>
            </a:fld>
            <a:endParaRPr b="0" lang="en-GB" sz="1000" spc="-1" strike="noStrike">
              <a:solidFill>
                <a:srgbClr val="000000"/>
              </a:solidFill>
              <a:latin typeface="Times New Roman"/>
            </a:endParaRPr>
          </a:p>
        </p:txBody>
      </p:sp>
      <p:sp>
        <p:nvSpPr>
          <p:cNvPr id="81"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creation and mapping</a:t>
            </a:r>
            <a:endParaRPr b="0" lang="en-GB" sz="2800" spc="-1" strike="noStrike">
              <a:solidFill>
                <a:srgbClr val="000000"/>
              </a:solidFill>
              <a:latin typeface="Arial"/>
            </a:endParaRPr>
          </a:p>
        </p:txBody>
      </p:sp>
      <p:sp>
        <p:nvSpPr>
          <p:cNvPr id="82"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Once an instance of the entity has been created, Spring Data populates all remaining persistent properties of that class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All properties that have not been initialized by the constructor are set</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a property is immutable, but the class offers a corresponding </a:t>
            </a:r>
            <a:r>
              <a:rPr b="1" lang="it" sz="1400" spc="-1" strike="noStrike">
                <a:solidFill>
                  <a:srgbClr val="0b5394"/>
                </a:solidFill>
                <a:latin typeface="Consolas"/>
                <a:ea typeface="Consolas"/>
              </a:rPr>
              <a:t>with…</a:t>
            </a:r>
            <a:r>
              <a:rPr b="0" lang="it" sz="1400" spc="-1" strike="noStrike">
                <a:solidFill>
                  <a:schemeClr val="dk1"/>
                </a:solidFill>
                <a:latin typeface="Calibri"/>
                <a:ea typeface="Calibri"/>
              </a:rPr>
              <a:t> method, this will be used to derive a new instance containing the corresponding property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not set by the constructor, the ID property is always populated first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Num" idx="1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705CF3C-4B45-4B03-8E02-233FD010ECF8}" type="slidenum">
              <a:rPr b="0" lang="it" sz="1000" spc="-1" strike="noStrike">
                <a:solidFill>
                  <a:schemeClr val="lt1"/>
                </a:solidFill>
                <a:latin typeface="Arial"/>
                <a:ea typeface="Arial"/>
              </a:rPr>
              <a:t>11</a:t>
            </a:fld>
            <a:endParaRPr b="0" lang="en-GB" sz="1000" spc="-1" strike="noStrike">
              <a:solidFill>
                <a:srgbClr val="000000"/>
              </a:solidFill>
              <a:latin typeface="Times New Roman"/>
            </a:endParaRPr>
          </a:p>
        </p:txBody>
      </p:sp>
      <p:sp>
        <p:nvSpPr>
          <p:cNvPr id="8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Supported property types</a:t>
            </a:r>
            <a:endParaRPr b="0" lang="en-GB" sz="2800" spc="-1" strike="noStrike">
              <a:solidFill>
                <a:srgbClr val="000000"/>
              </a:solidFill>
              <a:latin typeface="Arial"/>
            </a:endParaRPr>
          </a:p>
        </p:txBody>
      </p:sp>
      <p:sp>
        <p:nvSpPr>
          <p:cNvPr id="8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All primitive types, enums and strings</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Date and time (including </a:t>
            </a:r>
            <a:r>
              <a:rPr b="1" lang="it" sz="1800" spc="-1" strike="noStrike">
                <a:solidFill>
                  <a:srgbClr val="0b5394"/>
                </a:solidFill>
                <a:latin typeface="Consolas"/>
                <a:ea typeface="Consolas"/>
              </a:rPr>
              <a:t>LocalDateTime</a:t>
            </a:r>
            <a:r>
              <a:rPr b="0" lang="it" sz="1800" spc="-1" strike="noStrike">
                <a:solidFill>
                  <a:schemeClr val="dk1"/>
                </a:solidFill>
                <a:latin typeface="Calibri"/>
                <a:ea typeface="Calibri"/>
              </a:rPr>
              <a:t> and derived)</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References to other entities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They are considered one-to-one relationships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table of the referenced entity must have a column named as the referencing entity</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lang="it" sz="1800" spc="-1" strike="noStrike">
                <a:solidFill>
                  <a:srgbClr val="0b5394"/>
                </a:solidFill>
                <a:latin typeface="Consolas"/>
                <a:ea typeface="Consolas"/>
              </a:rPr>
              <a:t>Set&lt;some_entity&gt;</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is considered a one-to-many relationship</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table of the referenced entity must have a column named as the referencing entity (as above)</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sldNum" idx="2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D4189D0-4217-4AF5-8B07-11A270FACC51}" type="slidenum">
              <a:rPr b="0" lang="it" sz="1000" spc="-1" strike="noStrike">
                <a:solidFill>
                  <a:schemeClr val="lt1"/>
                </a:solidFill>
                <a:latin typeface="Arial"/>
                <a:ea typeface="Arial"/>
              </a:rPr>
              <a:t>12</a:t>
            </a:fld>
            <a:endParaRPr b="0" lang="en-GB" sz="1000" spc="-1" strike="noStrike">
              <a:solidFill>
                <a:srgbClr val="000000"/>
              </a:solidFill>
              <a:latin typeface="Times New Roman"/>
            </a:endParaRPr>
          </a:p>
        </p:txBody>
      </p:sp>
      <p:sp>
        <p:nvSpPr>
          <p:cNvPr id="87"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Supported property types</a:t>
            </a:r>
            <a:endParaRPr b="0" lang="en-GB" sz="2800" spc="-1" strike="noStrike">
              <a:solidFill>
                <a:srgbClr val="000000"/>
              </a:solidFill>
              <a:latin typeface="Arial"/>
            </a:endParaRPr>
          </a:p>
        </p:txBody>
      </p:sp>
      <p:sp>
        <p:nvSpPr>
          <p:cNvPr id="88"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1" lang="it" sz="1800" spc="-1" strike="noStrike">
                <a:solidFill>
                  <a:srgbClr val="0b5394"/>
                </a:solidFill>
                <a:latin typeface="Consolas"/>
                <a:ea typeface="Consolas"/>
              </a:rPr>
              <a:t>Map&lt;</a:t>
            </a:r>
            <a:r>
              <a:rPr b="1" i="1" lang="it" sz="1800" spc="-1" strike="noStrike">
                <a:solidFill>
                  <a:srgbClr val="0b5394"/>
                </a:solidFill>
                <a:latin typeface="Consolas"/>
                <a:ea typeface="Consolas"/>
              </a:rPr>
              <a:t>simple_type</a:t>
            </a:r>
            <a:r>
              <a:rPr b="1" lang="it" sz="1800" spc="-1" strike="noStrike">
                <a:solidFill>
                  <a:srgbClr val="0b5394"/>
                </a:solidFill>
                <a:latin typeface="Consolas"/>
                <a:ea typeface="Consolas"/>
              </a:rPr>
              <a:t>, </a:t>
            </a:r>
            <a:r>
              <a:rPr b="1" i="1" lang="it" sz="1800" spc="-1" strike="noStrike">
                <a:solidFill>
                  <a:srgbClr val="0b5394"/>
                </a:solidFill>
                <a:latin typeface="Consolas"/>
                <a:ea typeface="Consolas"/>
              </a:rPr>
              <a:t>some_entity&gt;</a:t>
            </a:r>
            <a:r>
              <a:rPr b="0" lang="it" sz="1800" spc="-1" strike="noStrike">
                <a:solidFill>
                  <a:schemeClr val="dk1"/>
                </a:solidFill>
                <a:latin typeface="Calibri"/>
                <a:ea typeface="Calibri"/>
              </a:rPr>
              <a:t> is considered a qualified one-to-many relationship</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table of the referenced entity is expected to have two additional columns: one named the same as the table of the referencing entity for the foreign key and one with the same name and an additional _key suffix for the map key</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lang="it" sz="1800" spc="-1" strike="noStrike">
                <a:solidFill>
                  <a:srgbClr val="0b5394"/>
                </a:solidFill>
                <a:latin typeface="Consolas"/>
                <a:ea typeface="Consolas"/>
              </a:rPr>
              <a:t>List&lt;</a:t>
            </a:r>
            <a:r>
              <a:rPr b="1" i="1" lang="it" sz="1800" spc="-1" strike="noStrike">
                <a:solidFill>
                  <a:srgbClr val="0b5394"/>
                </a:solidFill>
                <a:latin typeface="Consolas"/>
                <a:ea typeface="Consolas"/>
              </a:rPr>
              <a:t>some_entity</a:t>
            </a:r>
            <a:r>
              <a:rPr b="1" lang="it" sz="1800" spc="-1" strike="noStrike">
                <a:solidFill>
                  <a:srgbClr val="0b5394"/>
                </a:solidFill>
                <a:latin typeface="Consolas"/>
                <a:ea typeface="Consolas"/>
              </a:rPr>
              <a:t>&gt;</a:t>
            </a:r>
            <a:r>
              <a:rPr b="0" lang="it" sz="1800" spc="-1" strike="noStrike">
                <a:solidFill>
                  <a:schemeClr val="dk1"/>
                </a:solidFill>
                <a:latin typeface="Calibri"/>
                <a:ea typeface="Calibri"/>
              </a:rPr>
              <a:t> is interpreted as a </a:t>
            </a:r>
            <a:r>
              <a:rPr b="1" lang="it" sz="1800" spc="-1" strike="noStrike">
                <a:solidFill>
                  <a:srgbClr val="0b5394"/>
                </a:solidFill>
                <a:latin typeface="Consolas"/>
                <a:ea typeface="Consolas"/>
              </a:rPr>
              <a:t>Map&lt;Integer, some_entity&gt;</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No support is available for many-to-one or many-to-many relationships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These are, by definition, different aggregates and references to them are encoded as simple id values (foreign keys)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Num" idx="2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4A7808AC-DF38-4633-91D5-0728276F2D0D}" type="slidenum">
              <a:rPr b="0" lang="it" sz="1000" spc="-1" strike="noStrike">
                <a:solidFill>
                  <a:schemeClr val="lt1"/>
                </a:solidFill>
                <a:latin typeface="Arial"/>
                <a:ea typeface="Arial"/>
              </a:rPr>
              <a:t>13</a:t>
            </a:fld>
            <a:endParaRPr b="0" lang="en-GB" sz="1000" spc="-1" strike="noStrike">
              <a:solidFill>
                <a:srgbClr val="000000"/>
              </a:solidFill>
              <a:latin typeface="Times New Roman"/>
            </a:endParaRPr>
          </a:p>
        </p:txBody>
      </p:sp>
      <p:sp>
        <p:nvSpPr>
          <p:cNvPr id="9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Low-level mechanisms</a:t>
            </a:r>
            <a:endParaRPr b="0" lang="en-GB" sz="2800" spc="-1" strike="noStrike">
              <a:solidFill>
                <a:srgbClr val="000000"/>
              </a:solidFill>
              <a:latin typeface="Arial"/>
            </a:endParaRPr>
          </a:p>
        </p:txBody>
      </p:sp>
      <p:sp>
        <p:nvSpPr>
          <p:cNvPr id="9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Internally, Spring Data JDBC repositories are implemented by proxying/extending the class </a:t>
            </a:r>
            <a:r>
              <a:rPr b="1" lang="it" sz="1800" spc="-1" strike="noStrike">
                <a:solidFill>
                  <a:srgbClr val="0b5394"/>
                </a:solidFill>
                <a:latin typeface="Consolas"/>
                <a:ea typeface="Consolas"/>
              </a:rPr>
              <a:t>SimpleJdbcRepository&lt;Entity, ID&gt;</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Instances of this class gets a reference to a </a:t>
            </a:r>
            <a:r>
              <a:rPr b="1" lang="it" sz="1400" spc="-1" strike="noStrike">
                <a:solidFill>
                  <a:srgbClr val="0b5394"/>
                </a:solidFill>
                <a:latin typeface="Consolas"/>
                <a:ea typeface="Consolas"/>
              </a:rPr>
              <a:t>JdbcTemplate</a:t>
            </a:r>
            <a:r>
              <a:rPr b="0" lang="it" sz="1400" spc="-1" strike="noStrike">
                <a:solidFill>
                  <a:schemeClr val="dk1"/>
                </a:solidFill>
                <a:latin typeface="Calibri"/>
                <a:ea typeface="Calibri"/>
              </a:rPr>
              <a:t> instance</a:t>
            </a:r>
            <a:endParaRPr b="0" lang="en-GB" sz="1400" spc="-1" strike="noStrike">
              <a:solidFill>
                <a:srgbClr val="000000"/>
              </a:solidFill>
              <a:latin typeface="Arial"/>
            </a:endParaRPr>
          </a:p>
          <a:p>
            <a:pPr marL="270000" indent="-231840">
              <a:lnSpc>
                <a:spcPct val="100000"/>
              </a:lnSpc>
              <a:buClr>
                <a:srgbClr val="000000"/>
              </a:buClr>
              <a:buFont typeface="Calibri"/>
              <a:buChar char="●"/>
            </a:pPr>
            <a:r>
              <a:rPr b="1" lang="it" sz="1800" spc="-1" strike="noStrike">
                <a:solidFill>
                  <a:srgbClr val="0b5394"/>
                </a:solidFill>
                <a:latin typeface="Consolas"/>
                <a:ea typeface="Consolas"/>
              </a:rPr>
              <a:t>JdbcTemplate</a:t>
            </a:r>
            <a:r>
              <a:rPr b="0" lang="it" sz="1800" spc="-1" strike="noStrike">
                <a:solidFill>
                  <a:schemeClr val="dk1"/>
                </a:solidFill>
                <a:latin typeface="Calibri"/>
                <a:ea typeface="Calibri"/>
              </a:rPr>
              <a:t> is the engine that powers all the JDBC workflows, simplifying DB access and helping avoiding common errors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executes core JDBC operations (either single or batched) leaving application code to provide SQL and extract results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can be used independently of Spring Data JDBC, if no repository support is needed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Num" idx="2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086E4D6-390C-40B0-8CE1-F28D7C31C4B1}" type="slidenum">
              <a:rPr b="0" lang="it" sz="1000" spc="-1" strike="noStrike">
                <a:solidFill>
                  <a:schemeClr val="lt1"/>
                </a:solidFill>
                <a:latin typeface="Arial"/>
                <a:ea typeface="Arial"/>
              </a:rPr>
              <a:t>14</a:t>
            </a:fld>
            <a:endParaRPr b="0" lang="en-GB" sz="1000" spc="-1" strike="noStrike">
              <a:solidFill>
                <a:srgbClr val="000000"/>
              </a:solidFill>
              <a:latin typeface="Times New Roman"/>
            </a:endParaRPr>
          </a:p>
        </p:txBody>
      </p:sp>
      <p:sp>
        <p:nvSpPr>
          <p:cNvPr id="93" name="PlaceHolder 2"/>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1" lang="it" sz="2800" spc="-1" strike="noStrike">
                <a:solidFill>
                  <a:srgbClr val="0b5394"/>
                </a:solidFill>
                <a:latin typeface="Calibri"/>
                <a:ea typeface="Calibri"/>
              </a:rPr>
              <a:t>Support for DDD in Spring Data JDBC</a:t>
            </a:r>
            <a:endParaRPr b="0" lang="en-GB" sz="2800" spc="-1" strike="noStrike">
              <a:solidFill>
                <a:srgbClr val="000000"/>
              </a:solidFill>
              <a:latin typeface="Arial"/>
            </a:endParaRPr>
          </a:p>
        </p:txBody>
      </p:sp>
      <p:sp>
        <p:nvSpPr>
          <p:cNvPr id="94" name="PlaceHolder 3"/>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43080">
              <a:lnSpc>
                <a:spcPct val="115000"/>
              </a:lnSpc>
              <a:buClr>
                <a:srgbClr val="000000"/>
              </a:buClr>
              <a:buFont typeface="Calibri"/>
              <a:buChar char="●"/>
            </a:pPr>
            <a:r>
              <a:rPr b="0" lang="it" sz="1800" spc="-1" strike="noStrike">
                <a:solidFill>
                  <a:schemeClr val="dk1"/>
                </a:solidFill>
                <a:latin typeface="Calibri"/>
                <a:ea typeface="Calibri"/>
              </a:rPr>
              <a:t>Spring Data JDBC allows to use the persistence layer as requested by DDD requirements</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Aggregate roots are entities that contain references to their dependent entities, which can form a 1-1 or 1-N relationship </a:t>
            </a:r>
            <a:endParaRPr b="0" lang="en-GB" sz="14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In the former case, the dependent entity is modelled as a simple property of the aggregate root, in the latter one it is modelled as a collection (preferably a </a:t>
            </a:r>
            <a:r>
              <a:rPr b="1" lang="it" sz="1400" spc="-1" strike="noStrike">
                <a:solidFill>
                  <a:srgbClr val="0b5394"/>
                </a:solidFill>
                <a:latin typeface="Consolas"/>
                <a:ea typeface="Consolas"/>
              </a:rPr>
              <a:t>Set</a:t>
            </a:r>
            <a:r>
              <a:rPr b="0" lang="it" sz="1400" spc="-1" strike="noStrike">
                <a:solidFill>
                  <a:schemeClr val="dk1"/>
                </a:solidFill>
                <a:latin typeface="Calibri"/>
                <a:ea typeface="Calibri"/>
              </a:rPr>
              <a:t>) of them</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Spring Data JDBC knows a class is an aggregate root when it contains a repository for that class</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Since the aggregate entities are connected through object references, Spring Data JDBC also knows what the aggregates are and can transfer data to the database as aggregates</a:t>
            </a:r>
            <a:endParaRPr b="0" lang="en-GB" sz="14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In order to insert or update data, the entire aggregate needs to be saved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Num" idx="2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8822DAD-D033-4248-BE5B-327BFAD225ED}" type="slidenum">
              <a:rPr b="0" lang="it" sz="1000" spc="-1" strike="noStrike">
                <a:solidFill>
                  <a:schemeClr val="lt1"/>
                </a:solidFill>
                <a:latin typeface="Arial"/>
                <a:ea typeface="Arial"/>
              </a:rPr>
              <a:t>15</a:t>
            </a:fld>
            <a:endParaRPr b="0" lang="en-GB" sz="1000" spc="-1" strike="noStrike">
              <a:solidFill>
                <a:srgbClr val="000000"/>
              </a:solidFill>
              <a:latin typeface="Times New Roman"/>
            </a:endParaRPr>
          </a:p>
        </p:txBody>
      </p:sp>
      <p:sp>
        <p:nvSpPr>
          <p:cNvPr id="96" name="PlaceHolder 2"/>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1" lang="it" sz="2800" spc="-1" strike="noStrike">
                <a:solidFill>
                  <a:srgbClr val="0b5394"/>
                </a:solidFill>
                <a:latin typeface="Calibri"/>
                <a:ea typeface="Calibri"/>
              </a:rPr>
              <a:t>Support for DDD in Spring Data JDBC</a:t>
            </a:r>
            <a:endParaRPr b="0" lang="en-GB" sz="2800" spc="-1" strike="noStrike">
              <a:solidFill>
                <a:srgbClr val="000000"/>
              </a:solidFill>
              <a:latin typeface="Arial"/>
            </a:endParaRPr>
          </a:p>
        </p:txBody>
      </p:sp>
      <p:sp>
        <p:nvSpPr>
          <p:cNvPr id="97" name="PlaceHolder 3"/>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43080">
              <a:lnSpc>
                <a:spcPct val="115000"/>
              </a:lnSpc>
              <a:buClr>
                <a:srgbClr val="000000"/>
              </a:buClr>
              <a:buFont typeface="Calibri"/>
              <a:buChar char="●"/>
            </a:pPr>
            <a:r>
              <a:rPr b="0" lang="it" sz="1800" spc="-1" strike="noStrike">
                <a:solidFill>
                  <a:schemeClr val="dk1"/>
                </a:solidFill>
                <a:latin typeface="Calibri"/>
                <a:ea typeface="Calibri"/>
              </a:rPr>
              <a:t>Whenever an aggregate root object is saved or deleted, it has the opportunity to publish a domain event</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In order to support such a process, two method-level annotations are provided</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A method annotated with </a:t>
            </a:r>
            <a:r>
              <a:rPr b="1" lang="it" sz="1800" spc="-1" strike="noStrike">
                <a:solidFill>
                  <a:srgbClr val="0b5394"/>
                </a:solidFill>
                <a:latin typeface="Consolas"/>
                <a:ea typeface="Consolas"/>
              </a:rPr>
              <a:t>@DomainEvents</a:t>
            </a:r>
            <a:r>
              <a:rPr b="0" lang="it" sz="1800" spc="-1" strike="noStrike">
                <a:solidFill>
                  <a:schemeClr val="dk1"/>
                </a:solidFill>
                <a:latin typeface="Calibri"/>
                <a:ea typeface="Calibri"/>
              </a:rPr>
              <a:t> can return either a single event instance or a collection of events</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It must not take any arguments</a:t>
            </a:r>
            <a:endParaRPr b="0" lang="en-GB" sz="14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Its implementation is in charge of returning the events that need to be published, as a consequence of the last evolution of the object</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After all events have been published, if there is a method annotated with </a:t>
            </a:r>
            <a:r>
              <a:rPr b="1" lang="it" sz="1800" spc="-1" strike="noStrike">
                <a:solidFill>
                  <a:srgbClr val="0b5394"/>
                </a:solidFill>
                <a:latin typeface="Consolas"/>
                <a:ea typeface="Consolas"/>
              </a:rPr>
              <a:t>@AfterDomainEventPublication</a:t>
            </a:r>
            <a:r>
              <a:rPr b="0" lang="it" sz="1800" spc="-1" strike="noStrike">
                <a:solidFill>
                  <a:schemeClr val="dk1"/>
                </a:solidFill>
                <a:latin typeface="Calibri"/>
                <a:ea typeface="Calibri"/>
              </a:rPr>
              <a:t>, it will be invoked</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This can be used to clean the list of events to be published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Num" idx="2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29D1D92F-D199-4C36-AFEB-CA5BB2CCF669}" type="slidenum">
              <a:rPr b="0" lang="it" sz="1000" spc="-1" strike="noStrike">
                <a:solidFill>
                  <a:schemeClr val="lt1"/>
                </a:solidFill>
                <a:latin typeface="Arial"/>
                <a:ea typeface="Arial"/>
              </a:rPr>
              <a:t>16</a:t>
            </a:fld>
            <a:endParaRPr b="0" lang="en-GB" sz="1000" spc="-1" strike="noStrike">
              <a:solidFill>
                <a:srgbClr val="000000"/>
              </a:solidFill>
              <a:latin typeface="Times New Roman"/>
            </a:endParaRPr>
          </a:p>
        </p:txBody>
      </p:sp>
      <p:sp>
        <p:nvSpPr>
          <p:cNvPr id="99" name="PlaceHolder 2"/>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1" lang="it" sz="2800" spc="-1" strike="noStrike">
                <a:solidFill>
                  <a:srgbClr val="0b5394"/>
                </a:solidFill>
                <a:latin typeface="Calibri"/>
                <a:ea typeface="Calibri"/>
              </a:rPr>
              <a:t>Support for DDD in Spring Data JDBC</a:t>
            </a:r>
            <a:endParaRPr b="0" lang="en-GB" sz="2800" spc="-1" strike="noStrike">
              <a:solidFill>
                <a:srgbClr val="000000"/>
              </a:solidFill>
              <a:latin typeface="Arial"/>
            </a:endParaRPr>
          </a:p>
        </p:txBody>
      </p:sp>
      <p:sp>
        <p:nvSpPr>
          <p:cNvPr id="100" name="Google Shape;157;p24"/>
          <p:cNvSpPr/>
          <p:nvPr/>
        </p:nvSpPr>
        <p:spPr>
          <a:xfrm>
            <a:off x="423360" y="975960"/>
            <a:ext cx="8293320" cy="3657240"/>
          </a:xfrm>
          <a:prstGeom prst="rect">
            <a:avLst/>
          </a:prstGeom>
          <a:solidFill>
            <a:srgbClr val="fffcb4"/>
          </a:solidFill>
          <a:ln w="9525">
            <a:solidFill>
              <a:srgbClr val="000000"/>
            </a:solidFill>
            <a:round/>
          </a:ln>
          <a:effectLst>
            <a:outerShdw algn="bl" blurRad="57240" dir="5400000" dist="19080" rotWithShape="0">
              <a:srgbClr val="000000">
                <a:alpha val="50000"/>
              </a:srgbClr>
            </a:outerShdw>
          </a:effectLst>
        </p:spPr>
        <p:style>
          <a:lnRef idx="0"/>
          <a:fillRef idx="0"/>
          <a:effectRef idx="0"/>
          <a:fontRef idx="minor"/>
        </p:style>
        <p:txBody>
          <a:bodyPr tIns="91440" bIns="91440" anchor="t">
            <a:spAutoFit/>
          </a:bodyPr>
          <a:p>
            <a:pPr>
              <a:lnSpc>
                <a:spcPct val="100000"/>
              </a:lnSpc>
              <a:tabLst>
                <a:tab algn="l" pos="0"/>
              </a:tabLst>
            </a:pPr>
            <a:r>
              <a:rPr b="0" lang="it" sz="1200" spc="-1" strike="noStrike">
                <a:solidFill>
                  <a:srgbClr val="000000"/>
                </a:solidFill>
                <a:highlight>
                  <a:srgbClr val="00ff00"/>
                </a:highlight>
                <a:latin typeface="Consolas"/>
                <a:ea typeface="Consolas"/>
              </a:rPr>
              <a:t>data class Warehouse</a:t>
            </a:r>
            <a:r>
              <a:rPr b="0" lang="it" sz="1200" spc="-1" strike="noStrike">
                <a:solidFill>
                  <a:srgbClr val="000000"/>
                </a:solidFill>
                <a:latin typeface="Consolas"/>
                <a:ea typeface="Consolas"/>
              </a:rPr>
              <a:t>(@Id val id: String, val location: String) {</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1" lang="it" sz="1200" spc="-1" strike="noStrike">
                <a:solidFill>
                  <a:srgbClr val="0b5394"/>
                </a:solidFill>
                <a:latin typeface="Consolas"/>
                <a:ea typeface="Consolas"/>
              </a:rPr>
              <a:t>@MappedCollection</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private val inventoryItems = mutableSetOf&lt;</a:t>
            </a:r>
            <a:r>
              <a:rPr b="0" lang="it" sz="1200" spc="-1" strike="noStrike">
                <a:solidFill>
                  <a:schemeClr val="dk1"/>
                </a:solidFill>
                <a:latin typeface="Consolas"/>
                <a:ea typeface="Consolas"/>
              </a:rPr>
              <a:t>InventoryItems</a:t>
            </a:r>
            <a:r>
              <a:rPr b="0" lang="it" sz="1200" spc="-1" strike="noStrike">
                <a:solidFill>
                  <a:srgbClr val="000000"/>
                </a:solidFill>
                <a:latin typeface="Consolas"/>
                <a:ea typeface="Consolas"/>
              </a:rPr>
              <a:t>&gt;()</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fun addInventoryItem(inventoryItem: InventoryItem) {</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_domainEvents.add(InventoryItemAdded(this, inventoryItem))</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inventoryItems.add(inventoryItem)</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a:t>
            </a:r>
            <a:r>
              <a:rPr b="0" lang="it" sz="1200" spc="-1" strike="noStrike">
                <a:solidFill>
                  <a:srgbClr val="000000"/>
                </a:solidFill>
                <a:latin typeface="Consolas"/>
                <a:ea typeface="Consolas"/>
              </a:rPr>
              <a:t>	</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private val _domainEvents = mutableListOf&lt;Any&gt;()</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1" lang="it" sz="1200" spc="-1" strike="noStrike">
                <a:solidFill>
                  <a:srgbClr val="0b5394"/>
                </a:solidFill>
                <a:latin typeface="Consolas"/>
                <a:ea typeface="Consolas"/>
              </a:rPr>
              <a:t>@DomainEvents</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fun domainEvents(): List&lt;Any&gt; = _domainEvents</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1" lang="it" sz="1200" spc="-1" strike="noStrike">
                <a:solidFill>
                  <a:srgbClr val="0b5394"/>
                </a:solidFill>
                <a:latin typeface="Consolas"/>
                <a:ea typeface="Consolas"/>
              </a:rPr>
              <a:t>@AfterDomainEventPublication</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fun cleanup() {</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_domainEvents.clear()</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  </a:t>
            </a:r>
            <a:r>
              <a:rPr b="0" lang="it" sz="1200" spc="-1" strike="noStrike">
                <a:solidFill>
                  <a:srgbClr val="000000"/>
                </a:solidFill>
                <a:latin typeface="Consolas"/>
                <a:ea typeface="Consolas"/>
              </a:rPr>
              <a:t>}</a:t>
            </a: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latin typeface="Consolas"/>
                <a:ea typeface="Consolas"/>
              </a:rPr>
              <a:t>}</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0" lang="it" sz="1200" spc="-1" strike="noStrike">
                <a:solidFill>
                  <a:srgbClr val="000000"/>
                </a:solidFill>
                <a:highlight>
                  <a:srgbClr val="00ff00"/>
                </a:highlight>
                <a:latin typeface="Consolas"/>
                <a:ea typeface="Consolas"/>
              </a:rPr>
              <a:t>data class InventoryItem</a:t>
            </a:r>
            <a:r>
              <a:rPr b="0" lang="it" sz="1200" spc="-1" strike="noStrike">
                <a:solidFill>
                  <a:srgbClr val="000000"/>
                </a:solidFill>
                <a:latin typeface="Consolas"/>
                <a:ea typeface="Consolas"/>
              </a:rPr>
              <a:t> (@Id val id: String, val name: String, val count: Int)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Num" idx="2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50FB1E6-FF78-4F9E-8EAE-6B9BF984DDFE}" type="slidenum">
              <a:rPr b="0" lang="it" sz="1000" spc="-1" strike="noStrike">
                <a:solidFill>
                  <a:schemeClr val="lt1"/>
                </a:solidFill>
                <a:latin typeface="Arial"/>
                <a:ea typeface="Arial"/>
              </a:rPr>
              <a:t>17</a:t>
            </a:fld>
            <a:endParaRPr b="0" lang="en-GB" sz="1000" spc="-1" strike="noStrike">
              <a:solidFill>
                <a:srgbClr val="000000"/>
              </a:solidFill>
              <a:latin typeface="Times New Roman"/>
            </a:endParaRPr>
          </a:p>
        </p:txBody>
      </p:sp>
      <p:sp>
        <p:nvSpPr>
          <p:cNvPr id="102" name="PlaceHolder 2"/>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1" lang="it" sz="2800" spc="-1" strike="noStrike">
                <a:solidFill>
                  <a:srgbClr val="0b5394"/>
                </a:solidFill>
                <a:latin typeface="Calibri"/>
                <a:ea typeface="Calibri"/>
              </a:rPr>
              <a:t>Spring Data JPA</a:t>
            </a:r>
            <a:endParaRPr b="0" lang="en-GB" sz="2800" spc="-1" strike="noStrike">
              <a:solidFill>
                <a:srgbClr val="000000"/>
              </a:solidFill>
              <a:latin typeface="Arial"/>
            </a:endParaRPr>
          </a:p>
        </p:txBody>
      </p:sp>
      <p:sp>
        <p:nvSpPr>
          <p:cNvPr id="103" name="PlaceHolder 3"/>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43080">
              <a:lnSpc>
                <a:spcPct val="115000"/>
              </a:lnSpc>
              <a:buClr>
                <a:srgbClr val="000000"/>
              </a:buClr>
              <a:buFont typeface="Calibri"/>
              <a:buChar char="●"/>
            </a:pPr>
            <a:r>
              <a:rPr b="0" lang="it" sz="1800" spc="-1" strike="noStrike">
                <a:solidFill>
                  <a:schemeClr val="dk1"/>
                </a:solidFill>
                <a:latin typeface="Calibri"/>
                <a:ea typeface="Calibri"/>
              </a:rPr>
              <a:t>While extremely powerful, the concept of entity supported by JPA is based on different assumptions from those used by DDD</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JPA entities have less restrictions than in DDD</a:t>
            </a:r>
            <a:endParaRPr b="0" lang="en-GB" sz="14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There is no explicit support for implementing aggregates and aggregate roots</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Spring Data wraps the JPA specifications in a more general framework which can make the implementation of DDD abstractions easier to be developed</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Interface </a:t>
            </a:r>
            <a:r>
              <a:rPr b="1" lang="it" sz="1400" spc="-1" strike="noStrike">
                <a:solidFill>
                  <a:srgbClr val="0b5394"/>
                </a:solidFill>
                <a:latin typeface="Consolas"/>
                <a:ea typeface="Consolas"/>
              </a:rPr>
              <a:t>Persitable</a:t>
            </a:r>
            <a:r>
              <a:rPr b="0" lang="it" sz="1400" spc="-1" strike="noStrike">
                <a:solidFill>
                  <a:schemeClr val="dk1"/>
                </a:solidFill>
                <a:latin typeface="Calibri"/>
                <a:ea typeface="Calibri"/>
              </a:rPr>
              <a:t>, that denotes something that has an ID and should be persisted in a DBMS, and class </a:t>
            </a:r>
            <a:r>
              <a:rPr b="1" lang="it" sz="1400" spc="-1" strike="noStrike">
                <a:solidFill>
                  <a:srgbClr val="0b5394"/>
                </a:solidFill>
                <a:latin typeface="Consolas"/>
                <a:ea typeface="Consolas"/>
              </a:rPr>
              <a:t>AbstractAggregateRoot</a:t>
            </a:r>
            <a:r>
              <a:rPr b="0" lang="it" sz="1400" spc="-1" strike="noStrike">
                <a:solidFill>
                  <a:schemeClr val="dk1"/>
                </a:solidFill>
                <a:latin typeface="Calibri"/>
                <a:ea typeface="Calibri"/>
              </a:rPr>
              <a:t>, that provides method for dispatching domain events whenever the entity is saved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Num" idx="2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2D33208-DABA-421D-A2AF-C8782D037475}" type="slidenum">
              <a:rPr b="0" lang="it" sz="1000" spc="-1" strike="noStrike">
                <a:solidFill>
                  <a:schemeClr val="lt1"/>
                </a:solidFill>
                <a:latin typeface="Arial"/>
                <a:ea typeface="Arial"/>
              </a:rPr>
              <a:t>18</a:t>
            </a:fld>
            <a:endParaRPr b="0" lang="en-GB" sz="1000" spc="-1" strike="noStrike">
              <a:solidFill>
                <a:srgbClr val="000000"/>
              </a:solidFill>
              <a:latin typeface="Times New Roman"/>
            </a:endParaRPr>
          </a:p>
        </p:txBody>
      </p:sp>
      <p:sp>
        <p:nvSpPr>
          <p:cNvPr id="105"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Spring Data JPA</a:t>
            </a:r>
            <a:endParaRPr b="0" lang="en-GB" sz="2800" spc="-1" strike="noStrike">
              <a:solidFill>
                <a:srgbClr val="000000"/>
              </a:solidFill>
              <a:latin typeface="Arial"/>
            </a:endParaRPr>
          </a:p>
        </p:txBody>
      </p:sp>
      <p:sp>
        <p:nvSpPr>
          <p:cNvPr id="106" name="Google Shape;173;p26"/>
          <p:cNvSpPr/>
          <p:nvPr/>
        </p:nvSpPr>
        <p:spPr>
          <a:xfrm>
            <a:off x="2019240" y="935280"/>
            <a:ext cx="4926240" cy="596160"/>
          </a:xfrm>
          <a:prstGeom prst="rect">
            <a:avLst/>
          </a:prstGeom>
          <a:solidFill>
            <a:srgbClr val="6aa84f"/>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rgbClr val="000000"/>
                </a:solidFill>
                <a:latin typeface="Calibri"/>
                <a:ea typeface="Calibri"/>
              </a:rPr>
              <a:t>Application Code</a:t>
            </a:r>
            <a:endParaRPr b="0" lang="en-GB" sz="2400" spc="-1" strike="noStrike">
              <a:solidFill>
                <a:srgbClr val="ffffff"/>
              </a:solidFill>
              <a:latin typeface="Arial"/>
            </a:endParaRPr>
          </a:p>
        </p:txBody>
      </p:sp>
      <p:sp>
        <p:nvSpPr>
          <p:cNvPr id="107" name="Google Shape;174;p26"/>
          <p:cNvSpPr/>
          <p:nvPr/>
        </p:nvSpPr>
        <p:spPr>
          <a:xfrm>
            <a:off x="2019240" y="1934640"/>
            <a:ext cx="3557520" cy="393120"/>
          </a:xfrm>
          <a:prstGeom prst="rect">
            <a:avLst/>
          </a:prstGeom>
          <a:solidFill>
            <a:srgbClr val="ffe599"/>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rgbClr val="000000"/>
                </a:solidFill>
                <a:latin typeface="Calibri"/>
                <a:ea typeface="Calibri"/>
              </a:rPr>
              <a:t>Spring Data JPA</a:t>
            </a:r>
            <a:endParaRPr b="0" lang="en-GB" sz="2400" spc="-1" strike="noStrike">
              <a:solidFill>
                <a:srgbClr val="000000"/>
              </a:solidFill>
              <a:latin typeface="Arial"/>
            </a:endParaRPr>
          </a:p>
        </p:txBody>
      </p:sp>
      <p:sp>
        <p:nvSpPr>
          <p:cNvPr id="108" name="Google Shape;175;p26"/>
          <p:cNvSpPr/>
          <p:nvPr/>
        </p:nvSpPr>
        <p:spPr>
          <a:xfrm>
            <a:off x="2019240" y="2793960"/>
            <a:ext cx="4926240" cy="718200"/>
          </a:xfrm>
          <a:prstGeom prst="corner">
            <a:avLst>
              <a:gd name="adj1" fmla="val 78672"/>
              <a:gd name="adj2" fmla="val 293351"/>
            </a:avLst>
          </a:prstGeom>
          <a:solidFill>
            <a:srgbClr val="e69138"/>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chemeClr val="dk1"/>
                </a:solidFill>
                <a:latin typeface="Calibri"/>
                <a:ea typeface="Calibri"/>
              </a:rPr>
              <a:t>Hibernate</a:t>
            </a:r>
            <a:endParaRPr b="0" lang="en-GB" sz="2400" spc="-1" strike="noStrike">
              <a:solidFill>
                <a:srgbClr val="000000"/>
              </a:solidFill>
              <a:latin typeface="Arial"/>
            </a:endParaRPr>
          </a:p>
        </p:txBody>
      </p:sp>
      <p:grpSp>
        <p:nvGrpSpPr>
          <p:cNvPr id="109" name="Google Shape;176;p26"/>
          <p:cNvGrpSpPr/>
          <p:nvPr/>
        </p:nvGrpSpPr>
        <p:grpSpPr>
          <a:xfrm>
            <a:off x="2019600" y="2394720"/>
            <a:ext cx="4926240" cy="589320"/>
            <a:chOff x="2019600" y="2394720"/>
            <a:chExt cx="4926240" cy="589320"/>
          </a:xfrm>
        </p:grpSpPr>
        <p:sp>
          <p:nvSpPr>
            <p:cNvPr id="110" name="Google Shape;177;p26"/>
            <p:cNvSpPr/>
            <p:nvPr/>
          </p:nvSpPr>
          <p:spPr>
            <a:xfrm rot="10800000">
              <a:off x="2019600" y="2394360"/>
              <a:ext cx="4926240" cy="495000"/>
            </a:xfrm>
            <a:prstGeom prst="corner">
              <a:avLst>
                <a:gd name="adj1" fmla="val 70082"/>
                <a:gd name="adj2" fmla="val 546400"/>
              </a:avLst>
            </a:prstGeom>
            <a:solidFill>
              <a:srgbClr val="f9cb9c"/>
            </a:solidFill>
            <a:ln w="19050">
              <a:solidFill>
                <a:srgbClr val="000000"/>
              </a:solidFill>
              <a:round/>
            </a:ln>
          </p:spPr>
          <p:style>
            <a:lnRef idx="0"/>
            <a:fillRef idx="0"/>
            <a:effectRef idx="0"/>
            <a:fontRef idx="minor"/>
          </p:style>
          <p:txBody>
            <a:bodyPr tIns="91440" bIns="91440" anchor="ctr">
              <a:noAutofit/>
            </a:bodyPr>
            <a:p>
              <a:pPr>
                <a:lnSpc>
                  <a:spcPct val="100000"/>
                </a:lnSpc>
                <a:tabLst>
                  <a:tab algn="l" pos="0"/>
                </a:tabLst>
              </a:pPr>
              <a:endParaRPr b="0" lang="en-GB" sz="1400" spc="-1" strike="noStrike">
                <a:solidFill>
                  <a:srgbClr val="000000"/>
                </a:solidFill>
                <a:latin typeface="Arial"/>
              </a:endParaRPr>
            </a:p>
          </p:txBody>
        </p:sp>
        <p:sp>
          <p:nvSpPr>
            <p:cNvPr id="111" name="Google Shape;178;p26"/>
            <p:cNvSpPr/>
            <p:nvPr/>
          </p:nvSpPr>
          <p:spPr>
            <a:xfrm>
              <a:off x="3935160" y="2435760"/>
              <a:ext cx="1094400" cy="5482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1" lang="it" sz="2400" spc="-1" strike="noStrike">
                  <a:solidFill>
                    <a:schemeClr val="dk1"/>
                  </a:solidFill>
                  <a:latin typeface="Calibri"/>
                  <a:ea typeface="Calibri"/>
                </a:rPr>
                <a:t>JPA</a:t>
              </a:r>
              <a:endParaRPr b="0" lang="en-GB" sz="2400" spc="-1" strike="noStrike">
                <a:solidFill>
                  <a:srgbClr val="000000"/>
                </a:solidFill>
                <a:latin typeface="Arial"/>
              </a:endParaRPr>
            </a:p>
          </p:txBody>
        </p:sp>
      </p:grpSp>
      <p:sp>
        <p:nvSpPr>
          <p:cNvPr id="112" name="Google Shape;179;p26"/>
          <p:cNvSpPr/>
          <p:nvPr/>
        </p:nvSpPr>
        <p:spPr>
          <a:xfrm>
            <a:off x="2019240" y="3594960"/>
            <a:ext cx="4926240" cy="393120"/>
          </a:xfrm>
          <a:prstGeom prst="rect">
            <a:avLst/>
          </a:prstGeom>
          <a:solidFill>
            <a:srgbClr val="d9d9d9"/>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rgbClr val="000000"/>
                </a:solidFill>
                <a:latin typeface="Calibri"/>
                <a:ea typeface="Calibri"/>
              </a:rPr>
              <a:t>JDBC</a:t>
            </a:r>
            <a:endParaRPr b="0" lang="en-GB" sz="2400" spc="-1" strike="noStrike">
              <a:solidFill>
                <a:srgbClr val="000000"/>
              </a:solidFill>
              <a:latin typeface="Arial"/>
            </a:endParaRPr>
          </a:p>
        </p:txBody>
      </p:sp>
      <p:sp>
        <p:nvSpPr>
          <p:cNvPr id="113" name="Google Shape;180;p26"/>
          <p:cNvSpPr/>
          <p:nvPr/>
        </p:nvSpPr>
        <p:spPr>
          <a:xfrm>
            <a:off x="3687120" y="4136400"/>
            <a:ext cx="1962000" cy="541800"/>
          </a:xfrm>
          <a:prstGeom prst="flowChartMagneticDisk">
            <a:avLst/>
          </a:prstGeom>
          <a:solidFill>
            <a:srgbClr val="9fc5e8"/>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0" lang="it" sz="2400" spc="-1" strike="noStrike">
                <a:solidFill>
                  <a:srgbClr val="000000"/>
                </a:solidFill>
                <a:latin typeface="Calibri"/>
                <a:ea typeface="Calibri"/>
              </a:rPr>
              <a:t>RDBMS</a:t>
            </a:r>
            <a:endParaRPr b="0" lang="en-GB" sz="2400" spc="-1" strike="noStrike">
              <a:solidFill>
                <a:srgbClr val="000000"/>
              </a:solidFill>
              <a:latin typeface="Arial"/>
            </a:endParaRPr>
          </a:p>
        </p:txBody>
      </p:sp>
      <p:cxnSp>
        <p:nvCxnSpPr>
          <p:cNvPr id="114" name="Google Shape;181;p26"/>
          <p:cNvCxnSpPr>
            <a:stCxn id="107" idx="0"/>
          </p:cNvCxnSpPr>
          <p:nvPr/>
        </p:nvCxnSpPr>
        <p:spPr>
          <a:xfrm flipV="1">
            <a:off x="3798000" y="1544760"/>
            <a:ext cx="360" cy="390240"/>
          </a:xfrm>
          <a:prstGeom prst="straightConnector1">
            <a:avLst/>
          </a:prstGeom>
          <a:ln w="28575">
            <a:solidFill>
              <a:srgbClr val="000000"/>
            </a:solidFill>
            <a:round/>
            <a:headEnd len="med" type="triangle" w="med"/>
            <a:tailEnd len="med" type="triangle" w="med"/>
          </a:ln>
        </p:spPr>
      </p:cxnSp>
      <p:sp>
        <p:nvSpPr>
          <p:cNvPr id="115" name="Google Shape;182;p26"/>
          <p:cNvSpPr/>
          <p:nvPr/>
        </p:nvSpPr>
        <p:spPr>
          <a:xfrm>
            <a:off x="2482560" y="1472040"/>
            <a:ext cx="135756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it" sz="1800" spc="-1" strike="noStrike">
                <a:solidFill>
                  <a:schemeClr val="dk1"/>
                </a:solidFill>
                <a:latin typeface="Calibri"/>
                <a:ea typeface="Calibri"/>
              </a:rPr>
              <a:t>Repository</a:t>
            </a:r>
            <a:endParaRPr b="0" lang="en-GB" sz="1800" spc="-1" strike="noStrike">
              <a:solidFill>
                <a:srgbClr val="000000"/>
              </a:solidFill>
              <a:latin typeface="Arial"/>
            </a:endParaRPr>
          </a:p>
        </p:txBody>
      </p:sp>
      <p:cxnSp>
        <p:nvCxnSpPr>
          <p:cNvPr id="116" name="Google Shape;183;p26"/>
          <p:cNvCxnSpPr/>
          <p:nvPr/>
        </p:nvCxnSpPr>
        <p:spPr>
          <a:xfrm flipV="1">
            <a:off x="6212520" y="1545120"/>
            <a:ext cx="360" cy="833040"/>
          </a:xfrm>
          <a:prstGeom prst="straightConnector1">
            <a:avLst/>
          </a:prstGeom>
          <a:ln w="28575">
            <a:solidFill>
              <a:srgbClr val="000000"/>
            </a:solidFill>
            <a:round/>
            <a:headEnd len="med" type="triangle" w="med"/>
            <a:tailEnd len="med" type="triangle" w="med"/>
          </a:ln>
        </p:spPr>
      </p:cxnSp>
      <p:sp>
        <p:nvSpPr>
          <p:cNvPr id="117" name="Google Shape;184;p26"/>
          <p:cNvSpPr/>
          <p:nvPr/>
        </p:nvSpPr>
        <p:spPr>
          <a:xfrm>
            <a:off x="5984280" y="1675800"/>
            <a:ext cx="135756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it" sz="1800" spc="-1" strike="noStrike">
                <a:solidFill>
                  <a:schemeClr val="dk1"/>
                </a:solidFill>
                <a:latin typeface="Calibri"/>
                <a:ea typeface="Calibri"/>
              </a:rPr>
              <a:t>Raw JPA</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Num" idx="2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BDFBA97-87CB-401C-933C-F3379627DEFE}" type="slidenum">
              <a:rPr b="0" lang="it" sz="1000" spc="-1" strike="noStrike">
                <a:solidFill>
                  <a:schemeClr val="lt1"/>
                </a:solidFill>
                <a:latin typeface="Arial"/>
                <a:ea typeface="Arial"/>
              </a:rPr>
              <a:t>19</a:t>
            </a:fld>
            <a:endParaRPr b="0" lang="en-GB" sz="1000" spc="-1" strike="noStrike">
              <a:solidFill>
                <a:srgbClr val="000000"/>
              </a:solidFill>
              <a:latin typeface="Times New Roman"/>
            </a:endParaRPr>
          </a:p>
        </p:txBody>
      </p:sp>
      <p:sp>
        <p:nvSpPr>
          <p:cNvPr id="119"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 Jakarta (Java) Persistence API</a:t>
            </a:r>
            <a:endParaRPr b="0" lang="en-GB" sz="2800" spc="-1" strike="noStrike">
              <a:solidFill>
                <a:srgbClr val="000000"/>
              </a:solidFill>
              <a:latin typeface="Arial"/>
            </a:endParaRPr>
          </a:p>
        </p:txBody>
      </p:sp>
      <p:sp>
        <p:nvSpPr>
          <p:cNvPr id="120"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Specification defines a standard for management of persistence and object to relational mapping in Java environments</a:t>
            </a:r>
            <a:endParaRPr b="0" lang="en-GB" sz="1800" spc="-1" strike="noStrike">
              <a:solidFill>
                <a:srgbClr val="000000"/>
              </a:solidFill>
              <a:latin typeface="Arial"/>
            </a:endParaRPr>
          </a:p>
          <a:p>
            <a:pPr lvl="1" marL="541440" indent="-200160">
              <a:lnSpc>
                <a:spcPct val="100000"/>
              </a:lnSpc>
              <a:buClr>
                <a:srgbClr val="000000"/>
              </a:buClr>
              <a:buFont typeface="Calibri"/>
              <a:buChar char="○"/>
            </a:pPr>
            <a:r>
              <a:rPr b="0" lang="it" sz="1400" spc="-1" strike="noStrike">
                <a:solidFill>
                  <a:schemeClr val="dk1"/>
                </a:solidFill>
                <a:latin typeface="Calibri"/>
                <a:ea typeface="Calibri"/>
              </a:rPr>
              <a:t>Originally released in 2006, it underwent several updates: current version is 3.1 (March 2022)</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An ORM (Object-to-Relational-Mapping) is a software layer that (automatically) converts tables rows into object instances and vice-versa</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Keeping the two representations in sync</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Reference ORM implementation is provided by JBoss Hibernate (v6.2)</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ldNum" idx="1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6819E1C-29C7-4862-A45B-C59F02C312EC}" type="slidenum">
              <a:rPr b="0" lang="it" sz="1000" spc="-1" strike="noStrike">
                <a:solidFill>
                  <a:schemeClr val="lt1"/>
                </a:solidFill>
                <a:latin typeface="Arial"/>
                <a:ea typeface="Arial"/>
              </a:rPr>
              <a:t>2</a:t>
            </a:fld>
            <a:endParaRPr b="0" lang="en-GB" sz="1000" spc="-1" strike="noStrike">
              <a:solidFill>
                <a:srgbClr val="000000"/>
              </a:solidFill>
              <a:latin typeface="Times New Roman"/>
            </a:endParaRPr>
          </a:p>
        </p:txBody>
      </p:sp>
      <p:sp>
        <p:nvSpPr>
          <p:cNvPr id="5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Spring Data in nutshell</a:t>
            </a:r>
            <a:endParaRPr b="0" lang="en-GB" sz="2800" spc="-1" strike="noStrike">
              <a:solidFill>
                <a:srgbClr val="000000"/>
              </a:solidFill>
              <a:latin typeface="Arial"/>
            </a:endParaRPr>
          </a:p>
        </p:txBody>
      </p:sp>
      <p:sp>
        <p:nvSpPr>
          <p:cNvPr id="5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A general framework for persistence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Suitable for both SQL and NoSQL databases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Based on the </a:t>
            </a:r>
            <a:r>
              <a:rPr b="1" lang="it" sz="1800" spc="-1" strike="noStrike">
                <a:solidFill>
                  <a:srgbClr val="0b5394"/>
                </a:solidFill>
                <a:latin typeface="Consolas"/>
                <a:ea typeface="Consolas"/>
              </a:rPr>
              <a:t>@Repository</a:t>
            </a:r>
            <a:r>
              <a:rPr b="0" lang="it" sz="1800" spc="-1" strike="noStrike">
                <a:solidFill>
                  <a:schemeClr val="dk1"/>
                </a:solidFill>
                <a:latin typeface="Calibri"/>
                <a:ea typeface="Calibri"/>
              </a:rPr>
              <a:t> concept</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 adapter that takes domain objects (</a:t>
            </a:r>
            <a:r>
              <a:rPr b="1" lang="it" sz="1400" spc="-1" strike="noStrike">
                <a:solidFill>
                  <a:srgbClr val="0b5394"/>
                </a:solidFill>
                <a:latin typeface="Consolas"/>
                <a:ea typeface="Consolas"/>
              </a:rPr>
              <a:t>@Entity</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@Document</a:t>
            </a:r>
            <a:r>
              <a:rPr b="0" lang="it" sz="1400" spc="-1" strike="noStrike">
                <a:solidFill>
                  <a:schemeClr val="dk1"/>
                </a:solidFill>
                <a:latin typeface="Calibri"/>
                <a:ea typeface="Calibri"/>
              </a:rPr>
              <a:t>, …) and makes specific calls to the persistence layer, implementing CRUD operations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Repositories are defined as interfaces the implementation of which is automatically generated by Spring Data</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avoids copying and pasting the same code over and over, possibly introducing subtle errors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Num" idx="2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776E86E-E527-4D3C-85B5-D3E1009BA05F}" type="slidenum">
              <a:rPr b="0" lang="it" sz="1000" spc="-1" strike="noStrike">
                <a:solidFill>
                  <a:schemeClr val="lt1"/>
                </a:solidFill>
                <a:latin typeface="Arial"/>
                <a:ea typeface="Arial"/>
              </a:rPr>
              <a:t>20</a:t>
            </a:fld>
            <a:endParaRPr b="0" lang="en-GB" sz="1000" spc="-1" strike="noStrike">
              <a:solidFill>
                <a:srgbClr val="000000"/>
              </a:solidFill>
              <a:latin typeface="Times New Roman"/>
            </a:endParaRPr>
          </a:p>
        </p:txBody>
      </p:sp>
      <p:sp>
        <p:nvSpPr>
          <p:cNvPr id="12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 Jakarta (Java) Persistence API</a:t>
            </a:r>
            <a:endParaRPr b="0" lang="en-GB" sz="2800" spc="-1" strike="noStrike">
              <a:solidFill>
                <a:srgbClr val="000000"/>
              </a:solidFill>
              <a:latin typeface="Arial"/>
            </a:endParaRPr>
          </a:p>
        </p:txBody>
      </p:sp>
      <p:sp>
        <p:nvSpPr>
          <p:cNvPr id="12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A generic architecture that provides developers with all the required operations and techniques for mapping objects from and into a relational database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Specifies a set of behaviours in terms of interfaces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Requires a concrete implementation, providing the actual classes supporting the interfaces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Hibernate is a concrete implementation of JPA</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But it offers also a set of additional features, based on a proprietary API</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These may matter a lot when high performances are a must in the application development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Num" idx="2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9CB258E-D92C-47F7-BDA8-A8EA90B0D3E8}" type="slidenum">
              <a:rPr b="0" lang="it" sz="1000" spc="-1" strike="noStrike">
                <a:solidFill>
                  <a:schemeClr val="lt1"/>
                </a:solidFill>
                <a:latin typeface="Arial"/>
                <a:ea typeface="Arial"/>
              </a:rPr>
              <a:t>21</a:t>
            </a:fld>
            <a:endParaRPr b="0" lang="en-GB" sz="1000" spc="-1" strike="noStrike">
              <a:solidFill>
                <a:srgbClr val="000000"/>
              </a:solidFill>
              <a:latin typeface="Times New Roman"/>
            </a:endParaRPr>
          </a:p>
        </p:txBody>
      </p:sp>
      <p:sp>
        <p:nvSpPr>
          <p:cNvPr id="125"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architecture</a:t>
            </a:r>
            <a:endParaRPr b="0" lang="en-GB" sz="2800" spc="-1" strike="noStrike">
              <a:solidFill>
                <a:srgbClr val="000000"/>
              </a:solidFill>
              <a:latin typeface="Arial"/>
            </a:endParaRPr>
          </a:p>
        </p:txBody>
      </p:sp>
      <p:pic>
        <p:nvPicPr>
          <p:cNvPr id="126" name="Google Shape;205;p29" descr=""/>
          <p:cNvPicPr/>
          <p:nvPr/>
        </p:nvPicPr>
        <p:blipFill>
          <a:blip r:embed="rId1"/>
          <a:stretch/>
        </p:blipFill>
        <p:spPr>
          <a:xfrm>
            <a:off x="795240" y="1477800"/>
            <a:ext cx="7553160" cy="27133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Num" idx="3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A588328-3A65-4155-8AF7-DF0C95A97E08}" type="slidenum">
              <a:rPr b="0" lang="it" sz="1000" spc="-1" strike="noStrike">
                <a:solidFill>
                  <a:schemeClr val="lt1"/>
                </a:solidFill>
                <a:latin typeface="Arial"/>
                <a:ea typeface="Arial"/>
              </a:rPr>
              <a:t>22</a:t>
            </a:fld>
            <a:endParaRPr b="0" lang="en-GB" sz="1000" spc="-1" strike="noStrike">
              <a:solidFill>
                <a:srgbClr val="000000"/>
              </a:solidFill>
              <a:latin typeface="Times New Roman"/>
            </a:endParaRPr>
          </a:p>
        </p:txBody>
      </p:sp>
      <p:sp>
        <p:nvSpPr>
          <p:cNvPr id="12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interfaces and concepts</a:t>
            </a:r>
            <a:endParaRPr b="0" lang="en-GB" sz="2800" spc="-1" strike="noStrike">
              <a:solidFill>
                <a:srgbClr val="000000"/>
              </a:solidFill>
              <a:latin typeface="Arial"/>
            </a:endParaRPr>
          </a:p>
        </p:txBody>
      </p:sp>
      <p:sp>
        <p:nvSpPr>
          <p:cNvPr id="12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1" lang="it" sz="1800" spc="-1" strike="noStrike">
                <a:solidFill>
                  <a:srgbClr val="0b5394"/>
                </a:solidFill>
                <a:latin typeface="Consolas"/>
                <a:ea typeface="Consolas"/>
              </a:rPr>
              <a:t>PersistenceProvider</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 concrete software module conforming to the JPA specification (i.e., Hibernate, by default)</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lang="it" sz="1800" spc="-1" strike="noStrike">
                <a:solidFill>
                  <a:srgbClr val="0b5394"/>
                </a:solidFill>
                <a:latin typeface="Consolas"/>
                <a:ea typeface="Consolas"/>
              </a:rPr>
              <a:t>EntityManagerFactory</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 singleton object responsible of creating Entity Managers and configuring them to communicate with a specific database, as described by the persistence unit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lang="it" sz="1800" spc="-1" strike="noStrike">
                <a:solidFill>
                  <a:srgbClr val="0b5394"/>
                </a:solidFill>
                <a:latin typeface="Consolas"/>
                <a:ea typeface="Consolas"/>
              </a:rPr>
              <a:t>EntityManager</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 object that encapsulates a connection to a database, offering the actual methods for persisting and retrieving the entities mapped on that DBMS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Num" idx="3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A592343-ABD9-4D5D-A688-154C835A9F7A}" type="slidenum">
              <a:rPr b="0" lang="it" sz="1000" spc="-1" strike="noStrike">
                <a:solidFill>
                  <a:schemeClr val="lt1"/>
                </a:solidFill>
                <a:latin typeface="Arial"/>
                <a:ea typeface="Arial"/>
              </a:rPr>
              <a:t>23</a:t>
            </a:fld>
            <a:endParaRPr b="0" lang="en-GB" sz="1000" spc="-1" strike="noStrike">
              <a:solidFill>
                <a:srgbClr val="000000"/>
              </a:solidFill>
              <a:latin typeface="Times New Roman"/>
            </a:endParaRPr>
          </a:p>
        </p:txBody>
      </p:sp>
      <p:sp>
        <p:nvSpPr>
          <p:cNvPr id="131"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interfaces and concepts</a:t>
            </a:r>
            <a:endParaRPr b="0" lang="en-GB" sz="2800" spc="-1" strike="noStrike">
              <a:solidFill>
                <a:srgbClr val="000000"/>
              </a:solidFill>
              <a:latin typeface="Arial"/>
            </a:endParaRPr>
          </a:p>
        </p:txBody>
      </p:sp>
      <p:sp>
        <p:nvSpPr>
          <p:cNvPr id="132"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1" i="1" lang="it" sz="1800" spc="-1" strike="noStrike">
                <a:solidFill>
                  <a:srgbClr val="0b5394"/>
                </a:solidFill>
                <a:latin typeface="Calibri"/>
                <a:ea typeface="Calibri"/>
              </a:rPr>
              <a:t>Entities</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Classes that represent a domain object in the application</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Each entity is represented in the DBMS with a table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 specific instance of an entity corresponds to a record in that table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i="1" lang="it" sz="1800" spc="-1" strike="noStrike">
                <a:solidFill>
                  <a:srgbClr val="0b5394"/>
                </a:solidFill>
                <a:latin typeface="Calibri"/>
                <a:ea typeface="Calibri"/>
              </a:rPr>
              <a:t>Entity</a:t>
            </a:r>
            <a:r>
              <a:rPr b="0" lang="it" sz="1800" spc="-1" strike="noStrike">
                <a:solidFill>
                  <a:schemeClr val="dk1"/>
                </a:solidFill>
                <a:latin typeface="Calibri"/>
                <a:ea typeface="Calibri"/>
              </a:rPr>
              <a:t> </a:t>
            </a:r>
            <a:r>
              <a:rPr b="1" i="1" lang="it" sz="1800" spc="-1" strike="noStrike">
                <a:solidFill>
                  <a:srgbClr val="0b5394"/>
                </a:solidFill>
                <a:latin typeface="Calibri"/>
                <a:ea typeface="Calibri"/>
              </a:rPr>
              <a:t>transaction</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 database transaction that can be either committed or rolled back according to the application state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Any operations (query, insert, update, delete) should be performed within the boundaries of an entity transaction</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Num" idx="3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A90133E-D0ED-4B86-A0FA-17051DCDEA81}" type="slidenum">
              <a:rPr b="0" lang="it" sz="1000" spc="-1" strike="noStrike">
                <a:solidFill>
                  <a:schemeClr val="lt1"/>
                </a:solidFill>
                <a:latin typeface="Arial"/>
                <a:ea typeface="Arial"/>
              </a:rPr>
              <a:t>24</a:t>
            </a:fld>
            <a:endParaRPr b="0" lang="en-GB" sz="1000" spc="-1" strike="noStrike">
              <a:solidFill>
                <a:srgbClr val="000000"/>
              </a:solidFill>
              <a:latin typeface="Times New Roman"/>
            </a:endParaRPr>
          </a:p>
        </p:txBody>
      </p:sp>
      <p:sp>
        <p:nvSpPr>
          <p:cNvPr id="13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interfaces and concepts</a:t>
            </a:r>
            <a:endParaRPr b="0" lang="en-GB" sz="2800" spc="-1" strike="noStrike">
              <a:solidFill>
                <a:srgbClr val="000000"/>
              </a:solidFill>
              <a:latin typeface="Arial"/>
            </a:endParaRPr>
          </a:p>
        </p:txBody>
      </p:sp>
      <p:sp>
        <p:nvSpPr>
          <p:cNvPr id="13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1" lang="it" sz="1800" spc="-1" strike="noStrike">
                <a:solidFill>
                  <a:srgbClr val="0b5394"/>
                </a:solidFill>
                <a:latin typeface="Consolas"/>
                <a:ea typeface="Consolas"/>
              </a:rPr>
              <a:t>Query</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 object that encapsulate a custom query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JPA provides a custom query language (named JPQL) that can used to perform queries with object-oriented concepts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i="1" lang="it" sz="1800" spc="-1" strike="noStrike">
                <a:solidFill>
                  <a:srgbClr val="0b5394"/>
                </a:solidFill>
                <a:latin typeface="Calibri"/>
                <a:ea typeface="Calibri"/>
              </a:rPr>
              <a:t>Persistence</a:t>
            </a:r>
            <a:r>
              <a:rPr b="0" lang="it" sz="1800" spc="-1" strike="noStrike">
                <a:solidFill>
                  <a:schemeClr val="dk1"/>
                </a:solidFill>
                <a:latin typeface="Calibri"/>
                <a:ea typeface="Calibri"/>
              </a:rPr>
              <a:t> </a:t>
            </a:r>
            <a:r>
              <a:rPr b="1" i="1" lang="it" sz="1800" spc="-1" strike="noStrike">
                <a:solidFill>
                  <a:srgbClr val="0b5394"/>
                </a:solidFill>
                <a:latin typeface="Calibri"/>
                <a:ea typeface="Calibri"/>
              </a:rPr>
              <a:t>unit</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Defines a persistence context, describing connection information to the DBMS, involved entities, and other useful configuration information</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Num" idx="3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E380330E-E491-4FCB-9C46-7D17CD8BFB04}" type="slidenum">
              <a:rPr b="0" lang="it" sz="1000" spc="-1" strike="noStrike">
                <a:solidFill>
                  <a:schemeClr val="lt1"/>
                </a:solidFill>
                <a:latin typeface="Arial"/>
                <a:ea typeface="Arial"/>
              </a:rPr>
              <a:t>25</a:t>
            </a:fld>
            <a:endParaRPr b="0" lang="en-GB" sz="1000" spc="-1" strike="noStrike">
              <a:solidFill>
                <a:srgbClr val="000000"/>
              </a:solidFill>
              <a:latin typeface="Times New Roman"/>
            </a:endParaRPr>
          </a:p>
        </p:txBody>
      </p:sp>
      <p:sp>
        <p:nvSpPr>
          <p:cNvPr id="137"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Schema ownership</a:t>
            </a:r>
            <a:endParaRPr b="0" lang="en-GB" sz="2800" spc="-1" strike="noStrike">
              <a:solidFill>
                <a:srgbClr val="000000"/>
              </a:solidFill>
              <a:latin typeface="Arial"/>
            </a:endParaRPr>
          </a:p>
        </p:txBody>
      </p:sp>
      <p:sp>
        <p:nvSpPr>
          <p:cNvPr id="138"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duality in data representation (Entities vs tables) allows each of the two sides to push changes to the opposite one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While JPA allows for many different solutions, in real applications the schema does belong to the DBMS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Thus, the database schema should not be updated as a consequence of (possibly involuntary) changes in the code base, but always checked against the entities structure to verify any inconsistencies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is achieved by setting the </a:t>
            </a:r>
            <a:r>
              <a:rPr b="1" lang="it" sz="1400" spc="-1" strike="noStrike">
                <a:solidFill>
                  <a:srgbClr val="0b5394"/>
                </a:solidFill>
                <a:latin typeface="Consolas"/>
                <a:ea typeface="Consolas"/>
              </a:rPr>
              <a:t>spring.jpa.hibernate.ddl-auto=validate</a:t>
            </a:r>
            <a:r>
              <a:rPr b="0" lang="it" sz="1400" spc="-1" strike="noStrike">
                <a:solidFill>
                  <a:schemeClr val="dk1"/>
                </a:solidFill>
                <a:latin typeface="Calibri"/>
                <a:ea typeface="Calibri"/>
              </a:rPr>
              <a:t> property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DBMS schema must be part of the source code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Any variation of it should be included in the Version Control System repository and committed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Num" idx="3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9E3B910-5D31-471F-AC6E-D4C688D1E16D}" type="slidenum">
              <a:rPr b="0" lang="it" sz="1000" spc="-1" strike="noStrike">
                <a:solidFill>
                  <a:schemeClr val="lt1"/>
                </a:solidFill>
                <a:latin typeface="Arial"/>
                <a:ea typeface="Arial"/>
              </a:rPr>
              <a:t>26</a:t>
            </a:fld>
            <a:endParaRPr b="0" lang="en-GB" sz="1000" spc="-1" strike="noStrike">
              <a:solidFill>
                <a:srgbClr val="000000"/>
              </a:solidFill>
              <a:latin typeface="Times New Roman"/>
            </a:endParaRPr>
          </a:p>
        </p:txBody>
      </p:sp>
      <p:sp>
        <p:nvSpPr>
          <p:cNvPr id="14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configuration</a:t>
            </a:r>
            <a:endParaRPr b="0" lang="en-GB" sz="2800" spc="-1" strike="noStrike">
              <a:solidFill>
                <a:srgbClr val="000000"/>
              </a:solidFill>
              <a:latin typeface="Arial"/>
            </a:endParaRPr>
          </a:p>
        </p:txBody>
      </p:sp>
      <p:sp>
        <p:nvSpPr>
          <p:cNvPr id="14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Each class defining an entity is annotated with </a:t>
            </a:r>
            <a:r>
              <a:rPr b="1" lang="it" sz="1800" spc="-1" strike="noStrike">
                <a:solidFill>
                  <a:srgbClr val="0b5394"/>
                </a:solidFill>
                <a:latin typeface="Consolas"/>
                <a:ea typeface="Consolas"/>
              </a:rPr>
              <a:t>@Entity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By default, it is matched to a table having a corresponding (lower-case) name in the DBMS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may be changed, using annotation </a:t>
            </a:r>
            <a:r>
              <a:rPr b="1" lang="it" sz="1400" spc="-1" strike="noStrike">
                <a:solidFill>
                  <a:srgbClr val="0b5394"/>
                </a:solidFill>
                <a:latin typeface="Consolas"/>
                <a:ea typeface="Consolas"/>
              </a:rPr>
              <a:t>@Table(name="table_name")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properties of an entity are mapped to table columns, based on their type and annotations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Attribute</a:t>
            </a:r>
            <a:r>
              <a:rPr b="1" lang="it" sz="1400" spc="-1" strike="noStrike">
                <a:solidFill>
                  <a:srgbClr val="0b5394"/>
                </a:solidFill>
                <a:latin typeface="Consolas"/>
                <a:ea typeface="Consolas"/>
              </a:rPr>
              <a:t> @Column(…)</a:t>
            </a:r>
            <a:r>
              <a:rPr b="0" lang="it" sz="1400" spc="-1" strike="noStrike">
                <a:solidFill>
                  <a:schemeClr val="dk1"/>
                </a:solidFill>
                <a:latin typeface="Calibri"/>
                <a:ea typeface="Calibri"/>
              </a:rPr>
              <a:t> can be used to provide custom details on the column naming</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As well as to express extra constraints, like nullability and uniqueness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Num" idx="3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31706139-2F3D-433C-97A9-C715250CB95C}" type="slidenum">
              <a:rPr b="0" lang="it" sz="1000" spc="-1" strike="noStrike">
                <a:solidFill>
                  <a:schemeClr val="lt1"/>
                </a:solidFill>
                <a:latin typeface="Arial"/>
                <a:ea typeface="Arial"/>
              </a:rPr>
              <a:t>27</a:t>
            </a:fld>
            <a:endParaRPr b="0" lang="en-GB" sz="1000" spc="-1" strike="noStrike">
              <a:solidFill>
                <a:srgbClr val="000000"/>
              </a:solidFill>
              <a:latin typeface="Times New Roman"/>
            </a:endParaRPr>
          </a:p>
        </p:txBody>
      </p:sp>
      <p:sp>
        <p:nvSpPr>
          <p:cNvPr id="143"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constraints in Hibernate</a:t>
            </a:r>
            <a:endParaRPr b="0" lang="en-GB" sz="2800" spc="-1" strike="noStrike">
              <a:solidFill>
                <a:srgbClr val="000000"/>
              </a:solidFill>
              <a:latin typeface="Arial"/>
            </a:endParaRPr>
          </a:p>
        </p:txBody>
      </p:sp>
      <p:sp>
        <p:nvSpPr>
          <p:cNvPr id="144"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An entity must be annotated with the </a:t>
            </a:r>
            <a:r>
              <a:rPr b="1" lang="it" sz="1800" spc="-1" strike="noStrike">
                <a:solidFill>
                  <a:srgbClr val="0b5394"/>
                </a:solidFill>
                <a:latin typeface="Consolas"/>
                <a:ea typeface="Consolas"/>
              </a:rPr>
              <a:t>@Entity</a:t>
            </a:r>
            <a:r>
              <a:rPr b="0" lang="it" sz="1800" spc="-1" strike="noStrike">
                <a:solidFill>
                  <a:schemeClr val="dk1"/>
                </a:solidFill>
                <a:latin typeface="Calibri"/>
                <a:ea typeface="Calibri"/>
              </a:rPr>
              <a:t> annotation</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It must have a public or protected no-arg constructor</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Other constructors are allowed</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It should not be final, nor its method/properties should be final</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It may extend a non-entity class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this is labelled with </a:t>
            </a:r>
            <a:r>
              <a:rPr b="1" lang="it" sz="1400" spc="-1" strike="noStrike">
                <a:solidFill>
                  <a:srgbClr val="0b5394"/>
                </a:solidFill>
                <a:latin typeface="Consolas"/>
                <a:ea typeface="Consolas"/>
              </a:rPr>
              <a:t>@MappedSuperclass</a:t>
            </a:r>
            <a:r>
              <a:rPr b="0" lang="it" sz="1400" spc="-1" strike="noStrike">
                <a:solidFill>
                  <a:schemeClr val="dk1"/>
                </a:solidFill>
                <a:latin typeface="Calibri"/>
                <a:ea typeface="Calibri"/>
              </a:rPr>
              <a:t>, its properties become part of the current entity</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It must provide an </a:t>
            </a:r>
            <a:r>
              <a:rPr b="1" lang="it" sz="1800" spc="-1" strike="noStrike">
                <a:solidFill>
                  <a:srgbClr val="0b5394"/>
                </a:solidFill>
                <a:latin typeface="Consolas"/>
                <a:ea typeface="Consolas"/>
              </a:rPr>
              <a:t>@Id</a:t>
            </a:r>
            <a:r>
              <a:rPr b="0" lang="it" sz="1800" spc="-1" strike="noStrike">
                <a:solidFill>
                  <a:schemeClr val="dk1"/>
                </a:solidFill>
                <a:latin typeface="Calibri"/>
                <a:ea typeface="Calibri"/>
              </a:rPr>
              <a:t>-labelled property</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It must provide useful implementations for </a:t>
            </a:r>
            <a:r>
              <a:rPr b="1" lang="it" sz="1800" spc="-1" strike="noStrike">
                <a:solidFill>
                  <a:srgbClr val="0b5394"/>
                </a:solidFill>
                <a:latin typeface="Consolas"/>
                <a:ea typeface="Consolas"/>
              </a:rPr>
              <a:t>equals(…)</a:t>
            </a:r>
            <a:r>
              <a:rPr b="0" lang="it" sz="1800" spc="-1" strike="noStrike">
                <a:solidFill>
                  <a:schemeClr val="dk1"/>
                </a:solidFill>
                <a:latin typeface="Calibri"/>
                <a:ea typeface="Calibri"/>
              </a:rPr>
              <a:t> and </a:t>
            </a:r>
            <a:r>
              <a:rPr b="1" lang="it" sz="1800" spc="-1" strike="noStrike">
                <a:solidFill>
                  <a:srgbClr val="0b5394"/>
                </a:solidFill>
                <a:latin typeface="Consolas"/>
                <a:ea typeface="Consolas"/>
              </a:rPr>
              <a:t>hashCode()</a:t>
            </a:r>
            <a:r>
              <a:rPr b="0" lang="it" sz="1800" spc="-1" strike="noStrike">
                <a:solidFill>
                  <a:schemeClr val="dk1"/>
                </a:solidFill>
                <a:latin typeface="Calibri"/>
                <a:ea typeface="Calibri"/>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Num" idx="3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A11A1C5-348E-48B3-9D69-4FA47DBBBE08}" type="slidenum">
              <a:rPr b="0" lang="it" sz="1000" spc="-1" strike="noStrike">
                <a:solidFill>
                  <a:schemeClr val="lt1"/>
                </a:solidFill>
                <a:latin typeface="Arial"/>
                <a:ea typeface="Arial"/>
              </a:rPr>
              <a:t>28</a:t>
            </a:fld>
            <a:endParaRPr b="0" lang="en-GB" sz="1000" spc="-1" strike="noStrike">
              <a:solidFill>
                <a:srgbClr val="000000"/>
              </a:solidFill>
              <a:latin typeface="Times New Roman"/>
            </a:endParaRPr>
          </a:p>
        </p:txBody>
      </p:sp>
      <p:sp>
        <p:nvSpPr>
          <p:cNvPr id="14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constraints in Hibernate</a:t>
            </a:r>
            <a:endParaRPr b="0" lang="en-GB" sz="2800" spc="-1" strike="noStrike">
              <a:solidFill>
                <a:srgbClr val="000000"/>
              </a:solidFill>
              <a:latin typeface="Arial"/>
            </a:endParaRPr>
          </a:p>
        </p:txBody>
      </p:sp>
      <p:sp>
        <p:nvSpPr>
          <p:cNvPr id="14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need of having the entity class open, makes it difficult to use data classes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As the official Spring guide for Kotlin says (</a:t>
            </a:r>
            <a:r>
              <a:rPr b="0" lang="it" sz="1400" spc="-1" strike="noStrike" u="sng">
                <a:solidFill>
                  <a:schemeClr val="hlink"/>
                </a:solidFill>
                <a:uFillTx/>
                <a:latin typeface="Calibri"/>
                <a:ea typeface="Calibri"/>
                <a:hlinkClick r:id="rId1"/>
              </a:rPr>
              <a:t>https://github.com/spring-guides/tut-spring-boot-kotlin#persistence-with-jpa</a:t>
            </a:r>
            <a:r>
              <a:rPr b="0" lang="it" sz="1400" spc="-1" strike="noStrike">
                <a:solidFill>
                  <a:schemeClr val="dk1"/>
                </a:solidFill>
                <a:latin typeface="Calibri"/>
                <a:ea typeface="Calibri"/>
              </a:rPr>
              <a:t>):</a:t>
            </a:r>
            <a:endParaRPr b="0" lang="en-GB" sz="1400" spc="-1" strike="noStrike">
              <a:solidFill>
                <a:srgbClr val="000000"/>
              </a:solidFill>
              <a:latin typeface="Arial"/>
            </a:endParaRPr>
          </a:p>
          <a:p>
            <a:pPr marL="541440" indent="-111240">
              <a:lnSpc>
                <a:spcPct val="100000"/>
              </a:lnSpc>
              <a:spcBef>
                <a:spcPts val="601"/>
              </a:spcBef>
              <a:buNone/>
              <a:tabLst>
                <a:tab algn="l" pos="0"/>
              </a:tabLst>
            </a:pPr>
            <a:endParaRPr b="0" lang="en-GB" sz="1400" spc="-1" strike="noStrike">
              <a:solidFill>
                <a:srgbClr val="000000"/>
              </a:solidFill>
              <a:latin typeface="Arial"/>
            </a:endParaRPr>
          </a:p>
        </p:txBody>
      </p:sp>
      <p:sp>
        <p:nvSpPr>
          <p:cNvPr id="148" name="Google Shape;255;p36"/>
          <p:cNvSpPr/>
          <p:nvPr/>
        </p:nvSpPr>
        <p:spPr>
          <a:xfrm>
            <a:off x="1109520" y="2685960"/>
            <a:ext cx="6924240" cy="188820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180000" rIns="180000" tIns="180000" bIns="180000" anchor="ctr">
            <a:noAutofit/>
          </a:bodyPr>
          <a:p>
            <a:pPr>
              <a:lnSpc>
                <a:spcPct val="100000"/>
              </a:lnSpc>
              <a:tabLst>
                <a:tab algn="l" pos="0"/>
              </a:tabLst>
            </a:pPr>
            <a:r>
              <a:rPr b="0" lang="it" sz="1800" spc="-1" strike="noStrike">
                <a:solidFill>
                  <a:schemeClr val="dk1"/>
                </a:solidFill>
                <a:latin typeface="Calibri"/>
                <a:ea typeface="Calibri"/>
              </a:rPr>
              <a:t>Here we don’t use data classes with val properties because JPA is not designed to work with immutable classes or the methods generated automatically by data classes. If you are using other Spring Data flavor, most of them are designed to support such constructs so you should use classes like data class User(val login: String, …) when using Spring Data MongoDB, Spring Data JDBC, 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Num" idx="3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EF28622-549B-41D2-83FA-A16629528509}" type="slidenum">
              <a:rPr b="0" lang="it" sz="1000" spc="-1" strike="noStrike">
                <a:solidFill>
                  <a:schemeClr val="lt1"/>
                </a:solidFill>
                <a:latin typeface="Arial"/>
                <a:ea typeface="Arial"/>
              </a:rPr>
              <a:t>29</a:t>
            </a:fld>
            <a:endParaRPr b="0" lang="en-GB" sz="1000" spc="-1" strike="noStrike">
              <a:solidFill>
                <a:srgbClr val="000000"/>
              </a:solidFill>
              <a:latin typeface="Times New Roman"/>
            </a:endParaRPr>
          </a:p>
        </p:txBody>
      </p:sp>
      <p:sp>
        <p:nvSpPr>
          <p:cNvPr id="15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constraints in Hibernate</a:t>
            </a:r>
            <a:endParaRPr b="0" lang="en-GB" sz="2800" spc="-1" strike="noStrike">
              <a:solidFill>
                <a:srgbClr val="000000"/>
              </a:solidFill>
              <a:latin typeface="Arial"/>
            </a:endParaRPr>
          </a:p>
        </p:txBody>
      </p:sp>
      <p:sp>
        <p:nvSpPr>
          <p:cNvPr id="15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jpa</a:t>
            </a:r>
            <a:r>
              <a:rPr b="0" lang="it" sz="1800" spc="-1" strike="noStrike">
                <a:solidFill>
                  <a:schemeClr val="dk1"/>
                </a:solidFill>
                <a:latin typeface="Calibri"/>
                <a:ea typeface="Calibri"/>
              </a:rPr>
              <a:t> Gradle plugin provides a no-args constructor for all classes labelled with </a:t>
            </a:r>
            <a:r>
              <a:rPr b="1" lang="it" sz="1800" spc="-1" strike="noStrike">
                <a:solidFill>
                  <a:srgbClr val="0b5394"/>
                </a:solidFill>
                <a:latin typeface="Consolas"/>
                <a:ea typeface="Consolas"/>
              </a:rPr>
              <a:t>@Entity</a:t>
            </a:r>
            <a:r>
              <a:rPr b="0" lang="it" sz="1800" spc="-1" strike="noStrike">
                <a:solidFill>
                  <a:schemeClr val="dk1"/>
                </a:solidFill>
                <a:latin typeface="Calibri"/>
                <a:ea typeface="Calibri"/>
              </a:rPr>
              <a:t>, </a:t>
            </a:r>
            <a:r>
              <a:rPr b="1" lang="it" sz="1800" spc="-1" strike="noStrike">
                <a:solidFill>
                  <a:srgbClr val="0b5394"/>
                </a:solidFill>
                <a:latin typeface="Consolas"/>
                <a:ea typeface="Consolas"/>
              </a:rPr>
              <a:t>@Embeddable</a:t>
            </a:r>
            <a:r>
              <a:rPr b="0" lang="it" sz="1800" spc="-1" strike="noStrike">
                <a:solidFill>
                  <a:schemeClr val="dk1"/>
                </a:solidFill>
                <a:latin typeface="Calibri"/>
                <a:ea typeface="Calibri"/>
              </a:rPr>
              <a:t>, or </a:t>
            </a:r>
            <a:r>
              <a:rPr b="1" lang="it" sz="1800" spc="-1" strike="noStrike">
                <a:solidFill>
                  <a:srgbClr val="0b5394"/>
                </a:solidFill>
                <a:latin typeface="Consolas"/>
                <a:ea typeface="Consolas"/>
              </a:rPr>
              <a:t>@MappedSuperclass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allows Hibernate to instantiate classes and use Kotlin non-nullable properties with JPA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allopen Gradle plugin helps meet the non final constraints on methods and classes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allows Hibernate to generate proxies for lazy-loading the entity</a:t>
            </a:r>
            <a:endParaRPr b="0" lang="en-GB" sz="1400" spc="-1" strike="noStrike">
              <a:solidFill>
                <a:srgbClr val="000000"/>
              </a:solidFill>
              <a:latin typeface="Arial"/>
            </a:endParaRPr>
          </a:p>
        </p:txBody>
      </p:sp>
      <p:sp>
        <p:nvSpPr>
          <p:cNvPr id="152" name="Google Shape;263;p37"/>
          <p:cNvSpPr/>
          <p:nvPr/>
        </p:nvSpPr>
        <p:spPr>
          <a:xfrm>
            <a:off x="889920" y="3177720"/>
            <a:ext cx="7364160" cy="94500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plugins { //other plugins…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id("plugin.jpa") version "1.9.22"</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id("plugin.allopen") version "1.9.22"</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sldNum" idx="1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E43E98BE-FF27-446D-81F5-CF3957B3CA12}" type="slidenum">
              <a:rPr b="0" lang="it" sz="1000" spc="-1" strike="noStrike">
                <a:solidFill>
                  <a:schemeClr val="lt1"/>
                </a:solidFill>
                <a:latin typeface="Arial"/>
                <a:ea typeface="Arial"/>
              </a:rPr>
              <a:t>3</a:t>
            </a:fld>
            <a:endParaRPr b="0" lang="en-GB" sz="1000" spc="-1" strike="noStrike">
              <a:solidFill>
                <a:srgbClr val="000000"/>
              </a:solidFill>
              <a:latin typeface="Times New Roman"/>
            </a:endParaRPr>
          </a:p>
        </p:txBody>
      </p:sp>
      <p:sp>
        <p:nvSpPr>
          <p:cNvPr id="55"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Defining a data persistence layer</a:t>
            </a:r>
            <a:endParaRPr b="0" lang="en-GB" sz="2800" spc="-1" strike="noStrike">
              <a:solidFill>
                <a:srgbClr val="000000"/>
              </a:solidFill>
              <a:latin typeface="Arial"/>
            </a:endParaRPr>
          </a:p>
        </p:txBody>
      </p:sp>
      <p:sp>
        <p:nvSpPr>
          <p:cNvPr id="56"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Spring Data assumes the presence of an underlying data persistence layer, to which actual operations are delegated</a:t>
            </a:r>
            <a:endParaRPr b="0" lang="en-GB" sz="18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In the case of RDBMS, there are three alternatives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Spring Data JDBC</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Spring Data JPA</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Spring Data R2DBC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Num" idx="3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ED235E1-77AD-456A-89E3-33F19C2EF9A9}" type="slidenum">
              <a:rPr b="0" lang="it" sz="1000" spc="-1" strike="noStrike">
                <a:solidFill>
                  <a:schemeClr val="lt1"/>
                </a:solidFill>
                <a:latin typeface="Arial"/>
                <a:ea typeface="Arial"/>
              </a:rPr>
              <a:t>30</a:t>
            </a:fld>
            <a:endParaRPr b="0" lang="en-GB" sz="1000" spc="-1" strike="noStrike">
              <a:solidFill>
                <a:srgbClr val="000000"/>
              </a:solidFill>
              <a:latin typeface="Times New Roman"/>
            </a:endParaRPr>
          </a:p>
        </p:txBody>
      </p:sp>
      <p:sp>
        <p:nvSpPr>
          <p:cNvPr id="15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constraints in Hibernate</a:t>
            </a:r>
            <a:endParaRPr b="0" lang="en-GB" sz="2800" spc="-1" strike="noStrike">
              <a:solidFill>
                <a:srgbClr val="000000"/>
              </a:solidFill>
              <a:latin typeface="Arial"/>
            </a:endParaRPr>
          </a:p>
        </p:txBody>
      </p:sp>
      <p:sp>
        <p:nvSpPr>
          <p:cNvPr id="15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In order to improve performances, Hibernate can lazy load instances via runtime proxies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Synthesized classes that extends the original entity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first time any of their method/properties is invoked, the actual entity is fetched, thus avoiding round-trips with the DBMS if their content is never accessed</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This happens when an entity is connected to other entities via relationships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relationship annotation may contain a fetch attribute, specifying the policy to be adopted</a:t>
            </a:r>
            <a:endParaRPr b="0" lang="en-GB" sz="1400" spc="-1" strike="noStrike">
              <a:solidFill>
                <a:srgbClr val="000000"/>
              </a:solidFill>
              <a:latin typeface="Arial"/>
            </a:endParaRPr>
          </a:p>
        </p:txBody>
      </p:sp>
      <p:sp>
        <p:nvSpPr>
          <p:cNvPr id="156" name="Google Shape;271;p38"/>
          <p:cNvSpPr/>
          <p:nvPr/>
        </p:nvSpPr>
        <p:spPr>
          <a:xfrm>
            <a:off x="1199520" y="3769920"/>
            <a:ext cx="6744960" cy="51804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@ManyToOne(fetch = FetchType.LAZY)</a:t>
            </a:r>
            <a:br>
              <a:rPr sz="1400"/>
            </a:br>
            <a:r>
              <a:rPr b="0" lang="it" sz="1400" spc="-1" strike="noStrike">
                <a:solidFill>
                  <a:schemeClr val="dk1"/>
                </a:solidFill>
                <a:latin typeface="Consolas"/>
                <a:ea typeface="Consolas"/>
              </a:rPr>
              <a:t>var department: Department? = null</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Num" idx="3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0EB0F8B-7C8A-4A0A-9C3E-6F4A26DC0FAF}" type="slidenum">
              <a:rPr b="0" lang="it" sz="1000" spc="-1" strike="noStrike">
                <a:solidFill>
                  <a:schemeClr val="lt1"/>
                </a:solidFill>
                <a:latin typeface="Arial"/>
                <a:ea typeface="Arial"/>
              </a:rPr>
              <a:t>31</a:t>
            </a:fld>
            <a:endParaRPr b="0" lang="en-GB" sz="1000" spc="-1" strike="noStrike">
              <a:solidFill>
                <a:srgbClr val="000000"/>
              </a:solidFill>
              <a:latin typeface="Times New Roman"/>
            </a:endParaRPr>
          </a:p>
        </p:txBody>
      </p:sp>
      <p:sp>
        <p:nvSpPr>
          <p:cNvPr id="15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Identifying entities</a:t>
            </a:r>
            <a:endParaRPr b="0" lang="en-GB" sz="2800" spc="-1" strike="noStrike">
              <a:solidFill>
                <a:srgbClr val="000000"/>
              </a:solidFill>
              <a:latin typeface="Arial"/>
            </a:endParaRPr>
          </a:p>
        </p:txBody>
      </p:sp>
      <p:sp>
        <p:nvSpPr>
          <p:cNvPr id="15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Each entity must have one property labelled with </a:t>
            </a:r>
            <a:r>
              <a:rPr b="1" lang="it" sz="1800" spc="-1" strike="noStrike">
                <a:solidFill>
                  <a:srgbClr val="0b5394"/>
                </a:solidFill>
                <a:latin typeface="Consolas"/>
                <a:ea typeface="Consolas"/>
              </a:rPr>
              <a:t>@Id</a:t>
            </a:r>
            <a:r>
              <a:rPr b="0" lang="it" sz="1800" spc="-1" strike="noStrike">
                <a:solidFill>
                  <a:schemeClr val="dk1"/>
                </a:solidFill>
                <a:latin typeface="Calibri"/>
                <a:ea typeface="Calibri"/>
              </a:rPr>
              <a:t>, representing the primary key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corresponding column in the DBMS must be both unique and non null</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primary key can have a meaning in the domain</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is called a </a:t>
            </a:r>
            <a:r>
              <a:rPr b="1" lang="it" sz="1400" spc="-1" strike="noStrike">
                <a:solidFill>
                  <a:srgbClr val="0b5394"/>
                </a:solidFill>
                <a:latin typeface="Calibri"/>
                <a:ea typeface="Calibri"/>
              </a:rPr>
              <a:t>natural ID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Or it can be generated synthetically: this is called a </a:t>
            </a:r>
            <a:r>
              <a:rPr b="1" lang="it" sz="1400" spc="-1" strike="noStrike">
                <a:solidFill>
                  <a:srgbClr val="0b5394"/>
                </a:solidFill>
                <a:latin typeface="Calibri"/>
                <a:ea typeface="Calibri"/>
              </a:rPr>
              <a:t>surrogate ID</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@Id</a:t>
            </a:r>
            <a:r>
              <a:rPr b="0" lang="it" sz="1800" spc="-1" strike="noStrike">
                <a:solidFill>
                  <a:schemeClr val="dk1"/>
                </a:solidFill>
                <a:latin typeface="Calibri"/>
                <a:ea typeface="Calibri"/>
              </a:rPr>
              <a:t> property can be temporarily null, if it is a surrogate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As long as the object has not yet been stored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And provided that the property is annotated with </a:t>
            </a:r>
            <a:r>
              <a:rPr b="1" lang="it" sz="1400" spc="-1" strike="noStrike">
                <a:solidFill>
                  <a:srgbClr val="0b5394"/>
                </a:solidFill>
                <a:latin typeface="Consolas"/>
                <a:ea typeface="Consolas"/>
              </a:rPr>
              <a:t>@GeneratedValue(strategy =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Num" idx="4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26140EB-E3FC-40E6-913D-29F3CAF7790A}" type="slidenum">
              <a:rPr b="0" lang="it" sz="1000" spc="-1" strike="noStrike">
                <a:solidFill>
                  <a:schemeClr val="lt1"/>
                </a:solidFill>
                <a:latin typeface="Arial"/>
                <a:ea typeface="Arial"/>
              </a:rPr>
              <a:t>32</a:t>
            </a:fld>
            <a:endParaRPr b="0" lang="en-GB" sz="1000" spc="-1" strike="noStrike">
              <a:solidFill>
                <a:srgbClr val="000000"/>
              </a:solidFill>
              <a:latin typeface="Times New Roman"/>
            </a:endParaRPr>
          </a:p>
        </p:txBody>
      </p:sp>
      <p:sp>
        <p:nvSpPr>
          <p:cNvPr id="161"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Identifying entities</a:t>
            </a:r>
            <a:endParaRPr b="0" lang="en-GB" sz="2800" spc="-1" strike="noStrike">
              <a:solidFill>
                <a:srgbClr val="000000"/>
              </a:solidFill>
              <a:latin typeface="Arial"/>
            </a:endParaRPr>
          </a:p>
        </p:txBody>
      </p:sp>
      <p:sp>
        <p:nvSpPr>
          <p:cNvPr id="162"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Natural keys may be composed of multiple columns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Either the corresponding columns are all labelled with </a:t>
            </a:r>
            <a:r>
              <a:rPr b="1" lang="it" sz="1400" spc="-1" strike="noStrike">
                <a:solidFill>
                  <a:srgbClr val="0b5394"/>
                </a:solidFill>
                <a:latin typeface="Consolas"/>
                <a:ea typeface="Consolas"/>
              </a:rPr>
              <a:t>@Id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Or a single property labelled with </a:t>
            </a:r>
            <a:r>
              <a:rPr b="1" lang="it" sz="1400" spc="-1" strike="noStrike">
                <a:solidFill>
                  <a:srgbClr val="0b5394"/>
                </a:solidFill>
                <a:latin typeface="Consolas"/>
                <a:ea typeface="Consolas"/>
              </a:rPr>
              <a:t>@EmbeddableId</a:t>
            </a:r>
            <a:r>
              <a:rPr b="0" lang="it" sz="1400" spc="-1" strike="noStrike">
                <a:solidFill>
                  <a:schemeClr val="dk1"/>
                </a:solidFill>
                <a:latin typeface="Calibri"/>
                <a:ea typeface="Calibri"/>
              </a:rPr>
              <a:t> is introduced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In the latter case, the property should refer to a class marked with </a:t>
            </a:r>
            <a:r>
              <a:rPr b="1" lang="it" sz="1400" spc="-1" strike="noStrike">
                <a:solidFill>
                  <a:srgbClr val="0b5394"/>
                </a:solidFill>
                <a:latin typeface="Consolas"/>
                <a:ea typeface="Consolas"/>
              </a:rPr>
              <a:t>@Embeddable</a:t>
            </a:r>
            <a:r>
              <a:rPr b="0" lang="it" sz="1400" spc="-1" strike="noStrike">
                <a:solidFill>
                  <a:schemeClr val="dk1"/>
                </a:solidFill>
                <a:latin typeface="Calibri"/>
                <a:ea typeface="Calibri"/>
              </a:rPr>
              <a:t>, listing all the columns that are part of the natural key</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Compound keys might incur in performance penalties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Since they require multi-column joins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When working in Kotlin, always prefer a surrogate key to a natural one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Num" idx="4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3D76EDFE-4234-4F72-B518-1C1AD39124E6}" type="slidenum">
              <a:rPr b="0" lang="it" sz="1000" spc="-1" strike="noStrike">
                <a:solidFill>
                  <a:schemeClr val="lt1"/>
                </a:solidFill>
                <a:latin typeface="Arial"/>
                <a:ea typeface="Arial"/>
              </a:rPr>
              <a:t>33</a:t>
            </a:fld>
            <a:endParaRPr b="0" lang="en-GB" sz="1000" spc="-1" strike="noStrike">
              <a:solidFill>
                <a:srgbClr val="000000"/>
              </a:solidFill>
              <a:latin typeface="Times New Roman"/>
            </a:endParaRPr>
          </a:p>
        </p:txBody>
      </p:sp>
      <p:sp>
        <p:nvSpPr>
          <p:cNvPr id="16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Natural keys</a:t>
            </a:r>
            <a:endParaRPr b="0" lang="en-GB" sz="2800" spc="-1" strike="noStrike">
              <a:solidFill>
                <a:srgbClr val="000000"/>
              </a:solidFill>
              <a:latin typeface="Arial"/>
            </a:endParaRPr>
          </a:p>
        </p:txBody>
      </p:sp>
      <p:sp>
        <p:nvSpPr>
          <p:cNvPr id="16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If using natural keys, it is necessary to specify that they are mandatory and immutable</a:t>
            </a:r>
            <a:endParaRPr b="0" lang="en-GB" sz="1800" spc="-1" strike="noStrike">
              <a:solidFill>
                <a:srgbClr val="000000"/>
              </a:solidFill>
              <a:latin typeface="Arial"/>
            </a:endParaRPr>
          </a:p>
        </p:txBody>
      </p:sp>
      <p:sp>
        <p:nvSpPr>
          <p:cNvPr id="166" name="Google Shape;293;p41"/>
          <p:cNvSpPr/>
          <p:nvPr/>
        </p:nvSpPr>
        <p:spPr>
          <a:xfrm>
            <a:off x="882720" y="1684080"/>
            <a:ext cx="7378560" cy="265284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class Author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@Id</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@Column(</a:t>
            </a:r>
            <a:r>
              <a:rPr b="1" lang="it" sz="1400" spc="-1" strike="noStrike">
                <a:solidFill>
                  <a:srgbClr val="0b5394"/>
                </a:solidFill>
                <a:latin typeface="Consolas"/>
                <a:ea typeface="Consolas"/>
              </a:rPr>
              <a:t>updatable = false</a:t>
            </a:r>
            <a:r>
              <a:rPr b="0" lang="it" sz="1400" spc="-1" strike="noStrike">
                <a:solidFill>
                  <a:schemeClr val="dk1"/>
                </a:solidFill>
                <a:latin typeface="Consolas"/>
                <a:ea typeface="Consolas"/>
              </a:rPr>
              <a:t>,</a:t>
            </a:r>
            <a:r>
              <a:rPr b="1" lang="it" sz="1400" spc="-1" strike="noStrike">
                <a:solidFill>
                  <a:srgbClr val="ff0000"/>
                </a:solidFill>
                <a:latin typeface="Consolas"/>
                <a:ea typeface="Consolas"/>
              </a:rPr>
              <a:t> </a:t>
            </a:r>
            <a:r>
              <a:rPr b="1" lang="it" sz="1400" spc="-1" strike="noStrike">
                <a:solidFill>
                  <a:srgbClr val="0b5394"/>
                </a:solidFill>
                <a:latin typeface="Consolas"/>
                <a:ea typeface="Consolas"/>
              </a:rPr>
              <a:t>nullable = false</a:t>
            </a:r>
            <a:r>
              <a:rPr b="0" lang="it" sz="1400" spc="-1" strike="noStrike">
                <a:solidFill>
                  <a:schemeClr val="dk1"/>
                </a:solidFill>
                <a:latin typeface="Consolas"/>
                <a:ea typeface="Consolas"/>
              </a:rPr>
              <a: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id: String,</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 other properties</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 methods</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Num" idx="4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51BFFF25-F9FA-48CC-B1D0-5EE06C903AA5}" type="slidenum">
              <a:rPr b="0" lang="it" sz="1000" spc="-1" strike="noStrike">
                <a:solidFill>
                  <a:schemeClr val="lt1"/>
                </a:solidFill>
                <a:latin typeface="Arial"/>
                <a:ea typeface="Arial"/>
              </a:rPr>
              <a:t>34</a:t>
            </a:fld>
            <a:endParaRPr b="0" lang="en-GB" sz="1000" spc="-1" strike="noStrike">
              <a:solidFill>
                <a:srgbClr val="000000"/>
              </a:solidFill>
              <a:latin typeface="Times New Roman"/>
            </a:endParaRPr>
          </a:p>
        </p:txBody>
      </p:sp>
      <p:sp>
        <p:nvSpPr>
          <p:cNvPr id="16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Generating surrogate keys </a:t>
            </a:r>
            <a:endParaRPr b="0" lang="en-GB" sz="2800" spc="-1" strike="noStrike">
              <a:solidFill>
                <a:srgbClr val="000000"/>
              </a:solidFill>
              <a:latin typeface="Arial"/>
            </a:endParaRPr>
          </a:p>
        </p:txBody>
      </p:sp>
      <p:sp>
        <p:nvSpPr>
          <p:cNvPr id="16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10000"/>
              </a:lnSpc>
              <a:buClr>
                <a:srgbClr val="000000"/>
              </a:buClr>
              <a:buFont typeface="Calibri"/>
              <a:buChar char="●"/>
            </a:pPr>
            <a:r>
              <a:rPr b="0" lang="it" sz="1800" spc="-1" strike="noStrike">
                <a:solidFill>
                  <a:schemeClr val="dk1"/>
                </a:solidFill>
                <a:latin typeface="Calibri"/>
                <a:ea typeface="Calibri"/>
              </a:rPr>
              <a:t>If an </a:t>
            </a:r>
            <a:r>
              <a:rPr b="1" lang="it" sz="1800" spc="-1" strike="noStrike">
                <a:solidFill>
                  <a:srgbClr val="0b5394"/>
                </a:solidFill>
                <a:latin typeface="Consolas"/>
                <a:ea typeface="Consolas"/>
              </a:rPr>
              <a:t>@Id</a:t>
            </a:r>
            <a:r>
              <a:rPr b="0" lang="it" sz="1800" spc="-1" strike="noStrike">
                <a:solidFill>
                  <a:schemeClr val="dk1"/>
                </a:solidFill>
                <a:latin typeface="Calibri"/>
                <a:ea typeface="Calibri"/>
              </a:rPr>
              <a:t> property is annotated with </a:t>
            </a:r>
            <a:r>
              <a:rPr b="1" lang="it" sz="1800" spc="-1" strike="noStrike">
                <a:solidFill>
                  <a:srgbClr val="0b5394"/>
                </a:solidFill>
                <a:latin typeface="Consolas"/>
                <a:ea typeface="Consolas"/>
              </a:rPr>
              <a:t>@GeneratedValue</a:t>
            </a:r>
            <a:r>
              <a:rPr b="0" lang="it" sz="1800" spc="-1" strike="noStrike">
                <a:solidFill>
                  <a:schemeClr val="dk1"/>
                </a:solidFill>
                <a:latin typeface="Calibri"/>
                <a:ea typeface="Calibri"/>
              </a:rPr>
              <a:t>, the implementation is in charge of assigning it a value, the first time it is stored</a:t>
            </a:r>
            <a:endParaRPr b="0" lang="en-GB" sz="1800" spc="-1" strike="noStrike">
              <a:solidFill>
                <a:srgbClr val="000000"/>
              </a:solidFill>
              <a:latin typeface="Arial"/>
            </a:endParaRPr>
          </a:p>
          <a:p>
            <a:pPr lvl="1" marL="541440" indent="-206280">
              <a:lnSpc>
                <a:spcPct val="110000"/>
              </a:lnSpc>
              <a:spcBef>
                <a:spcPts val="601"/>
              </a:spcBef>
              <a:buClr>
                <a:srgbClr val="000000"/>
              </a:buClr>
              <a:buFont typeface="Calibri"/>
              <a:buChar char="○"/>
            </a:pPr>
            <a:r>
              <a:rPr b="0" lang="it" sz="1400" spc="-1" strike="noStrike">
                <a:solidFill>
                  <a:schemeClr val="dk1"/>
                </a:solidFill>
                <a:latin typeface="Calibri"/>
                <a:ea typeface="Calibri"/>
              </a:rPr>
              <a:t>You can specify the generation strategy</a:t>
            </a:r>
            <a:endParaRPr b="0" lang="en-GB" sz="1400" spc="-1" strike="noStrike">
              <a:solidFill>
                <a:srgbClr val="000000"/>
              </a:solidFill>
              <a:latin typeface="Arial"/>
            </a:endParaRPr>
          </a:p>
          <a:p>
            <a:pPr marL="270000" indent="-231840">
              <a:lnSpc>
                <a:spcPct val="110000"/>
              </a:lnSpc>
              <a:spcBef>
                <a:spcPts val="601"/>
              </a:spcBef>
              <a:buClr>
                <a:srgbClr val="000000"/>
              </a:buClr>
              <a:buFont typeface="Calibri"/>
              <a:buChar char="●"/>
            </a:pPr>
            <a:r>
              <a:rPr b="1" lang="it" sz="1800" spc="-1" strike="noStrike">
                <a:solidFill>
                  <a:srgbClr val="0b5394"/>
                </a:solidFill>
                <a:latin typeface="Consolas"/>
                <a:ea typeface="Consolas"/>
              </a:rPr>
              <a:t>GenerationType.AUTO</a:t>
            </a:r>
            <a:endParaRPr b="0" lang="en-GB" sz="1800" spc="-1" strike="noStrike">
              <a:solidFill>
                <a:srgbClr val="000000"/>
              </a:solidFill>
              <a:latin typeface="Arial"/>
            </a:endParaRPr>
          </a:p>
          <a:p>
            <a:pPr lvl="1" marL="541440" indent="-206280">
              <a:lnSpc>
                <a:spcPct val="110000"/>
              </a:lnSpc>
              <a:spcBef>
                <a:spcPts val="601"/>
              </a:spcBef>
              <a:buClr>
                <a:srgbClr val="000000"/>
              </a:buClr>
              <a:buFont typeface="Calibri"/>
              <a:buChar char="○"/>
            </a:pPr>
            <a:r>
              <a:rPr b="0" lang="it" sz="1400" spc="-1" strike="noStrike">
                <a:solidFill>
                  <a:schemeClr val="dk1"/>
                </a:solidFill>
                <a:latin typeface="Calibri"/>
                <a:ea typeface="Calibri"/>
              </a:rPr>
              <a:t>Lets the persistence provider choose the generation strategy (default behaviour) </a:t>
            </a:r>
            <a:endParaRPr b="0" lang="en-GB" sz="1400" spc="-1" strike="noStrike">
              <a:solidFill>
                <a:srgbClr val="000000"/>
              </a:solidFill>
              <a:latin typeface="Arial"/>
            </a:endParaRPr>
          </a:p>
          <a:p>
            <a:pPr marL="270000" indent="-231840">
              <a:lnSpc>
                <a:spcPct val="110000"/>
              </a:lnSpc>
              <a:spcBef>
                <a:spcPts val="601"/>
              </a:spcBef>
              <a:buClr>
                <a:srgbClr val="000000"/>
              </a:buClr>
              <a:buFont typeface="Calibri"/>
              <a:buChar char="●"/>
            </a:pPr>
            <a:r>
              <a:rPr b="1" lang="it" sz="1800" spc="-1" strike="noStrike">
                <a:solidFill>
                  <a:srgbClr val="0b5394"/>
                </a:solidFill>
                <a:latin typeface="Consolas"/>
                <a:ea typeface="Consolas"/>
              </a:rPr>
              <a:t>GenerationType.IDENTITY</a:t>
            </a:r>
            <a:endParaRPr b="0" lang="en-GB" sz="1800" spc="-1" strike="noStrike">
              <a:solidFill>
                <a:srgbClr val="000000"/>
              </a:solidFill>
              <a:latin typeface="Arial"/>
            </a:endParaRPr>
          </a:p>
          <a:p>
            <a:pPr lvl="1" marL="541440" indent="-206280">
              <a:lnSpc>
                <a:spcPct val="110000"/>
              </a:lnSpc>
              <a:spcBef>
                <a:spcPts val="601"/>
              </a:spcBef>
              <a:buClr>
                <a:srgbClr val="000000"/>
              </a:buClr>
              <a:buFont typeface="Calibri"/>
              <a:buChar char="○"/>
            </a:pPr>
            <a:r>
              <a:rPr b="0" lang="it" sz="1400" spc="-1" strike="noStrike">
                <a:solidFill>
                  <a:schemeClr val="dk1"/>
                </a:solidFill>
                <a:latin typeface="Calibri"/>
                <a:ea typeface="Calibri"/>
              </a:rPr>
              <a:t>Relies on an auto-incremented value bound to the the column</a:t>
            </a:r>
            <a:endParaRPr b="0" lang="en-GB" sz="1400" spc="-1" strike="noStrike">
              <a:solidFill>
                <a:srgbClr val="000000"/>
              </a:solidFill>
              <a:latin typeface="Arial"/>
            </a:endParaRPr>
          </a:p>
          <a:p>
            <a:pPr lvl="1" marL="541440" indent="-206280">
              <a:lnSpc>
                <a:spcPct val="110000"/>
              </a:lnSpc>
              <a:spcBef>
                <a:spcPts val="601"/>
              </a:spcBef>
              <a:buClr>
                <a:srgbClr val="000000"/>
              </a:buClr>
              <a:buFont typeface="Calibri"/>
              <a:buChar char="○"/>
            </a:pPr>
            <a:r>
              <a:rPr b="0" lang="it" sz="1400" spc="-1" strike="noStrike">
                <a:solidFill>
                  <a:schemeClr val="dk1"/>
                </a:solidFill>
                <a:latin typeface="Calibri"/>
                <a:ea typeface="Calibri"/>
              </a:rPr>
              <a:t>Forces Hibernate to perform insertion immediately, possibly preventing some forms of optimizations (batch inserts)</a:t>
            </a:r>
            <a:endParaRPr b="0" lang="en-GB" sz="1400" spc="-1" strike="noStrike">
              <a:solidFill>
                <a:srgbClr val="000000"/>
              </a:solidFill>
              <a:latin typeface="Arial"/>
            </a:endParaRPr>
          </a:p>
          <a:p>
            <a:pPr marL="403200" indent="0">
              <a:lnSpc>
                <a:spcPct val="110000"/>
              </a:lnSpc>
              <a:spcBef>
                <a:spcPts val="601"/>
              </a:spcBef>
              <a:buNone/>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Num" idx="4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8229D27-6C57-4068-80AA-208D162BF0B8}" type="slidenum">
              <a:rPr b="0" lang="it" sz="1000" spc="-1" strike="noStrike">
                <a:solidFill>
                  <a:schemeClr val="lt1"/>
                </a:solidFill>
                <a:latin typeface="Arial"/>
                <a:ea typeface="Arial"/>
              </a:rPr>
              <a:t>35</a:t>
            </a:fld>
            <a:endParaRPr b="0" lang="en-GB" sz="1000" spc="-1" strike="noStrike">
              <a:solidFill>
                <a:srgbClr val="000000"/>
              </a:solidFill>
              <a:latin typeface="Times New Roman"/>
            </a:endParaRPr>
          </a:p>
        </p:txBody>
      </p:sp>
      <p:sp>
        <p:nvSpPr>
          <p:cNvPr id="171"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Generating surrogate keys</a:t>
            </a:r>
            <a:endParaRPr b="0" lang="en-GB" sz="2800" spc="-1" strike="noStrike">
              <a:solidFill>
                <a:srgbClr val="000000"/>
              </a:solidFill>
              <a:latin typeface="Arial"/>
            </a:endParaRPr>
          </a:p>
        </p:txBody>
      </p:sp>
      <p:sp>
        <p:nvSpPr>
          <p:cNvPr id="172"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onsolas"/>
              <a:buChar char="●"/>
            </a:pPr>
            <a:r>
              <a:rPr b="1" lang="it" sz="1800" spc="-1" strike="noStrike">
                <a:solidFill>
                  <a:srgbClr val="0b5394"/>
                </a:solidFill>
                <a:latin typeface="Consolas"/>
                <a:ea typeface="Consolas"/>
              </a:rPr>
              <a:t>GenerationType.SEQUENCE</a:t>
            </a:r>
            <a:r>
              <a:rPr b="0" lang="it" sz="1800" spc="-1" strike="noStrike">
                <a:solidFill>
                  <a:schemeClr val="dk1"/>
                </a:solidFill>
                <a:latin typeface="Consolas"/>
                <a:ea typeface="Consolas"/>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Relies on a database sequence to generate unique values </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Such a query is not bound to a specific table and the returned value can be incremented even if no element is inserted</a:t>
            </a:r>
            <a:endParaRPr b="0" lang="en-GB" sz="1400" spc="-1" strike="noStrike">
              <a:solidFill>
                <a:srgbClr val="000000"/>
              </a:solidFill>
              <a:latin typeface="Arial"/>
            </a:endParaRPr>
          </a:p>
        </p:txBody>
      </p:sp>
      <p:sp>
        <p:nvSpPr>
          <p:cNvPr id="173" name="Google Shape;308;p43"/>
          <p:cNvSpPr/>
          <p:nvPr/>
        </p:nvSpPr>
        <p:spPr>
          <a:xfrm>
            <a:off x="821880" y="2399040"/>
            <a:ext cx="7499520" cy="2238120"/>
          </a:xfrm>
          <a:prstGeom prst="rect">
            <a:avLst/>
          </a:prstGeom>
          <a:solidFill>
            <a:srgbClr val="fffcb4"/>
          </a:solidFill>
          <a:ln w="9525">
            <a:solidFill>
              <a:srgbClr val="000000"/>
            </a:solidFill>
            <a:round/>
          </a:ln>
        </p:spPr>
        <p:style>
          <a:lnRef idx="0"/>
          <a:fillRef idx="0"/>
          <a:effectRef idx="0"/>
          <a:fontRef idx="minor"/>
        </p:style>
        <p:txBody>
          <a:bodyPr anchor="t">
            <a:noAutofit/>
          </a:bodyPr>
          <a:p>
            <a:pPr>
              <a:lnSpc>
                <a:spcPct val="100000"/>
              </a:lnSpc>
              <a:tabLst>
                <a:tab algn="l" pos="0"/>
              </a:tabLst>
            </a:pPr>
            <a:r>
              <a:rPr b="0" lang="it" sz="1200" spc="-1" strike="noStrike">
                <a:solidFill>
                  <a:schemeClr val="dk1"/>
                </a:solidFill>
                <a:latin typeface="Consolas"/>
                <a:ea typeface="Consolas"/>
              </a:rPr>
              <a:t>CREATE SEQUENCE sequence_1 start with 1 increment by 1;</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CREATE TABLE students ( ID number(10), NAME char(20) );</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INSERT into students VALUES(sequence_1.nextval,'John');</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INSERT into students VALUES(sequence_1.nextval,'Mary');</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______________________</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ID  |      NAME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1  |     John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2  |     Mary       |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Num" idx="4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8D20AAB9-328D-4D04-A6E0-27964DA449B4}" type="slidenum">
              <a:rPr b="0" lang="it" sz="1000" spc="-1" strike="noStrike">
                <a:solidFill>
                  <a:schemeClr val="lt1"/>
                </a:solidFill>
                <a:latin typeface="Arial"/>
                <a:ea typeface="Arial"/>
              </a:rPr>
              <a:t>36</a:t>
            </a:fld>
            <a:endParaRPr b="0" lang="en-GB" sz="1000" spc="-1" strike="noStrike">
              <a:solidFill>
                <a:srgbClr val="000000"/>
              </a:solidFill>
              <a:latin typeface="Times New Roman"/>
            </a:endParaRPr>
          </a:p>
        </p:txBody>
      </p:sp>
      <p:sp>
        <p:nvSpPr>
          <p:cNvPr id="175"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Generating surrogate keys</a:t>
            </a:r>
            <a:endParaRPr b="0" lang="en-GB" sz="2800" spc="-1" strike="noStrike">
              <a:solidFill>
                <a:srgbClr val="000000"/>
              </a:solidFill>
              <a:latin typeface="Arial"/>
            </a:endParaRPr>
          </a:p>
        </p:txBody>
      </p:sp>
      <p:sp>
        <p:nvSpPr>
          <p:cNvPr id="176" name="Google Shape;315;p44"/>
          <p:cNvSpPr/>
          <p:nvPr/>
        </p:nvSpPr>
        <p:spPr>
          <a:xfrm>
            <a:off x="870120" y="901440"/>
            <a:ext cx="7403760" cy="372024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@Table(name = "students")</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class Student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name: String,</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 other properties…</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 last one is id with default value</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@Id</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@GeneratedValue(strategy = GenerationType.SEQUENCE,</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generator = "student_generator")</a:t>
            </a:r>
            <a:endParaRPr b="0" lang="en-GB" sz="1400" spc="-1" strike="noStrike">
              <a:solidFill>
                <a:srgbClr val="000000"/>
              </a:solidFill>
              <a:latin typeface="Arial"/>
            </a:endParaRPr>
          </a:p>
          <a:p>
            <a:pPr>
              <a:lnSpc>
                <a:spcPct val="100000"/>
              </a:lnSpc>
              <a:tabLst>
                <a:tab algn="l" pos="0"/>
              </a:tabLst>
            </a:pPr>
            <a:r>
              <a:rPr b="0" lang="it" sz="1400" spc="-1" strike="noStrike">
                <a:solidFill>
                  <a:srgbClr val="ff0000"/>
                </a:solidFill>
                <a:latin typeface="Consolas"/>
                <a:ea typeface="Consolas"/>
              </a:rPr>
              <a:t>  </a:t>
            </a:r>
            <a:r>
              <a:rPr b="1" lang="it" sz="1400" spc="-1" strike="noStrike">
                <a:solidFill>
                  <a:srgbClr val="0b5394"/>
                </a:solidFill>
                <a:latin typeface="Consolas"/>
                <a:ea typeface="Consolas"/>
              </a:rPr>
              <a:t>@SequenceGenerator(name="student_generator", </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sequenceName = "sequence_1", </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initialValue = 1,</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allocationSize = 1)</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@Column(updatable = false, nullable = false)</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var id : Long? = null,</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Num" idx="4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2B735643-EC96-40CB-821D-3F87EEB01E4E}" type="slidenum">
              <a:rPr b="0" lang="it" sz="1000" spc="-1" strike="noStrike">
                <a:solidFill>
                  <a:schemeClr val="lt1"/>
                </a:solidFill>
                <a:latin typeface="Arial"/>
                <a:ea typeface="Arial"/>
              </a:rPr>
              <a:t>37</a:t>
            </a:fld>
            <a:endParaRPr b="0" lang="en-GB" sz="1000" spc="-1" strike="noStrike">
              <a:solidFill>
                <a:srgbClr val="000000"/>
              </a:solidFill>
              <a:latin typeface="Times New Roman"/>
            </a:endParaRPr>
          </a:p>
        </p:txBody>
      </p:sp>
      <p:sp>
        <p:nvSpPr>
          <p:cNvPr id="17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Generating surrogate keys</a:t>
            </a:r>
            <a:endParaRPr b="0" lang="en-GB" sz="2800" spc="-1" strike="noStrike">
              <a:solidFill>
                <a:srgbClr val="000000"/>
              </a:solidFill>
              <a:latin typeface="Arial"/>
            </a:endParaRPr>
          </a:p>
        </p:txBody>
      </p:sp>
      <p:sp>
        <p:nvSpPr>
          <p:cNvPr id="17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fontScale="89999"/>
          </a:bodyPr>
          <a:p>
            <a:pPr marL="270000" indent="-300600">
              <a:lnSpc>
                <a:spcPct val="120000"/>
              </a:lnSpc>
              <a:spcBef>
                <a:spcPts val="601"/>
              </a:spcBef>
              <a:buClr>
                <a:srgbClr val="000000"/>
              </a:buClr>
              <a:buFont typeface="Calibri"/>
              <a:buChar char="●"/>
            </a:pPr>
            <a:r>
              <a:rPr b="1" lang="it" sz="1800" spc="-1" strike="noStrike">
                <a:solidFill>
                  <a:srgbClr val="0b5394"/>
                </a:solidFill>
                <a:latin typeface="Consolas"/>
                <a:ea typeface="Consolas"/>
              </a:rPr>
              <a:t>GenerationType.TABLE</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13480">
              <a:lnSpc>
                <a:spcPct val="120000"/>
              </a:lnSpc>
              <a:spcBef>
                <a:spcPts val="601"/>
              </a:spcBef>
              <a:buClr>
                <a:srgbClr val="000000"/>
              </a:buClr>
              <a:buFont typeface="Calibri"/>
              <a:buChar char="○"/>
            </a:pPr>
            <a:r>
              <a:rPr b="0" lang="it" sz="1400" spc="-1" strike="noStrike">
                <a:solidFill>
                  <a:schemeClr val="dk1"/>
                </a:solidFill>
                <a:latin typeface="Calibri"/>
                <a:ea typeface="Calibri"/>
              </a:rPr>
              <a:t>Selects the key from a table in the DBMS</a:t>
            </a:r>
            <a:endParaRPr b="0" lang="en-GB" sz="1400" spc="-1" strike="noStrike">
              <a:solidFill>
                <a:srgbClr val="000000"/>
              </a:solidFill>
              <a:latin typeface="Arial"/>
            </a:endParaRPr>
          </a:p>
          <a:p>
            <a:pPr lvl="1" marL="541440" indent="-213480">
              <a:lnSpc>
                <a:spcPct val="120000"/>
              </a:lnSpc>
              <a:spcBef>
                <a:spcPts val="601"/>
              </a:spcBef>
              <a:buClr>
                <a:srgbClr val="000000"/>
              </a:buClr>
              <a:buFont typeface="Calibri"/>
              <a:buChar char="○"/>
            </a:pPr>
            <a:r>
              <a:rPr b="0" lang="it" sz="1400" spc="-1" strike="noStrike">
                <a:solidFill>
                  <a:schemeClr val="dk1"/>
                </a:solidFill>
                <a:latin typeface="Calibri"/>
                <a:ea typeface="Calibri"/>
              </a:rPr>
              <a:t>Obsolete strategy that introduces a large overhead when saving records</a:t>
            </a:r>
            <a:endParaRPr b="0" lang="en-GB" sz="1400" spc="-1" strike="noStrike">
              <a:solidFill>
                <a:srgbClr val="000000"/>
              </a:solidFill>
              <a:latin typeface="Arial"/>
            </a:endParaRPr>
          </a:p>
          <a:p>
            <a:pPr lvl="1" marL="541440" indent="-213480">
              <a:lnSpc>
                <a:spcPct val="120000"/>
              </a:lnSpc>
              <a:spcBef>
                <a:spcPts val="601"/>
              </a:spcBef>
              <a:buClr>
                <a:srgbClr val="000000"/>
              </a:buClr>
              <a:buFont typeface="Calibri"/>
              <a:buChar char="○"/>
            </a:pPr>
            <a:r>
              <a:rPr b="0" lang="it" sz="1400" spc="-1" strike="noStrike">
                <a:solidFill>
                  <a:schemeClr val="dk1"/>
                </a:solidFill>
                <a:latin typeface="Calibri"/>
                <a:ea typeface="Calibri"/>
              </a:rPr>
              <a:t>Almost all modern DBMS do support some better technique</a:t>
            </a:r>
            <a:endParaRPr b="0" lang="en-GB" sz="1400" spc="-1" strike="noStrike">
              <a:solidFill>
                <a:srgbClr val="000000"/>
              </a:solidFill>
              <a:latin typeface="Arial"/>
            </a:endParaRPr>
          </a:p>
          <a:p>
            <a:pPr marL="270000" indent="-300600">
              <a:lnSpc>
                <a:spcPct val="120000"/>
              </a:lnSpc>
              <a:spcBef>
                <a:spcPts val="601"/>
              </a:spcBef>
              <a:buClr>
                <a:srgbClr val="000000"/>
              </a:buClr>
              <a:buFont typeface="Calibri"/>
              <a:buChar char="●"/>
            </a:pPr>
            <a:r>
              <a:rPr b="0" lang="it" sz="1800" spc="-1" strike="noStrike">
                <a:solidFill>
                  <a:schemeClr val="dk1"/>
                </a:solidFill>
                <a:latin typeface="Calibri"/>
                <a:ea typeface="Calibri"/>
              </a:rPr>
              <a:t>If the key type is not a numeric one (Int, Long, BigInteger) but UUID, hibernate generates the key value at application level, providing a pseudo-random value</a:t>
            </a:r>
            <a:endParaRPr b="0" lang="en-GB" sz="1800" spc="-1" strike="noStrike">
              <a:solidFill>
                <a:srgbClr val="000000"/>
              </a:solidFill>
              <a:latin typeface="Arial"/>
            </a:endParaRPr>
          </a:p>
          <a:p>
            <a:pPr lvl="1" marL="541440" indent="-213480">
              <a:lnSpc>
                <a:spcPct val="120000"/>
              </a:lnSpc>
              <a:spcBef>
                <a:spcPts val="601"/>
              </a:spcBef>
              <a:buClr>
                <a:srgbClr val="000000"/>
              </a:buClr>
              <a:buFont typeface="Calibri"/>
              <a:buChar char="○"/>
            </a:pPr>
            <a:r>
              <a:rPr b="0" lang="it" sz="1400" spc="-1" strike="noStrike">
                <a:solidFill>
                  <a:schemeClr val="dk1"/>
                </a:solidFill>
                <a:latin typeface="Calibri"/>
                <a:ea typeface="Calibri"/>
              </a:rPr>
              <a:t>Key property must be labelled with </a:t>
            </a:r>
            <a:br>
              <a:rPr sz="1400"/>
            </a:br>
            <a:r>
              <a:rPr b="1" lang="it" sz="1400" spc="-1" strike="noStrike">
                <a:solidFill>
                  <a:srgbClr val="0b5394"/>
                </a:solidFill>
                <a:latin typeface="Consolas"/>
                <a:ea typeface="Consolas"/>
              </a:rPr>
              <a:t>@GeneratedValue(generator = "uuid2") </a:t>
            </a:r>
            <a:r>
              <a:rPr b="0" lang="it" sz="1400" spc="-1" strike="noStrike">
                <a:solidFill>
                  <a:schemeClr val="dk1"/>
                </a:solidFill>
                <a:latin typeface="Calibri"/>
                <a:ea typeface="Calibri"/>
              </a:rPr>
              <a:t>and</a:t>
            </a:r>
            <a:br>
              <a:rPr sz="1400"/>
            </a:br>
            <a:r>
              <a:rPr b="1" lang="it" sz="1400" spc="-1" strike="noStrike">
                <a:solidFill>
                  <a:srgbClr val="0b5394"/>
                </a:solidFill>
                <a:latin typeface="Consolas"/>
                <a:ea typeface="Consolas"/>
              </a:rPr>
              <a:t>@GenericGenerator(name = "uuid2", strategy = "uuid2")</a:t>
            </a:r>
            <a:endParaRPr b="0" lang="en-GB" sz="1400" spc="-1" strike="noStrike">
              <a:solidFill>
                <a:srgbClr val="000000"/>
              </a:solidFill>
              <a:latin typeface="Arial"/>
            </a:endParaRPr>
          </a:p>
          <a:p>
            <a:pPr lvl="1" marL="541440" indent="-213480">
              <a:lnSpc>
                <a:spcPct val="120000"/>
              </a:lnSpc>
              <a:spcBef>
                <a:spcPts val="601"/>
              </a:spcBef>
              <a:buClr>
                <a:srgbClr val="000000"/>
              </a:buClr>
              <a:buFont typeface="Calibri"/>
              <a:buChar char="○"/>
            </a:pPr>
            <a:r>
              <a:rPr b="0" lang="it" sz="1400" spc="-1" strike="noStrike">
                <a:solidFill>
                  <a:schemeClr val="dk1"/>
                </a:solidFill>
                <a:latin typeface="Calibri"/>
                <a:ea typeface="Calibri"/>
              </a:rPr>
              <a:t>Largely improves multi-master DBMS performances</a:t>
            </a:r>
            <a:endParaRPr b="0" lang="en-GB" sz="1400" spc="-1" strike="noStrike">
              <a:solidFill>
                <a:srgbClr val="000000"/>
              </a:solidFill>
              <a:latin typeface="Arial"/>
            </a:endParaRPr>
          </a:p>
          <a:p>
            <a:pPr lvl="1" marL="541440" indent="-213480">
              <a:lnSpc>
                <a:spcPct val="120000"/>
              </a:lnSpc>
              <a:spcBef>
                <a:spcPts val="601"/>
              </a:spcBef>
              <a:buClr>
                <a:srgbClr val="000000"/>
              </a:buClr>
              <a:buFont typeface="Calibri"/>
              <a:buChar char="○"/>
            </a:pPr>
            <a:r>
              <a:rPr b="0" lang="it" sz="1400" spc="-1" strike="noStrike">
                <a:solidFill>
                  <a:schemeClr val="dk1"/>
                </a:solidFill>
                <a:latin typeface="Calibri"/>
                <a:ea typeface="Calibri"/>
              </a:rPr>
              <a:t>Creates inefficiency in indices, since UUIDs form a sparse set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Num" idx="4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F20C3D3-7737-47D1-ADDE-5D0A009684D9}" type="slidenum">
              <a:rPr b="0" lang="it" sz="1000" spc="-1" strike="noStrike">
                <a:solidFill>
                  <a:schemeClr val="lt1"/>
                </a:solidFill>
                <a:latin typeface="Arial"/>
                <a:ea typeface="Arial"/>
              </a:rPr>
              <a:t>38</a:t>
            </a:fld>
            <a:endParaRPr b="0" lang="en-GB" sz="1000" spc="-1" strike="noStrike">
              <a:solidFill>
                <a:srgbClr val="000000"/>
              </a:solidFill>
              <a:latin typeface="Times New Roman"/>
            </a:endParaRPr>
          </a:p>
        </p:txBody>
      </p:sp>
      <p:sp>
        <p:nvSpPr>
          <p:cNvPr id="181"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Providing surrogate keys</a:t>
            </a:r>
            <a:endParaRPr b="0" lang="en-GB" sz="2800" spc="-1" strike="noStrike">
              <a:solidFill>
                <a:srgbClr val="000000"/>
              </a:solidFill>
              <a:latin typeface="Arial"/>
            </a:endParaRPr>
          </a:p>
        </p:txBody>
      </p:sp>
      <p:sp>
        <p:nvSpPr>
          <p:cNvPr id="182" name="Google Shape;329;p46"/>
          <p:cNvSpPr/>
          <p:nvPr/>
        </p:nvSpPr>
        <p:spPr>
          <a:xfrm>
            <a:off x="819360" y="981360"/>
            <a:ext cx="7504920" cy="350676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a:t>
            </a:r>
            <a:br>
              <a:rPr sz="1400"/>
            </a:br>
            <a:r>
              <a:rPr b="0" lang="it" sz="1400" spc="-1" strike="noStrike">
                <a:solidFill>
                  <a:schemeClr val="dk1"/>
                </a:solidFill>
                <a:latin typeface="Consolas"/>
                <a:ea typeface="Consolas"/>
              </a:rPr>
              <a:t>@Table(name = "students")</a:t>
            </a:r>
            <a:br>
              <a:rPr sz="1400"/>
            </a:br>
            <a:r>
              <a:rPr b="0" lang="it" sz="1400" spc="-1" strike="noStrike">
                <a:solidFill>
                  <a:schemeClr val="dk1"/>
                </a:solidFill>
                <a:latin typeface="Consolas"/>
                <a:ea typeface="Consolas"/>
              </a:rPr>
              <a:t>class Student (</a:t>
            </a:r>
            <a:br>
              <a:rPr sz="1400"/>
            </a:br>
            <a:r>
              <a:rPr b="0" lang="it" sz="1400" spc="-1" strike="noStrike">
                <a:solidFill>
                  <a:schemeClr val="dk1"/>
                </a:solidFill>
                <a:latin typeface="Consolas"/>
                <a:ea typeface="Consolas"/>
              </a:rPr>
              <a:t>    val name: String</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//other properties</a:t>
            </a:r>
            <a:endParaRPr b="0" lang="en-GB" sz="1400" spc="-1" strike="noStrike">
              <a:solidFill>
                <a:srgbClr val="000000"/>
              </a:solidFill>
              <a:latin typeface="Arial"/>
            </a:endParaRPr>
          </a:p>
          <a:p>
            <a:pPr>
              <a:lnSpc>
                <a:spcPct val="100000"/>
              </a:lnSpc>
              <a:tabLst>
                <a:tab algn="l" pos="0"/>
              </a:tabLst>
            </a:pPr>
            <a:br>
              <a:rPr sz="1400"/>
            </a:b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@Id</a:t>
            </a:r>
            <a:br>
              <a:rPr sz="1400"/>
            </a:br>
            <a:r>
              <a:rPr b="0" lang="it" sz="1400" spc="-1" strike="noStrike">
                <a:solidFill>
                  <a:schemeClr val="dk1"/>
                </a:solidFill>
                <a:latin typeface="Consolas"/>
                <a:ea typeface="Consolas"/>
              </a:rPr>
              <a:t>    @Column(</a:t>
            </a:r>
            <a:r>
              <a:rPr b="1" lang="it" sz="1400" spc="-1" strike="noStrike">
                <a:solidFill>
                  <a:srgbClr val="0070c0"/>
                </a:solidFill>
                <a:latin typeface="Consolas"/>
                <a:ea typeface="Consolas"/>
              </a:rPr>
              <a:t>columnDefinition = "BINARY(16)", </a:t>
            </a:r>
            <a:br>
              <a:rPr sz="1400"/>
            </a:br>
            <a:r>
              <a:rPr b="0" lang="it" sz="1400" spc="-1" strike="noStrike">
                <a:solidFill>
                  <a:schemeClr val="dk1"/>
                </a:solidFill>
                <a:latin typeface="Consolas"/>
                <a:ea typeface="Consolas"/>
              </a:rPr>
              <a:t>            updatable = false, nullable = false)</a:t>
            </a:r>
            <a:br>
              <a:rPr sz="1400"/>
            </a:br>
            <a:r>
              <a:rPr b="0" lang="it" sz="1400" spc="-1" strike="noStrike">
                <a:solidFill>
                  <a:schemeClr val="dk1"/>
                </a:solidFill>
                <a:latin typeface="Consolas"/>
                <a:ea typeface="Consolas"/>
              </a:rPr>
              <a:t>    </a:t>
            </a:r>
            <a:r>
              <a:rPr b="1" lang="it" sz="1400" spc="-1" strike="noStrike">
                <a:solidFill>
                  <a:srgbClr val="0070c0"/>
                </a:solidFill>
                <a:latin typeface="Consolas"/>
                <a:ea typeface="Consolas"/>
              </a:rPr>
              <a:t>@GeneratedValue(generator = "uuid2")</a:t>
            </a:r>
            <a:br>
              <a:rPr sz="1400"/>
            </a:br>
            <a:r>
              <a:rPr b="0" lang="it" sz="1400" spc="-1" strike="noStrike">
                <a:solidFill>
                  <a:schemeClr val="dk1"/>
                </a:solidFill>
                <a:latin typeface="Consolas"/>
                <a:ea typeface="Consolas"/>
              </a:rPr>
              <a:t>    </a:t>
            </a:r>
            <a:r>
              <a:rPr b="1" lang="it" sz="1400" spc="-1" strike="noStrike">
                <a:solidFill>
                  <a:srgbClr val="0070c0"/>
                </a:solidFill>
                <a:latin typeface="Consolas"/>
                <a:ea typeface="Consolas"/>
              </a:rPr>
              <a:t>@GenericGenerator(name="uuid2", strategy="uuid2")</a:t>
            </a:r>
            <a:br>
              <a:rPr sz="1400"/>
            </a:br>
            <a:r>
              <a:rPr b="0" lang="it" sz="1400" spc="-1" strike="noStrike">
                <a:solidFill>
                  <a:schemeClr val="dk1"/>
                </a:solidFill>
                <a:latin typeface="Consolas"/>
                <a:ea typeface="Consolas"/>
              </a:rPr>
              <a:t>    var id : </a:t>
            </a:r>
            <a:r>
              <a:rPr b="1" lang="it" sz="1400" spc="-1" strike="noStrike">
                <a:solidFill>
                  <a:srgbClr val="0070c0"/>
                </a:solidFill>
                <a:latin typeface="Consolas"/>
                <a:ea typeface="Consolas"/>
              </a:rPr>
              <a:t>UUID</a:t>
            </a:r>
            <a:r>
              <a:rPr b="0" lang="it" sz="1400" spc="-1" strike="noStrike">
                <a:solidFill>
                  <a:schemeClr val="dk1"/>
                </a:solidFill>
                <a:latin typeface="Consolas"/>
                <a:ea typeface="Consolas"/>
              </a:rPr>
              <a:t>? = null,</a:t>
            </a:r>
            <a:br>
              <a:rPr sz="1400"/>
            </a:br>
            <a:br>
              <a:rPr sz="1400"/>
            </a:b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//other methods</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Num" idx="4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F559E1E-0B07-4A3B-8911-248C3EB056F7}" type="slidenum">
              <a:rPr b="0" lang="it" sz="1000" spc="-1" strike="noStrike">
                <a:solidFill>
                  <a:schemeClr val="lt1"/>
                </a:solidFill>
                <a:latin typeface="Arial"/>
                <a:ea typeface="Arial"/>
              </a:rPr>
              <a:t>39</a:t>
            </a:fld>
            <a:endParaRPr b="0" lang="en-GB" sz="1000" spc="-1" strike="noStrike">
              <a:solidFill>
                <a:srgbClr val="000000"/>
              </a:solidFill>
              <a:latin typeface="Times New Roman"/>
            </a:endParaRPr>
          </a:p>
        </p:txBody>
      </p:sp>
      <p:sp>
        <p:nvSpPr>
          <p:cNvPr id="18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Implementing equals and hashCode</a:t>
            </a:r>
            <a:endParaRPr b="0" lang="en-GB" sz="2800" spc="-1" strike="noStrike">
              <a:solidFill>
                <a:srgbClr val="000000"/>
              </a:solidFill>
              <a:latin typeface="Arial"/>
            </a:endParaRPr>
          </a:p>
        </p:txBody>
      </p:sp>
      <p:sp>
        <p:nvSpPr>
          <p:cNvPr id="18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When an entity has </a:t>
            </a:r>
            <a:r>
              <a:rPr b="1" i="1" lang="it" sz="1800" spc="-1" strike="noStrike">
                <a:solidFill>
                  <a:srgbClr val="0b5394"/>
                </a:solidFill>
                <a:latin typeface="Calibri"/>
                <a:ea typeface="Calibri"/>
              </a:rPr>
              <a:t>xToMany</a:t>
            </a:r>
            <a:r>
              <a:rPr b="0" lang="it" sz="1800" spc="-1" strike="noStrike">
                <a:solidFill>
                  <a:schemeClr val="dk1"/>
                </a:solidFill>
                <a:latin typeface="Calibri"/>
                <a:ea typeface="Calibri"/>
              </a:rPr>
              <a:t> relationships with an other entity, it is convenient to declare the corresponding property as a </a:t>
            </a:r>
            <a:r>
              <a:rPr b="1" lang="it" sz="1800" spc="-1" strike="noStrike">
                <a:solidFill>
                  <a:srgbClr val="0b5394"/>
                </a:solidFill>
                <a:latin typeface="Consolas"/>
                <a:ea typeface="Consolas"/>
              </a:rPr>
              <a:t>(Mutable)Set&lt;TargetEntity&gt;</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Unfortunately, Hibernate guarantees equivalence of persistent identity (database row) and Java identity only inside a particular session scope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So, as soon as instances retrieved in different sessions are mixed, a proper implementation of </a:t>
            </a:r>
            <a:r>
              <a:rPr b="1" lang="it" sz="1400" spc="-1" strike="noStrike">
                <a:solidFill>
                  <a:srgbClr val="0b5394"/>
                </a:solidFill>
                <a:latin typeface="Consolas"/>
                <a:ea typeface="Consolas"/>
              </a:rPr>
              <a:t>equals(…)</a:t>
            </a:r>
            <a:r>
              <a:rPr b="0" lang="it" sz="1400" spc="-1" strike="noStrike">
                <a:solidFill>
                  <a:schemeClr val="dk1"/>
                </a:solidFill>
                <a:latin typeface="Calibri"/>
                <a:ea typeface="Calibri"/>
              </a:rPr>
              <a:t> and </a:t>
            </a:r>
            <a:r>
              <a:rPr b="1" lang="it" sz="1400" spc="-1" strike="noStrike">
                <a:solidFill>
                  <a:srgbClr val="0b5394"/>
                </a:solidFill>
                <a:latin typeface="Consolas"/>
                <a:ea typeface="Consolas"/>
              </a:rPr>
              <a:t>hashCode()</a:t>
            </a:r>
            <a:r>
              <a:rPr b="0" lang="it" sz="1400" spc="-1" strike="noStrike">
                <a:solidFill>
                  <a:schemeClr val="dk1"/>
                </a:solidFill>
                <a:latin typeface="Calibri"/>
                <a:ea typeface="Calibri"/>
              </a:rPr>
              <a:t> must be provided to have meaningful semantics for sets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Although the </a:t>
            </a:r>
            <a:r>
              <a:rPr b="1" lang="it" sz="1800" spc="-1" strike="noStrike">
                <a:solidFill>
                  <a:srgbClr val="0b5394"/>
                </a:solidFill>
                <a:latin typeface="Consolas"/>
                <a:ea typeface="Consolas"/>
              </a:rPr>
              <a:t>@Id</a:t>
            </a:r>
            <a:r>
              <a:rPr b="0" lang="it" sz="1800" spc="-1" strike="noStrike">
                <a:solidFill>
                  <a:schemeClr val="dk1"/>
                </a:solidFill>
                <a:latin typeface="Calibri"/>
                <a:ea typeface="Calibri"/>
              </a:rPr>
              <a:t> field looks as a valid solution for implementing equality test and hashCode, problems may arise</a:t>
            </a:r>
            <a:endParaRPr b="0" lang="en-GB" sz="1800" spc="-1" strike="noStrike">
              <a:solidFill>
                <a:srgbClr val="000000"/>
              </a:solidFill>
              <a:latin typeface="Arial"/>
            </a:endParaRPr>
          </a:p>
          <a:p>
            <a:pPr lvl="1" marL="541440" indent="-200160">
              <a:lnSpc>
                <a:spcPct val="100000"/>
              </a:lnSpc>
              <a:spcBef>
                <a:spcPts val="601"/>
              </a:spcBef>
              <a:buClr>
                <a:srgbClr val="000000"/>
              </a:buClr>
              <a:buFont typeface="Calibri"/>
              <a:buChar char="○"/>
            </a:pPr>
            <a:r>
              <a:rPr b="0" lang="it" sz="1400" spc="-1" strike="noStrike">
                <a:solidFill>
                  <a:schemeClr val="dk1"/>
                </a:solidFill>
                <a:latin typeface="Calibri"/>
                <a:ea typeface="Calibri"/>
              </a:rPr>
              <a:t>Especially if the id is a </a:t>
            </a:r>
            <a:r>
              <a:rPr b="1" lang="it" sz="1400" spc="-1" strike="noStrike">
                <a:solidFill>
                  <a:srgbClr val="0b5394"/>
                </a:solidFill>
                <a:latin typeface="Consolas"/>
                <a:ea typeface="Consolas"/>
              </a:rPr>
              <a:t>@GeneratedValue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While an entity has not yet been persisted, its is is null and comparison should be based on address equality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Num" idx="1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455AE96-E5A0-443A-8DF3-3FF66E3D5A61}" type="slidenum">
              <a:rPr b="0" lang="it" sz="1000" spc="-1" strike="noStrike">
                <a:solidFill>
                  <a:schemeClr val="lt1"/>
                </a:solidFill>
                <a:latin typeface="Arial"/>
                <a:ea typeface="Arial"/>
              </a:rPr>
              <a:t>4</a:t>
            </a:fld>
            <a:endParaRPr b="0" lang="en-GB" sz="1000" spc="-1" strike="noStrike">
              <a:solidFill>
                <a:srgbClr val="000000"/>
              </a:solidFill>
              <a:latin typeface="Times New Roman"/>
            </a:endParaRPr>
          </a:p>
        </p:txBody>
      </p:sp>
      <p:sp>
        <p:nvSpPr>
          <p:cNvPr id="58"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Spring Data JDBC</a:t>
            </a:r>
            <a:endParaRPr b="0" lang="en-GB" sz="2800" spc="-1" strike="noStrike">
              <a:solidFill>
                <a:srgbClr val="000000"/>
              </a:solidFill>
              <a:latin typeface="Arial"/>
            </a:endParaRPr>
          </a:p>
        </p:txBody>
      </p:sp>
      <p:sp>
        <p:nvSpPr>
          <p:cNvPr id="59" name="Google Shape;64;p12"/>
          <p:cNvSpPr/>
          <p:nvPr/>
        </p:nvSpPr>
        <p:spPr>
          <a:xfrm>
            <a:off x="2019240" y="1297440"/>
            <a:ext cx="4926240" cy="596160"/>
          </a:xfrm>
          <a:prstGeom prst="rect">
            <a:avLst/>
          </a:prstGeom>
          <a:solidFill>
            <a:srgbClr val="6aa84f"/>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rgbClr val="000000"/>
                </a:solidFill>
                <a:latin typeface="Calibri"/>
                <a:ea typeface="Calibri"/>
              </a:rPr>
              <a:t>Application Code</a:t>
            </a:r>
            <a:endParaRPr b="0" lang="en-GB" sz="2400" spc="-1" strike="noStrike">
              <a:solidFill>
                <a:srgbClr val="ffffff"/>
              </a:solidFill>
              <a:latin typeface="Arial"/>
            </a:endParaRPr>
          </a:p>
        </p:txBody>
      </p:sp>
      <p:sp>
        <p:nvSpPr>
          <p:cNvPr id="60" name="Google Shape;65;p12"/>
          <p:cNvSpPr/>
          <p:nvPr/>
        </p:nvSpPr>
        <p:spPr>
          <a:xfrm>
            <a:off x="2019240" y="2449080"/>
            <a:ext cx="4926240" cy="393120"/>
          </a:xfrm>
          <a:prstGeom prst="rect">
            <a:avLst/>
          </a:prstGeom>
          <a:solidFill>
            <a:srgbClr val="ffe599"/>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rgbClr val="000000"/>
                </a:solidFill>
                <a:latin typeface="Calibri"/>
                <a:ea typeface="Calibri"/>
              </a:rPr>
              <a:t>Spring Data JDBC</a:t>
            </a:r>
            <a:endParaRPr b="0" lang="en-GB" sz="2400" spc="-1" strike="noStrike">
              <a:solidFill>
                <a:srgbClr val="000000"/>
              </a:solidFill>
              <a:latin typeface="Arial"/>
            </a:endParaRPr>
          </a:p>
        </p:txBody>
      </p:sp>
      <p:sp>
        <p:nvSpPr>
          <p:cNvPr id="61" name="Google Shape;66;p12"/>
          <p:cNvSpPr/>
          <p:nvPr/>
        </p:nvSpPr>
        <p:spPr>
          <a:xfrm>
            <a:off x="2019240" y="3594960"/>
            <a:ext cx="4926240" cy="393120"/>
          </a:xfrm>
          <a:prstGeom prst="rect">
            <a:avLst/>
          </a:prstGeom>
          <a:solidFill>
            <a:srgbClr val="d9d9d9"/>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rgbClr val="000000"/>
                </a:solidFill>
                <a:latin typeface="Calibri"/>
                <a:ea typeface="Calibri"/>
              </a:rPr>
              <a:t>JDBC</a:t>
            </a:r>
            <a:endParaRPr b="0" lang="en-GB" sz="2400" spc="-1" strike="noStrike">
              <a:solidFill>
                <a:srgbClr val="000000"/>
              </a:solidFill>
              <a:latin typeface="Arial"/>
            </a:endParaRPr>
          </a:p>
        </p:txBody>
      </p:sp>
      <p:sp>
        <p:nvSpPr>
          <p:cNvPr id="62" name="Google Shape;67;p12"/>
          <p:cNvSpPr/>
          <p:nvPr/>
        </p:nvSpPr>
        <p:spPr>
          <a:xfrm>
            <a:off x="3590640" y="4131720"/>
            <a:ext cx="1962000" cy="541800"/>
          </a:xfrm>
          <a:prstGeom prst="flowChartMagneticDisk">
            <a:avLst/>
          </a:prstGeom>
          <a:solidFill>
            <a:srgbClr val="9fc5e8"/>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0" lang="it" sz="2400" spc="-1" strike="noStrike">
                <a:solidFill>
                  <a:srgbClr val="000000"/>
                </a:solidFill>
                <a:latin typeface="Calibri"/>
                <a:ea typeface="Calibri"/>
              </a:rPr>
              <a:t>RDBMS</a:t>
            </a:r>
            <a:endParaRPr b="0" lang="en-GB" sz="2400" spc="-1" strike="noStrike">
              <a:solidFill>
                <a:srgbClr val="000000"/>
              </a:solidFill>
              <a:latin typeface="Arial"/>
            </a:endParaRPr>
          </a:p>
        </p:txBody>
      </p:sp>
      <p:cxnSp>
        <p:nvCxnSpPr>
          <p:cNvPr id="63" name="Google Shape;68;p12"/>
          <p:cNvCxnSpPr>
            <a:stCxn id="60" idx="0"/>
            <a:endCxn id="59" idx="2"/>
          </p:cNvCxnSpPr>
          <p:nvPr/>
        </p:nvCxnSpPr>
        <p:spPr>
          <a:xfrm flipV="1">
            <a:off x="4482360" y="1893600"/>
            <a:ext cx="360" cy="555840"/>
          </a:xfrm>
          <a:prstGeom prst="straightConnector1">
            <a:avLst/>
          </a:prstGeom>
          <a:ln w="28575">
            <a:solidFill>
              <a:srgbClr val="000000"/>
            </a:solidFill>
            <a:round/>
            <a:headEnd len="med" type="triangle" w="med"/>
            <a:tailEnd len="med" type="triangle" w="med"/>
          </a:ln>
        </p:spPr>
      </p:cxnSp>
      <p:sp>
        <p:nvSpPr>
          <p:cNvPr id="64" name="Google Shape;69;p12"/>
          <p:cNvSpPr/>
          <p:nvPr/>
        </p:nvSpPr>
        <p:spPr>
          <a:xfrm>
            <a:off x="3132360" y="1939320"/>
            <a:ext cx="1357560" cy="45684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it" sz="1800" spc="-1" strike="noStrike">
                <a:solidFill>
                  <a:schemeClr val="dk1"/>
                </a:solidFill>
                <a:latin typeface="Calibri"/>
                <a:ea typeface="Calibri"/>
              </a:rPr>
              <a:t>Repository</a:t>
            </a:r>
            <a:endParaRPr b="0" lang="en-GB" sz="1800" spc="-1" strike="noStrike">
              <a:solidFill>
                <a:srgbClr val="000000"/>
              </a:solidFill>
              <a:latin typeface="Arial"/>
            </a:endParaRPr>
          </a:p>
        </p:txBody>
      </p:sp>
      <p:sp>
        <p:nvSpPr>
          <p:cNvPr id="65" name="Google Shape;70;p12"/>
          <p:cNvSpPr/>
          <p:nvPr/>
        </p:nvSpPr>
        <p:spPr>
          <a:xfrm>
            <a:off x="2019240" y="2999520"/>
            <a:ext cx="4926240" cy="485280"/>
          </a:xfrm>
          <a:prstGeom prst="rect">
            <a:avLst/>
          </a:prstGeom>
          <a:solidFill>
            <a:srgbClr val="f9cb9c"/>
          </a:solidFill>
          <a:ln w="19050">
            <a:solidFill>
              <a:srgbClr val="000000"/>
            </a:solidFill>
            <a:round/>
          </a:ln>
        </p:spPr>
        <p:style>
          <a:lnRef idx="0"/>
          <a:fillRef idx="0"/>
          <a:effectRef idx="0"/>
          <a:fontRef idx="minor"/>
        </p:style>
        <p:txBody>
          <a:bodyPr tIns="91440" bIns="91440" anchor="ctr">
            <a:noAutofit/>
          </a:bodyPr>
          <a:p>
            <a:pPr algn="ctr">
              <a:lnSpc>
                <a:spcPct val="100000"/>
              </a:lnSpc>
              <a:tabLst>
                <a:tab algn="l" pos="0"/>
              </a:tabLst>
            </a:pPr>
            <a:r>
              <a:rPr b="1" lang="it" sz="2400" spc="-1" strike="noStrike">
                <a:solidFill>
                  <a:schemeClr val="dk1"/>
                </a:solidFill>
                <a:latin typeface="Calibri"/>
                <a:ea typeface="Calibri"/>
              </a:rPr>
              <a:t>JDBCTemplate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Num" idx="4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8A4AF808-D930-4649-8496-508D9974E720}" type="slidenum">
              <a:rPr b="0" lang="it" sz="1000" spc="-1" strike="noStrike">
                <a:solidFill>
                  <a:schemeClr val="lt1"/>
                </a:solidFill>
                <a:latin typeface="Arial"/>
                <a:ea typeface="Arial"/>
              </a:rPr>
              <a:t>40</a:t>
            </a:fld>
            <a:endParaRPr b="0" lang="en-GB" sz="1000" spc="-1" strike="noStrike">
              <a:solidFill>
                <a:srgbClr val="000000"/>
              </a:solidFill>
              <a:latin typeface="Times New Roman"/>
            </a:endParaRPr>
          </a:p>
        </p:txBody>
      </p:sp>
      <p:sp>
        <p:nvSpPr>
          <p:cNvPr id="187"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Implementing equals and hashCode</a:t>
            </a:r>
            <a:endParaRPr b="0" lang="en-GB" sz="2800" spc="-1" strike="noStrike">
              <a:solidFill>
                <a:srgbClr val="000000"/>
              </a:solidFill>
              <a:latin typeface="Arial"/>
            </a:endParaRPr>
          </a:p>
        </p:txBody>
      </p:sp>
      <p:sp>
        <p:nvSpPr>
          <p:cNvPr id="188"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Usually, equality should obey to the following constraints, in priority order</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 other object is null, return false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the other object is identical to this, return true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 other object has a different class, return false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 current id is null, return false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Otherwise return the result of comparing the two ids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existence of proxies may make the comparison more difficult</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We need to extract the actual class of the other element, via </a:t>
            </a:r>
            <a:r>
              <a:rPr b="1" lang="it" sz="1400" spc="-1" strike="noStrike">
                <a:solidFill>
                  <a:srgbClr val="0b5394"/>
                </a:solidFill>
                <a:latin typeface="Consolas"/>
                <a:ea typeface="Consolas"/>
              </a:rPr>
              <a:t>ProxyUtils.getUserClass(other)</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Num" idx="4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F9F005F-FF92-434B-A754-5481395EF01B}" type="slidenum">
              <a:rPr b="0" lang="it" sz="1000" spc="-1" strike="noStrike">
                <a:solidFill>
                  <a:schemeClr val="lt1"/>
                </a:solidFill>
                <a:latin typeface="Arial"/>
                <a:ea typeface="Arial"/>
              </a:rPr>
              <a:t>41</a:t>
            </a:fld>
            <a:endParaRPr b="0" lang="en-GB" sz="1000" spc="-1" strike="noStrike">
              <a:solidFill>
                <a:srgbClr val="000000"/>
              </a:solidFill>
              <a:latin typeface="Times New Roman"/>
            </a:endParaRPr>
          </a:p>
        </p:txBody>
      </p:sp>
      <p:sp>
        <p:nvSpPr>
          <p:cNvPr id="19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Implementing equals and hashCode</a:t>
            </a:r>
            <a:endParaRPr b="0" lang="en-GB" sz="2800" spc="-1" strike="noStrike">
              <a:solidFill>
                <a:srgbClr val="000000"/>
              </a:solidFill>
              <a:latin typeface="Arial"/>
            </a:endParaRPr>
          </a:p>
        </p:txBody>
      </p:sp>
      <p:sp>
        <p:nvSpPr>
          <p:cNvPr id="19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fontScale="96666"/>
          </a:bodyPr>
          <a:p>
            <a:pPr marL="270000" indent="-243360">
              <a:lnSpc>
                <a:spcPct val="100000"/>
              </a:lnSpc>
              <a:buClr>
                <a:srgbClr val="000000"/>
              </a:buClr>
              <a:buFont typeface="Calibri"/>
              <a:buChar char="●"/>
            </a:pPr>
            <a:r>
              <a:rPr b="0" lang="it" sz="1800" spc="-1" strike="noStrike">
                <a:solidFill>
                  <a:schemeClr val="dk1"/>
                </a:solidFill>
                <a:latin typeface="Calibri"/>
                <a:ea typeface="Calibri"/>
              </a:rPr>
              <a:t>As per Java (and Kotlin) specifications, equals and hashCode should be coherent</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two objects are equal, they should return the same value from </a:t>
            </a:r>
            <a:r>
              <a:rPr b="1" lang="it" sz="1400" spc="-1" strike="noStrike">
                <a:solidFill>
                  <a:srgbClr val="0b5394"/>
                </a:solidFill>
                <a:latin typeface="Consolas"/>
                <a:ea typeface="Consolas"/>
              </a:rPr>
              <a:t>hashCode()</a:t>
            </a:r>
            <a:endParaRPr b="0" lang="en-GB" sz="14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converse does not need to be true</a:t>
            </a:r>
            <a:endParaRPr b="0" lang="en-GB" sz="1400" spc="-1" strike="noStrike">
              <a:solidFill>
                <a:srgbClr val="000000"/>
              </a:solidFill>
              <a:latin typeface="Arial"/>
            </a:endParaRPr>
          </a:p>
          <a:p>
            <a:pPr marL="270000" indent="-243360">
              <a:lnSpc>
                <a:spcPct val="100000"/>
              </a:lnSpc>
              <a:spcBef>
                <a:spcPts val="601"/>
              </a:spcBef>
              <a:buClr>
                <a:srgbClr val="000000"/>
              </a:buClr>
              <a:buFont typeface="Calibri"/>
              <a:buChar char="●"/>
            </a:pPr>
            <a:r>
              <a:rPr b="0" lang="it" sz="1800" spc="-1" strike="noStrike">
                <a:solidFill>
                  <a:schemeClr val="dk1"/>
                </a:solidFill>
                <a:latin typeface="Calibri"/>
                <a:ea typeface="Calibri"/>
              </a:rPr>
              <a:t>The value returned by hashCode should not change if the content of the object does not change</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But with generated ids, this may be a problem: when an object is persisted, it gets its own id (that was previously null), but it does not change from the perspective of the application domain</a:t>
            </a:r>
            <a:endParaRPr b="0" lang="en-GB" sz="1400" spc="-1" strike="noStrike">
              <a:solidFill>
                <a:srgbClr val="000000"/>
              </a:solidFill>
              <a:latin typeface="Arial"/>
            </a:endParaRPr>
          </a:p>
          <a:p>
            <a:pPr marL="270000" indent="-243360">
              <a:lnSpc>
                <a:spcPct val="100000"/>
              </a:lnSpc>
              <a:spcBef>
                <a:spcPts val="601"/>
              </a:spcBef>
              <a:buClr>
                <a:srgbClr val="000000"/>
              </a:buClr>
              <a:buFont typeface="Calibri"/>
              <a:buChar char="●"/>
            </a:pPr>
            <a:r>
              <a:rPr b="0" lang="it" sz="1800" spc="-1" strike="noStrike">
                <a:solidFill>
                  <a:schemeClr val="dk1"/>
                </a:solidFill>
                <a:latin typeface="Calibri"/>
                <a:ea typeface="Calibri"/>
              </a:rPr>
              <a:t>The problem may be solved having </a:t>
            </a:r>
            <a:r>
              <a:rPr b="1" lang="it" sz="1800" spc="-1" strike="noStrike">
                <a:solidFill>
                  <a:srgbClr val="0b5394"/>
                </a:solidFill>
                <a:latin typeface="Consolas"/>
                <a:ea typeface="Consolas"/>
              </a:rPr>
              <a:t>hashCode()</a:t>
            </a:r>
            <a:r>
              <a:rPr b="0" lang="it" sz="1800" spc="-1" strike="noStrike">
                <a:solidFill>
                  <a:schemeClr val="dk1"/>
                </a:solidFill>
                <a:latin typeface="Calibri"/>
                <a:ea typeface="Calibri"/>
              </a:rPr>
              <a:t> returning a constant value</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impact on the performance of hash tables (and hash sets) whose retrieve complexity moves from O(1) to O(N)</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Num" idx="5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A575DF4D-37B2-444E-84CE-57DFA7EE43D2}" type="slidenum">
              <a:rPr b="0" lang="it" sz="1000" spc="-1" strike="noStrike">
                <a:solidFill>
                  <a:schemeClr val="lt1"/>
                </a:solidFill>
                <a:latin typeface="Arial"/>
                <a:ea typeface="Arial"/>
              </a:rPr>
              <a:t>42</a:t>
            </a:fld>
            <a:endParaRPr b="0" lang="en-GB" sz="1000" spc="-1" strike="noStrike">
              <a:solidFill>
                <a:srgbClr val="000000"/>
              </a:solidFill>
              <a:latin typeface="Times New Roman"/>
            </a:endParaRPr>
          </a:p>
        </p:txBody>
      </p:sp>
      <p:sp>
        <p:nvSpPr>
          <p:cNvPr id="193"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Creating a general solution</a:t>
            </a:r>
            <a:endParaRPr b="0" lang="en-GB" sz="2800" spc="-1" strike="noStrike">
              <a:solidFill>
                <a:srgbClr val="000000"/>
              </a:solidFill>
              <a:latin typeface="Arial"/>
            </a:endParaRPr>
          </a:p>
        </p:txBody>
      </p:sp>
      <p:sp>
        <p:nvSpPr>
          <p:cNvPr id="194"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many constraints that an entity must satisfy can be approached by designing a generic abstract class that encapsulate the </a:t>
            </a:r>
            <a:r>
              <a:rPr b="1" lang="it" sz="1800" spc="-1" strike="noStrike">
                <a:solidFill>
                  <a:srgbClr val="0b5394"/>
                </a:solidFill>
                <a:latin typeface="Consolas"/>
                <a:ea typeface="Consolas"/>
              </a:rPr>
              <a:t>@Id</a:t>
            </a:r>
            <a:r>
              <a:rPr b="0" lang="it" sz="1800" spc="-1" strike="noStrike">
                <a:solidFill>
                  <a:schemeClr val="dk1"/>
                </a:solidFill>
                <a:latin typeface="Calibri"/>
                <a:ea typeface="Calibri"/>
              </a:rPr>
              <a:t> property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will be labelled with </a:t>
            </a:r>
            <a:r>
              <a:rPr b="1" lang="it" sz="1400" spc="-1" strike="noStrike">
                <a:solidFill>
                  <a:srgbClr val="0b5394"/>
                </a:solidFill>
                <a:latin typeface="Consolas"/>
                <a:ea typeface="Consolas"/>
              </a:rPr>
              <a:t>@MappedSuperclass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is responsible to implement </a:t>
            </a:r>
            <a:r>
              <a:rPr b="1" lang="it" sz="1400" spc="-1" strike="noStrike">
                <a:solidFill>
                  <a:srgbClr val="0b5394"/>
                </a:solidFill>
                <a:latin typeface="Consolas"/>
                <a:ea typeface="Consolas"/>
              </a:rPr>
              <a:t>equals(…)</a:t>
            </a:r>
            <a:r>
              <a:rPr b="0" lang="it" sz="1400" spc="-1" strike="noStrike">
                <a:solidFill>
                  <a:schemeClr val="dk1"/>
                </a:solidFill>
                <a:latin typeface="Calibri"/>
                <a:ea typeface="Calibri"/>
              </a:rPr>
              <a:t> and </a:t>
            </a:r>
            <a:r>
              <a:rPr b="1" lang="it" sz="1400" spc="-1" strike="noStrike">
                <a:solidFill>
                  <a:srgbClr val="0b5394"/>
                </a:solidFill>
                <a:latin typeface="Consolas"/>
                <a:ea typeface="Consolas"/>
              </a:rPr>
              <a:t>hashCode()</a:t>
            </a:r>
            <a:r>
              <a:rPr b="0" lang="it" sz="1400" spc="-1" strike="noStrike">
                <a:solidFill>
                  <a:schemeClr val="dk1"/>
                </a:solidFill>
                <a:latin typeface="Calibri"/>
                <a:ea typeface="Calibri"/>
              </a:rPr>
              <a:t> (and, possibly, </a:t>
            </a:r>
            <a:r>
              <a:rPr b="1" lang="it" sz="1400" spc="-1" strike="noStrike">
                <a:solidFill>
                  <a:srgbClr val="0b5394"/>
                </a:solidFill>
                <a:latin typeface="Consolas"/>
                <a:ea typeface="Consolas"/>
              </a:rPr>
              <a:t>toString(</a:t>
            </a:r>
            <a:r>
              <a:rPr b="0" lang="it" sz="1400" spc="-1" strike="noStrike">
                <a:solidFill>
                  <a:schemeClr val="dk1"/>
                </a:solidFill>
                <a:latin typeface="Calibri"/>
                <a:ea typeface="Calibri"/>
              </a:rPr>
              <a:t>)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And having the actual entities derive from such a class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Thus benefiting from the shared implementation of the helper methods, preventing a lot of boilerplate code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Note that, in order to get access to reflection (used in the following example for implementing the toString() method), the following dependency need to be added to the project</a:t>
            </a:r>
            <a:endParaRPr b="0" lang="en-GB" sz="1800" spc="-1" strike="noStrike">
              <a:solidFill>
                <a:srgbClr val="000000"/>
              </a:solidFill>
              <a:latin typeface="Arial"/>
            </a:endParaRPr>
          </a:p>
          <a:p>
            <a:pPr lvl="1" marL="541440" indent="-206280">
              <a:lnSpc>
                <a:spcPct val="100000"/>
              </a:lnSpc>
              <a:spcBef>
                <a:spcPts val="601"/>
              </a:spcBef>
              <a:buClr>
                <a:srgbClr val="0b5394"/>
              </a:buClr>
              <a:buFont typeface="Consolas"/>
              <a:buChar char="○"/>
            </a:pPr>
            <a:r>
              <a:rPr b="1" lang="it" sz="1400" spc="-1" strike="noStrike">
                <a:solidFill>
                  <a:srgbClr val="0b5394"/>
                </a:solidFill>
                <a:latin typeface="Consolas"/>
                <a:ea typeface="Consolas"/>
              </a:rPr>
              <a:t>implementation(kotlin("reflect"))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Num" idx="5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DC6F78A1-3B75-40FA-A02F-613C663F189E}" type="slidenum">
              <a:rPr b="0" lang="it" sz="1000" spc="-1" strike="noStrike">
                <a:solidFill>
                  <a:schemeClr val="lt1"/>
                </a:solidFill>
                <a:latin typeface="Arial"/>
                <a:ea typeface="Arial"/>
              </a:rPr>
              <a:t>43</a:t>
            </a:fld>
            <a:endParaRPr b="0" lang="en-GB" sz="1000" spc="-1" strike="noStrike">
              <a:solidFill>
                <a:srgbClr val="000000"/>
              </a:solidFill>
              <a:latin typeface="Times New Roman"/>
            </a:endParaRPr>
          </a:p>
        </p:txBody>
      </p:sp>
      <p:sp>
        <p:nvSpPr>
          <p:cNvPr id="196"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Creating a general solution</a:t>
            </a:r>
            <a:endParaRPr b="0" lang="en-GB" sz="2800" spc="-1" strike="noStrike">
              <a:solidFill>
                <a:srgbClr val="000000"/>
              </a:solidFill>
              <a:latin typeface="Arial"/>
            </a:endParaRPr>
          </a:p>
        </p:txBody>
      </p:sp>
      <p:sp>
        <p:nvSpPr>
          <p:cNvPr id="197" name="Google Shape;364;p51"/>
          <p:cNvSpPr/>
          <p:nvPr/>
        </p:nvSpPr>
        <p:spPr>
          <a:xfrm>
            <a:off x="822240" y="1001520"/>
            <a:ext cx="7499160" cy="3506040"/>
          </a:xfrm>
          <a:prstGeom prst="rect">
            <a:avLst/>
          </a:prstGeom>
          <a:solidFill>
            <a:srgbClr val="fffcb4"/>
          </a:solidFill>
          <a:ln w="9525">
            <a:solidFill>
              <a:srgbClr val="000000"/>
            </a:solidFill>
            <a:round/>
          </a:ln>
        </p:spPr>
        <p:style>
          <a:lnRef idx="0"/>
          <a:fillRef idx="0"/>
          <a:effectRef idx="0"/>
          <a:fontRef idx="minor"/>
        </p:style>
        <p:txBody>
          <a:bodyPr anchor="t">
            <a:noAutofit/>
          </a:bodyPr>
          <a:p>
            <a:pPr>
              <a:lnSpc>
                <a:spcPct val="100000"/>
              </a:lnSpc>
              <a:tabLst>
                <a:tab algn="l" pos="0"/>
              </a:tabLst>
            </a:pPr>
            <a:r>
              <a:rPr b="1" lang="it" sz="1400" spc="-1" strike="noStrike">
                <a:solidFill>
                  <a:srgbClr val="0b5394"/>
                </a:solidFill>
                <a:latin typeface="Consolas"/>
                <a:ea typeface="Consolas"/>
              </a:rPr>
              <a:t>@MappedSuperclass</a:t>
            </a:r>
            <a:br>
              <a:rPr sz="1400"/>
            </a:br>
            <a:r>
              <a:rPr b="0" lang="it" sz="1400" spc="-1" strike="noStrike">
                <a:solidFill>
                  <a:schemeClr val="dk1"/>
                </a:solidFill>
                <a:latin typeface="Consolas"/>
                <a:ea typeface="Consolas"/>
              </a:rPr>
              <a:t>abstract class EntityBase&lt;T: Serializable&gt; {</a:t>
            </a:r>
            <a:br>
              <a:rPr sz="1400"/>
            </a:br>
            <a:r>
              <a:rPr b="0" lang="it" sz="1400" spc="-1" strike="noStrike">
                <a:solidFill>
                  <a:schemeClr val="dk1"/>
                </a:solidFill>
                <a:latin typeface="Consolas"/>
                <a:ea typeface="Consolas"/>
              </a:rPr>
              <a:t>    companion object {</a:t>
            </a:r>
            <a:br>
              <a:rPr sz="1400"/>
            </a:br>
            <a:r>
              <a:rPr b="0" lang="it" sz="1400" spc="-1" strike="noStrike">
                <a:solidFill>
                  <a:schemeClr val="dk1"/>
                </a:solidFill>
                <a:latin typeface="Consolas"/>
                <a:ea typeface="Consolas"/>
              </a:rPr>
              <a:t>        private const val serialVersionUID = -43869754L</a:t>
            </a:r>
            <a:br>
              <a:rPr sz="1400"/>
            </a:b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1" lang="it" sz="1400" spc="-1" strike="noStrike">
                <a:solidFill>
                  <a:srgbClr val="0b5394"/>
                </a:solidFill>
                <a:latin typeface="Consolas"/>
                <a:ea typeface="Consolas"/>
              </a:rPr>
              <a:t>@Id</a:t>
            </a: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1" lang="it" sz="1400" spc="-1" strike="noStrike">
                <a:solidFill>
                  <a:srgbClr val="0b5394"/>
                </a:solidFill>
                <a:latin typeface="Consolas"/>
                <a:ea typeface="Consolas"/>
              </a:rPr>
              <a:t>@GeneratedValue</a:t>
            </a:r>
            <a:br>
              <a:rPr sz="1400"/>
            </a:br>
            <a:r>
              <a:rPr b="0" lang="it" sz="1400" spc="-1" strike="noStrike">
                <a:solidFill>
                  <a:schemeClr val="dk1"/>
                </a:solidFill>
                <a:latin typeface="Consolas"/>
                <a:ea typeface="Consolas"/>
              </a:rPr>
              <a:t>    private var id:T?  = null</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fun </a:t>
            </a:r>
            <a:r>
              <a:rPr b="1" lang="it" sz="1400" spc="-1" strike="noStrike">
                <a:solidFill>
                  <a:srgbClr val="0b5394"/>
                </a:solidFill>
                <a:latin typeface="Consolas"/>
                <a:ea typeface="Consolas"/>
              </a:rPr>
              <a:t>getId()</a:t>
            </a:r>
            <a:r>
              <a:rPr b="0" lang="it" sz="1400" spc="-1" strike="noStrike">
                <a:solidFill>
                  <a:schemeClr val="dk1"/>
                </a:solidFill>
                <a:latin typeface="Consolas"/>
                <a:ea typeface="Consolas"/>
              </a:rPr>
              <a:t>: T? = id</a:t>
            </a:r>
            <a:br>
              <a:rPr sz="1400"/>
            </a:br>
            <a:br>
              <a:rPr sz="1400"/>
            </a:br>
            <a:r>
              <a:rPr b="0" lang="it" sz="1400" spc="-1" strike="noStrike">
                <a:solidFill>
                  <a:schemeClr val="dk1"/>
                </a:solidFill>
                <a:latin typeface="Consolas"/>
                <a:ea typeface="Consolas"/>
              </a:rPr>
              <a:t>    override fun </a:t>
            </a:r>
            <a:r>
              <a:rPr b="1" lang="it" sz="1400" spc="-1" strike="noStrike">
                <a:solidFill>
                  <a:srgbClr val="0b5394"/>
                </a:solidFill>
                <a:latin typeface="Consolas"/>
                <a:ea typeface="Consolas"/>
              </a:rPr>
              <a:t>toString()</a:t>
            </a:r>
            <a:r>
              <a:rPr b="0" lang="it" sz="1400" spc="-1" strike="noStrike">
                <a:solidFill>
                  <a:schemeClr val="dk1"/>
                </a:solidFill>
                <a:latin typeface="Consolas"/>
                <a:ea typeface="Consolas"/>
              </a:rPr>
              <a:t>: String {</a:t>
            </a:r>
            <a:br>
              <a:rPr sz="1400"/>
            </a:br>
            <a:r>
              <a:rPr b="0" lang="it" sz="1400" spc="-1" strike="noStrike">
                <a:solidFill>
                  <a:schemeClr val="dk1"/>
                </a:solidFill>
                <a:latin typeface="Consolas"/>
                <a:ea typeface="Consolas"/>
              </a:rPr>
              <a:t>        return "@Entity ${this.javaClass.name}(id=$id)"</a:t>
            </a:r>
            <a:br>
              <a:rPr sz="1400"/>
            </a:b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0" lang="it" sz="1400" spc="-1" strike="noStrike">
                <a:solidFill>
                  <a:srgbClr val="0070c0"/>
                </a:solidFill>
                <a:latin typeface="Consolas"/>
                <a:ea typeface="Consolas"/>
              </a:rPr>
              <a:t>    </a:t>
            </a:r>
            <a:r>
              <a:rPr b="1" lang="it" sz="1400" spc="-1" strike="noStrike">
                <a:solidFill>
                  <a:srgbClr val="0b5394"/>
                </a:solidFill>
                <a:latin typeface="Consolas"/>
                <a:ea typeface="Consolas"/>
              </a:rPr>
              <a:t>//continues in next slide…</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Creating a general solution</a:t>
            </a:r>
            <a:endParaRPr b="0" lang="en-GB" sz="2800" spc="-1" strike="noStrike">
              <a:solidFill>
                <a:srgbClr val="000000"/>
              </a:solidFill>
              <a:latin typeface="Arial"/>
            </a:endParaRPr>
          </a:p>
        </p:txBody>
      </p:sp>
      <p:sp>
        <p:nvSpPr>
          <p:cNvPr id="199" name="PlaceHolder 2"/>
          <p:cNvSpPr>
            <a:spLocks noGrp="1"/>
          </p:cNvSpPr>
          <p:nvPr>
            <p:ph type="sldNum" idx="5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BE3A1307-0271-48FD-B853-98CCB4EB5DB7}" type="slidenum">
              <a:rPr b="0" lang="it" sz="1000" spc="-1" strike="noStrike">
                <a:solidFill>
                  <a:schemeClr val="lt1"/>
                </a:solidFill>
                <a:latin typeface="Arial"/>
                <a:ea typeface="Arial"/>
              </a:rPr>
              <a:t>44</a:t>
            </a:fld>
            <a:endParaRPr b="0" lang="en-GB" sz="1000" spc="-1" strike="noStrike">
              <a:solidFill>
                <a:srgbClr val="000000"/>
              </a:solidFill>
              <a:latin typeface="Times New Roman"/>
            </a:endParaRPr>
          </a:p>
        </p:txBody>
      </p:sp>
      <p:sp>
        <p:nvSpPr>
          <p:cNvPr id="200" name="Google Shape;371;p52"/>
          <p:cNvSpPr/>
          <p:nvPr/>
        </p:nvSpPr>
        <p:spPr>
          <a:xfrm>
            <a:off x="822240" y="990360"/>
            <a:ext cx="7499160" cy="350676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rgbClr val="0070c0"/>
                </a:solidFill>
                <a:latin typeface="Consolas"/>
                <a:ea typeface="Consolas"/>
              </a:rPr>
              <a:t>     </a:t>
            </a:r>
            <a:r>
              <a:rPr b="1" lang="it" sz="1400" spc="-1" strike="noStrike">
                <a:solidFill>
                  <a:srgbClr val="0b5394"/>
                </a:solidFill>
                <a:latin typeface="Consolas"/>
                <a:ea typeface="Consolas"/>
              </a:rPr>
              <a:t>//continues from previous slide…</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rgbClr val="0070c0"/>
                </a:solidFill>
                <a:latin typeface="Consolas"/>
                <a:ea typeface="Consolas"/>
              </a:rPr>
              <a:t>     </a:t>
            </a:r>
            <a:r>
              <a:rPr b="0" lang="it" sz="1400" spc="-1" strike="noStrike">
                <a:solidFill>
                  <a:schemeClr val="dk1"/>
                </a:solidFill>
                <a:latin typeface="Consolas"/>
                <a:ea typeface="Consolas"/>
              </a:rPr>
              <a:t>override fun </a:t>
            </a:r>
            <a:r>
              <a:rPr b="1" lang="it" sz="1400" spc="-1" strike="noStrike">
                <a:solidFill>
                  <a:srgbClr val="0b5394"/>
                </a:solidFill>
                <a:latin typeface="Consolas"/>
                <a:ea typeface="Consolas"/>
              </a:rPr>
              <a:t>equals(other: Any?)</a:t>
            </a:r>
            <a:r>
              <a:rPr b="0" lang="it" sz="1400" spc="-1" strike="noStrike">
                <a:solidFill>
                  <a:schemeClr val="dk1"/>
                </a:solidFill>
                <a:latin typeface="Consolas"/>
                <a:ea typeface="Consolas"/>
              </a:rPr>
              <a:t>: Boolean {</a:t>
            </a:r>
            <a:br>
              <a:rPr sz="1400"/>
            </a:br>
            <a:r>
              <a:rPr b="0" lang="it" sz="1400" spc="-1" strike="noStrike">
                <a:solidFill>
                  <a:schemeClr val="dk1"/>
                </a:solidFill>
                <a:latin typeface="Consolas"/>
                <a:ea typeface="Consolas"/>
              </a:rPr>
              <a:t>        if (other == null) return false</a:t>
            </a:r>
            <a:br>
              <a:rPr sz="1400"/>
            </a:br>
            <a:r>
              <a:rPr b="0" lang="it" sz="1400" spc="-1" strike="noStrike">
                <a:solidFill>
                  <a:schemeClr val="dk1"/>
                </a:solidFill>
                <a:latin typeface="Consolas"/>
                <a:ea typeface="Consolas"/>
              </a:rPr>
              <a:t>        if (other === this) return true</a:t>
            </a:r>
            <a:br>
              <a:rPr sz="1400"/>
            </a:br>
            <a:r>
              <a:rPr b="0" lang="it" sz="1400" spc="-1" strike="noStrike">
                <a:solidFill>
                  <a:schemeClr val="dk1"/>
                </a:solidFill>
                <a:latin typeface="Consolas"/>
                <a:ea typeface="Consolas"/>
              </a:rPr>
              <a:t>        if (javaClass != ProxyUtils.getUserClass(other))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return false</a:t>
            </a:r>
            <a:br>
              <a:rPr sz="1400"/>
            </a:br>
            <a:r>
              <a:rPr b="0" lang="it" sz="1400" spc="-1" strike="noStrike">
                <a:solidFill>
                  <a:schemeClr val="dk1"/>
                </a:solidFill>
                <a:latin typeface="Consolas"/>
                <a:ea typeface="Consolas"/>
              </a:rPr>
              <a:t>        other as EntityBase&lt;*&gt;</a:t>
            </a:r>
            <a:br>
              <a:rPr sz="1400"/>
            </a:br>
            <a:r>
              <a:rPr b="0" lang="it" sz="1400" spc="-1" strike="noStrike">
                <a:solidFill>
                  <a:schemeClr val="dk1"/>
                </a:solidFill>
                <a:latin typeface="Consolas"/>
                <a:ea typeface="Consolas"/>
              </a:rPr>
              <a:t>        return if (null == id) false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else this.id == other.id</a:t>
            </a:r>
            <a:br>
              <a:rPr sz="1400"/>
            </a:b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override fun </a:t>
            </a:r>
            <a:r>
              <a:rPr b="1" lang="it" sz="1400" spc="-1" strike="noStrike">
                <a:solidFill>
                  <a:srgbClr val="0b5394"/>
                </a:solidFill>
                <a:latin typeface="Consolas"/>
                <a:ea typeface="Consolas"/>
              </a:rPr>
              <a:t>hashCode()</a:t>
            </a:r>
            <a:r>
              <a:rPr b="0" lang="it" sz="1400" spc="-1" strike="noStrike">
                <a:solidFill>
                  <a:schemeClr val="dk1"/>
                </a:solidFill>
                <a:latin typeface="Consolas"/>
                <a:ea typeface="Consolas"/>
              </a:rPr>
              <a:t>: Int {</a:t>
            </a:r>
            <a:br>
              <a:rPr sz="1400"/>
            </a:br>
            <a:r>
              <a:rPr b="0" lang="it" sz="1400" spc="-1" strike="noStrike">
                <a:solidFill>
                  <a:schemeClr val="dk1"/>
                </a:solidFill>
                <a:latin typeface="Consolas"/>
                <a:ea typeface="Consolas"/>
              </a:rPr>
              <a:t>         return 31 </a:t>
            </a:r>
            <a:r>
              <a:rPr b="1" lang="it" sz="1400" spc="-1" strike="noStrike">
                <a:solidFill>
                  <a:srgbClr val="0b5394"/>
                </a:solidFill>
                <a:latin typeface="Consolas"/>
                <a:ea typeface="Consolas"/>
              </a:rPr>
              <a:t>//any value will do</a:t>
            </a:r>
            <a:br>
              <a:rPr sz="1400"/>
            </a:br>
            <a:r>
              <a:rPr b="0" lang="it" sz="1400" spc="-1" strike="noStrike">
                <a:solidFill>
                  <a:schemeClr val="dk1"/>
                </a:solidFill>
                <a:latin typeface="Consolas"/>
                <a:ea typeface="Consolas"/>
              </a:rPr>
              <a:t>     }</a:t>
            </a:r>
            <a:br>
              <a:rPr sz="1400"/>
            </a:b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Num" idx="5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C8519D9-BDCB-4C4E-AEAE-D388D3967F37}" type="slidenum">
              <a:rPr b="0" lang="it" sz="1000" spc="-1" strike="noStrike">
                <a:solidFill>
                  <a:schemeClr val="lt1"/>
                </a:solidFill>
                <a:latin typeface="Arial"/>
                <a:ea typeface="Arial"/>
              </a:rPr>
              <a:t>45</a:t>
            </a:fld>
            <a:endParaRPr b="0" lang="en-GB" sz="1000" spc="-1" strike="noStrike">
              <a:solidFill>
                <a:srgbClr val="000000"/>
              </a:solidFill>
              <a:latin typeface="Times New Roman"/>
            </a:endParaRPr>
          </a:p>
        </p:txBody>
      </p:sp>
      <p:sp>
        <p:nvSpPr>
          <p:cNvPr id="20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Creating a general solution</a:t>
            </a:r>
            <a:endParaRPr b="0" lang="en-GB" sz="2800" spc="-1" strike="noStrike">
              <a:solidFill>
                <a:srgbClr val="000000"/>
              </a:solidFill>
              <a:latin typeface="Arial"/>
            </a:endParaRPr>
          </a:p>
        </p:txBody>
      </p:sp>
      <p:sp>
        <p:nvSpPr>
          <p:cNvPr id="20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EntityBase class is generic</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allows subclasses to specify the type of the primary key to be used</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class is labelled with </a:t>
            </a:r>
            <a:r>
              <a:rPr b="1" lang="it" sz="1800" spc="-1" strike="noStrike">
                <a:solidFill>
                  <a:srgbClr val="0b5394"/>
                </a:solidFill>
                <a:latin typeface="Consolas"/>
                <a:ea typeface="Consolas"/>
              </a:rPr>
              <a:t>@MappedSuperclass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Thus, its only property (id) becomes part of the subclasses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Method </a:t>
            </a:r>
            <a:r>
              <a:rPr b="1" lang="it" sz="1400" spc="-1" strike="noStrike">
                <a:solidFill>
                  <a:srgbClr val="0b5394"/>
                </a:solidFill>
                <a:latin typeface="Consolas"/>
                <a:ea typeface="Consolas"/>
              </a:rPr>
              <a:t>getId()</a:t>
            </a:r>
            <a:r>
              <a:rPr b="0" lang="it" sz="1400" spc="-1" strike="noStrike">
                <a:solidFill>
                  <a:schemeClr val="dk1"/>
                </a:solidFill>
                <a:latin typeface="Calibri"/>
                <a:ea typeface="Calibri"/>
              </a:rPr>
              <a:t> allows subclasses to access the value of the id, but not to change it</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Entities are declared in the following way</a:t>
            </a:r>
            <a:endParaRPr b="0" lang="en-GB" sz="1800" spc="-1" strike="noStrike">
              <a:solidFill>
                <a:srgbClr val="000000"/>
              </a:solidFill>
              <a:latin typeface="Arial"/>
            </a:endParaRPr>
          </a:p>
        </p:txBody>
      </p:sp>
      <p:sp>
        <p:nvSpPr>
          <p:cNvPr id="204" name="Google Shape;379;p53"/>
          <p:cNvSpPr/>
          <p:nvPr/>
        </p:nvSpPr>
        <p:spPr>
          <a:xfrm>
            <a:off x="1289160" y="3492000"/>
            <a:ext cx="6565320" cy="73152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 class Course(</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name: String</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EntityBase&lt;Long&gt;() {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Num" idx="5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EF696BB-B6A1-43B5-94FA-C8E1687C0B09}" type="slidenum">
              <a:rPr b="0" lang="it" sz="1000" spc="-1" strike="noStrike">
                <a:solidFill>
                  <a:schemeClr val="lt1"/>
                </a:solidFill>
                <a:latin typeface="Arial"/>
                <a:ea typeface="Arial"/>
              </a:rPr>
              <a:t>46</a:t>
            </a:fld>
            <a:endParaRPr b="0" lang="en-GB" sz="1000" spc="-1" strike="noStrike">
              <a:solidFill>
                <a:srgbClr val="000000"/>
              </a:solidFill>
              <a:latin typeface="Times New Roman"/>
            </a:endParaRPr>
          </a:p>
        </p:txBody>
      </p:sp>
      <p:sp>
        <p:nvSpPr>
          <p:cNvPr id="20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Mapping object properties</a:t>
            </a:r>
            <a:endParaRPr b="0" lang="en-GB" sz="2800" spc="-1" strike="noStrike">
              <a:solidFill>
                <a:srgbClr val="000000"/>
              </a:solidFill>
              <a:latin typeface="Arial"/>
            </a:endParaRPr>
          </a:p>
        </p:txBody>
      </p:sp>
      <p:sp>
        <p:nvSpPr>
          <p:cNvPr id="20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Per each property in the Entity class, the following items can be specified via the </a:t>
            </a:r>
            <a:r>
              <a:rPr b="1" lang="it" sz="1800" spc="-1" strike="noStrike">
                <a:solidFill>
                  <a:srgbClr val="0b5394"/>
                </a:solidFill>
                <a:latin typeface="Consolas"/>
                <a:ea typeface="Consolas"/>
              </a:rPr>
              <a:t>@Column</a:t>
            </a:r>
            <a:r>
              <a:rPr b="0" lang="it" sz="1800" spc="-1" strike="noStrike">
                <a:solidFill>
                  <a:schemeClr val="dk1"/>
                </a:solidFill>
                <a:latin typeface="Calibri"/>
                <a:ea typeface="Calibri"/>
              </a:rPr>
              <a:t> annotation</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name of the DBMS column onto which the value will be mapped, (via value) </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SQL type to choose (via columnDefinition)</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Further constraints (insertable, updatable, nullable, unique, length, precision, scale)</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Num" idx="5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A286EDC-4A96-4BA0-9A61-DC7D673A23C5}" type="slidenum">
              <a:rPr b="0" lang="it" sz="1000" spc="-1" strike="noStrike">
                <a:solidFill>
                  <a:schemeClr val="lt1"/>
                </a:solidFill>
                <a:latin typeface="Arial"/>
                <a:ea typeface="Arial"/>
              </a:rPr>
              <a:t>47</a:t>
            </a:fld>
            <a:endParaRPr b="0" lang="en-GB" sz="1000" spc="-1" strike="noStrike">
              <a:solidFill>
                <a:srgbClr val="000000"/>
              </a:solidFill>
              <a:latin typeface="Times New Roman"/>
            </a:endParaRPr>
          </a:p>
        </p:txBody>
      </p:sp>
      <p:sp>
        <p:nvSpPr>
          <p:cNvPr id="209"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Mapping object properties</a:t>
            </a:r>
            <a:endParaRPr b="0" lang="en-GB" sz="2800" spc="-1" strike="noStrike">
              <a:solidFill>
                <a:srgbClr val="000000"/>
              </a:solidFill>
              <a:latin typeface="Arial"/>
            </a:endParaRPr>
          </a:p>
        </p:txBody>
      </p:sp>
      <p:sp>
        <p:nvSpPr>
          <p:cNvPr id="210"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20000"/>
              </a:lnSpc>
              <a:buClr>
                <a:srgbClr val="000000"/>
              </a:buClr>
              <a:buFont typeface="Calibri"/>
              <a:buChar char="●"/>
            </a:pPr>
            <a:r>
              <a:rPr b="0" lang="it" sz="1800" spc="-1" strike="noStrike">
                <a:solidFill>
                  <a:schemeClr val="dk1"/>
                </a:solidFill>
                <a:latin typeface="Calibri"/>
                <a:ea typeface="Calibri"/>
              </a:rPr>
              <a:t>Property type is used to understand how the property will map onto the table</a:t>
            </a:r>
            <a:endParaRPr b="0" lang="en-GB" sz="1800" spc="-1" strike="noStrike">
              <a:solidFill>
                <a:srgbClr val="000000"/>
              </a:solidFill>
              <a:latin typeface="Arial"/>
            </a:endParaRPr>
          </a:p>
          <a:p>
            <a:pPr lvl="1" marL="541440" indent="-200160">
              <a:lnSpc>
                <a:spcPct val="120000"/>
              </a:lnSpc>
              <a:spcBef>
                <a:spcPts val="601"/>
              </a:spcBef>
              <a:buClr>
                <a:srgbClr val="000000"/>
              </a:buClr>
              <a:buFont typeface="Calibri"/>
              <a:buChar char="○"/>
            </a:pPr>
            <a:r>
              <a:rPr b="0" lang="it" sz="1400" spc="-1" strike="noStrike">
                <a:solidFill>
                  <a:schemeClr val="dk1"/>
                </a:solidFill>
                <a:latin typeface="Calibri"/>
                <a:ea typeface="Calibri"/>
              </a:rPr>
              <a:t>Elementary types (</a:t>
            </a:r>
            <a:r>
              <a:rPr b="1" lang="it" sz="1400" spc="-1" strike="noStrike">
                <a:solidFill>
                  <a:srgbClr val="0b5394"/>
                </a:solidFill>
                <a:latin typeface="Consolas"/>
                <a:ea typeface="Consolas"/>
              </a:rPr>
              <a:t>Boolean</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Int</a:t>
            </a:r>
            <a:r>
              <a:rPr b="0" lang="it" sz="1400" spc="-1" strike="noStrike">
                <a:solidFill>
                  <a:schemeClr val="dk1"/>
                </a:solidFill>
                <a:latin typeface="Calibri"/>
                <a:ea typeface="Calibri"/>
              </a:rPr>
              <a:t> and its derivatives, </a:t>
            </a:r>
            <a:r>
              <a:rPr b="1" lang="it" sz="1400" spc="-1" strike="noStrike">
                <a:solidFill>
                  <a:srgbClr val="0b5394"/>
                </a:solidFill>
                <a:latin typeface="Consolas"/>
                <a:ea typeface="Consolas"/>
              </a:rPr>
              <a:t>Float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Double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BigInteger</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BigDecimal</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String</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Enums</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Date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Time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Timestamp</a:t>
            </a:r>
            <a:r>
              <a:rPr b="0" lang="it" sz="1400" spc="-1" strike="noStrike">
                <a:solidFill>
                  <a:schemeClr val="dk1"/>
                </a:solidFill>
                <a:latin typeface="Calibri"/>
                <a:ea typeface="Calibri"/>
              </a:rPr>
              <a:t> and derivatives) are directly mapped to their column and managed as value types</a:t>
            </a:r>
            <a:endParaRPr b="0" lang="en-GB" sz="1400" spc="-1" strike="noStrike">
              <a:solidFill>
                <a:srgbClr val="000000"/>
              </a:solidFill>
              <a:latin typeface="Arial"/>
            </a:endParaRPr>
          </a:p>
          <a:p>
            <a:pPr lvl="1" marL="541440" indent="-200160">
              <a:lnSpc>
                <a:spcPct val="120000"/>
              </a:lnSpc>
              <a:spcBef>
                <a:spcPts val="601"/>
              </a:spcBef>
              <a:buClr>
                <a:srgbClr val="000000"/>
              </a:buClr>
              <a:buFont typeface="Calibri"/>
              <a:buChar char="○"/>
            </a:pPr>
            <a:r>
              <a:rPr b="0" lang="it" sz="1400" spc="-1" strike="noStrike">
                <a:solidFill>
                  <a:schemeClr val="dk1"/>
                </a:solidFill>
                <a:latin typeface="Calibri"/>
                <a:ea typeface="Calibri"/>
              </a:rPr>
              <a:t>Types marked with the </a:t>
            </a:r>
            <a:r>
              <a:rPr b="1" lang="it" sz="1400" spc="-1" strike="noStrike">
                <a:solidFill>
                  <a:srgbClr val="0b5394"/>
                </a:solidFill>
                <a:latin typeface="Consolas"/>
                <a:ea typeface="Consolas"/>
              </a:rPr>
              <a:t>@Embeddable</a:t>
            </a:r>
            <a:r>
              <a:rPr b="1" lang="it" sz="1400" spc="-1" strike="noStrike">
                <a:solidFill>
                  <a:srgbClr val="0070c0"/>
                </a:solidFill>
                <a:latin typeface="Calibri"/>
                <a:ea typeface="Calibri"/>
              </a:rPr>
              <a:t> </a:t>
            </a:r>
            <a:r>
              <a:rPr b="0" lang="it" sz="1400" spc="-1" strike="noStrike">
                <a:solidFill>
                  <a:schemeClr val="dk1"/>
                </a:solidFill>
                <a:latin typeface="Calibri"/>
                <a:ea typeface="Calibri"/>
              </a:rPr>
              <a:t>annotation are exploded in their elementary properties and added to the current table</a:t>
            </a:r>
            <a:endParaRPr b="0" lang="en-GB" sz="1400" spc="-1" strike="noStrike">
              <a:solidFill>
                <a:srgbClr val="000000"/>
              </a:solidFill>
              <a:latin typeface="Arial"/>
            </a:endParaRPr>
          </a:p>
          <a:p>
            <a:pPr lvl="1" marL="541440" indent="-200160">
              <a:lnSpc>
                <a:spcPct val="120000"/>
              </a:lnSpc>
              <a:spcBef>
                <a:spcPts val="601"/>
              </a:spcBef>
              <a:buClr>
                <a:srgbClr val="000000"/>
              </a:buClr>
              <a:buFont typeface="Calibri"/>
              <a:buChar char="○"/>
            </a:pPr>
            <a:r>
              <a:rPr b="0" lang="it" sz="1400" spc="-1" strike="noStrike">
                <a:solidFill>
                  <a:schemeClr val="dk1"/>
                </a:solidFill>
                <a:latin typeface="Calibri"/>
                <a:ea typeface="Calibri"/>
              </a:rPr>
              <a:t>Types marked with </a:t>
            </a:r>
            <a:r>
              <a:rPr b="1" lang="it" sz="1400" spc="-1" strike="noStrike">
                <a:solidFill>
                  <a:srgbClr val="0b5394"/>
                </a:solidFill>
                <a:latin typeface="Consolas"/>
                <a:ea typeface="Consolas"/>
              </a:rPr>
              <a:t>@Entity</a:t>
            </a:r>
            <a:r>
              <a:rPr b="1" lang="it" sz="1400" spc="-1" strike="noStrike">
                <a:solidFill>
                  <a:srgbClr val="0070c0"/>
                </a:solidFill>
                <a:latin typeface="Calibri"/>
                <a:ea typeface="Calibri"/>
              </a:rPr>
              <a:t> </a:t>
            </a:r>
            <a:r>
              <a:rPr b="0" lang="it" sz="1400" spc="-1" strike="noStrike">
                <a:solidFill>
                  <a:schemeClr val="dk1"/>
                </a:solidFill>
                <a:latin typeface="Calibri"/>
                <a:ea typeface="Calibri"/>
              </a:rPr>
              <a:t>or that extend </a:t>
            </a:r>
            <a:r>
              <a:rPr b="1" lang="it" sz="1400" spc="-1" strike="noStrike">
                <a:solidFill>
                  <a:srgbClr val="0b5394"/>
                </a:solidFill>
                <a:latin typeface="Consolas"/>
                <a:ea typeface="Consolas"/>
              </a:rPr>
              <a:t>Collection&lt;T&gt;</a:t>
            </a:r>
            <a:r>
              <a:rPr b="0" lang="it" sz="1400" spc="-1" strike="noStrike">
                <a:solidFill>
                  <a:schemeClr val="dk1"/>
                </a:solidFill>
                <a:latin typeface="Calibri"/>
                <a:ea typeface="Calibri"/>
              </a:rPr>
              <a:t> (where class </a:t>
            </a:r>
            <a:r>
              <a:rPr b="1" lang="it" sz="1400" spc="-1" strike="noStrike">
                <a:solidFill>
                  <a:srgbClr val="0b5394"/>
                </a:solidFill>
                <a:latin typeface="Consolas"/>
                <a:ea typeface="Consolas"/>
              </a:rPr>
              <a:t>T</a:t>
            </a:r>
            <a:r>
              <a:rPr b="0" lang="it" sz="1400" spc="-1" strike="noStrike">
                <a:solidFill>
                  <a:schemeClr val="dk1"/>
                </a:solidFill>
                <a:latin typeface="Calibri"/>
                <a:ea typeface="Calibri"/>
              </a:rPr>
              <a:t> is marked with </a:t>
            </a:r>
            <a:r>
              <a:rPr b="1" lang="it" sz="1400" spc="-1" strike="noStrike">
                <a:solidFill>
                  <a:srgbClr val="0b5394"/>
                </a:solidFill>
                <a:latin typeface="Consolas"/>
                <a:ea typeface="Consolas"/>
              </a:rPr>
              <a:t>@Entity</a:t>
            </a:r>
            <a:r>
              <a:rPr b="0" lang="it" sz="1400" spc="-1" strike="noStrike">
                <a:solidFill>
                  <a:schemeClr val="dk1"/>
                </a:solidFill>
                <a:latin typeface="Calibri"/>
                <a:ea typeface="Calibri"/>
              </a:rPr>
              <a:t>) denotes relationships: this must be marked with some special annotation to express their cardinality: </a:t>
            </a:r>
            <a:r>
              <a:rPr b="1" lang="it" sz="1400" spc="-1" strike="noStrike">
                <a:solidFill>
                  <a:srgbClr val="0b5394"/>
                </a:solidFill>
                <a:latin typeface="Consolas"/>
                <a:ea typeface="Consolas"/>
              </a:rPr>
              <a:t>@OneToOne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@ManyToOne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@OneToMany</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@ManyToMany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Num" idx="5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8933764-FECA-437D-B310-980372C11C1E}" type="slidenum">
              <a:rPr b="0" lang="it" sz="1000" spc="-1" strike="noStrike">
                <a:solidFill>
                  <a:schemeClr val="lt1"/>
                </a:solidFill>
                <a:latin typeface="Arial"/>
                <a:ea typeface="Arial"/>
              </a:rPr>
              <a:t>48</a:t>
            </a:fld>
            <a:endParaRPr b="0" lang="en-GB" sz="1000" spc="-1" strike="noStrike">
              <a:solidFill>
                <a:srgbClr val="000000"/>
              </a:solidFill>
              <a:latin typeface="Times New Roman"/>
            </a:endParaRPr>
          </a:p>
        </p:txBody>
      </p:sp>
      <p:sp>
        <p:nvSpPr>
          <p:cNvPr id="21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Date and time mapping</a:t>
            </a:r>
            <a:endParaRPr b="0" lang="en-GB" sz="2800" spc="-1" strike="noStrike">
              <a:solidFill>
                <a:srgbClr val="000000"/>
              </a:solidFill>
              <a:latin typeface="Arial"/>
            </a:endParaRPr>
          </a:p>
        </p:txBody>
      </p:sp>
      <p:sp>
        <p:nvSpPr>
          <p:cNvPr id="21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fontScale="93333"/>
          </a:bodyPr>
          <a:p>
            <a:pPr marL="270000" indent="-243360">
              <a:lnSpc>
                <a:spcPct val="100000"/>
              </a:lnSpc>
              <a:buClr>
                <a:srgbClr val="000000"/>
              </a:buClr>
              <a:buFont typeface="Calibri"/>
              <a:buChar char="●"/>
            </a:pPr>
            <a:r>
              <a:rPr b="0" lang="it" sz="1800" spc="-1" strike="noStrike">
                <a:solidFill>
                  <a:schemeClr val="dk1"/>
                </a:solidFill>
                <a:latin typeface="Calibri"/>
                <a:ea typeface="Calibri"/>
              </a:rPr>
              <a:t>In a typical relational database, there are three basic data types for columns:</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Date, time, timestamp</a:t>
            </a:r>
            <a:endParaRPr b="0" lang="en-GB" sz="1400" spc="-1" strike="noStrike">
              <a:solidFill>
                <a:srgbClr val="000000"/>
              </a:solidFill>
              <a:latin typeface="Arial"/>
            </a:endParaRPr>
          </a:p>
          <a:p>
            <a:pPr marL="270000" indent="-243360">
              <a:lnSpc>
                <a:spcPct val="100000"/>
              </a:lnSpc>
              <a:spcBef>
                <a:spcPts val="601"/>
              </a:spcBef>
              <a:buClr>
                <a:srgbClr val="000000"/>
              </a:buClr>
              <a:buFont typeface="Calibri"/>
              <a:buChar char="●"/>
            </a:pPr>
            <a:r>
              <a:rPr b="0" lang="it" sz="1800" spc="-1" strike="noStrike">
                <a:solidFill>
                  <a:schemeClr val="dk1"/>
                </a:solidFill>
                <a:latin typeface="Calibri"/>
                <a:ea typeface="Calibri"/>
              </a:rPr>
              <a:t>All of these three data types are represented as instances of java.util.Date object</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1" lang="it" sz="1400" spc="-1" strike="noStrike">
                <a:solidFill>
                  <a:srgbClr val="0b5394"/>
                </a:solidFill>
                <a:latin typeface="Consolas"/>
                <a:ea typeface="Consolas"/>
              </a:rPr>
              <a:t>@Temporal</a:t>
            </a:r>
            <a:r>
              <a:rPr b="0" lang="it" sz="1400" spc="-1" strike="noStrike">
                <a:solidFill>
                  <a:schemeClr val="dk1"/>
                </a:solidFill>
                <a:latin typeface="Calibri"/>
                <a:ea typeface="Calibri"/>
              </a:rPr>
              <a:t> annotation is used to disambiguate it</a:t>
            </a:r>
            <a:endParaRPr b="0" lang="en-GB" sz="14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1" lang="it" sz="1400" spc="-1" strike="noStrike">
                <a:solidFill>
                  <a:srgbClr val="0b5394"/>
                </a:solidFill>
                <a:latin typeface="Consolas"/>
                <a:ea typeface="Consolas"/>
              </a:rPr>
              <a:t>TemporalType.DATE</a:t>
            </a:r>
            <a:r>
              <a:rPr b="0" lang="it" sz="1400" spc="-1" strike="noStrike">
                <a:solidFill>
                  <a:schemeClr val="dk1"/>
                </a:solidFill>
                <a:latin typeface="Calibri"/>
                <a:ea typeface="Calibri"/>
              </a:rPr>
              <a:t>: represents date-only values</a:t>
            </a:r>
            <a:endParaRPr b="0" lang="en-GB" sz="14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1" lang="it" sz="1400" spc="-1" strike="noStrike">
                <a:solidFill>
                  <a:srgbClr val="0b5394"/>
                </a:solidFill>
                <a:latin typeface="Consolas"/>
                <a:ea typeface="Consolas"/>
              </a:rPr>
              <a:t>TemporalType.TIME</a:t>
            </a:r>
            <a:r>
              <a:rPr b="0" lang="it" sz="1400" spc="-1" strike="noStrike">
                <a:solidFill>
                  <a:schemeClr val="dk1"/>
                </a:solidFill>
                <a:latin typeface="Calibri"/>
                <a:ea typeface="Calibri"/>
              </a:rPr>
              <a:t>: represents time-only values</a:t>
            </a:r>
            <a:endParaRPr b="0" lang="en-GB" sz="14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1" lang="it" sz="1400" spc="-1" strike="noStrike">
                <a:solidFill>
                  <a:srgbClr val="0b5394"/>
                </a:solidFill>
                <a:latin typeface="Consolas"/>
                <a:ea typeface="Consolas"/>
              </a:rPr>
              <a:t>TemporalType.TIMESTAMP</a:t>
            </a:r>
            <a:r>
              <a:rPr b="0" lang="it" sz="1400" spc="-1" strike="noStrike">
                <a:solidFill>
                  <a:schemeClr val="dk1"/>
                </a:solidFill>
                <a:latin typeface="Calibri"/>
                <a:ea typeface="Calibri"/>
              </a:rPr>
              <a:t>: represents date with time values</a:t>
            </a:r>
            <a:endParaRPr b="0" lang="en-GB" sz="1400" spc="-1" strike="noStrike">
              <a:solidFill>
                <a:srgbClr val="000000"/>
              </a:solidFill>
              <a:latin typeface="Arial"/>
            </a:endParaRPr>
          </a:p>
          <a:p>
            <a:pPr marL="270000" indent="-243360">
              <a:lnSpc>
                <a:spcPct val="100000"/>
              </a:lnSpc>
              <a:spcBef>
                <a:spcPts val="601"/>
              </a:spcBef>
              <a:buClr>
                <a:srgbClr val="000000"/>
              </a:buClr>
              <a:buFont typeface="Calibri"/>
              <a:buChar char="●"/>
            </a:pPr>
            <a:r>
              <a:rPr b="0" lang="it" sz="1800" spc="-1" strike="noStrike">
                <a:solidFill>
                  <a:schemeClr val="dk1"/>
                </a:solidFill>
                <a:latin typeface="Calibri"/>
                <a:ea typeface="Calibri"/>
              </a:rPr>
              <a:t>Internally, a </a:t>
            </a:r>
            <a:r>
              <a:rPr b="1" lang="it" sz="1800" spc="-1" strike="noStrike">
                <a:solidFill>
                  <a:srgbClr val="0b5394"/>
                </a:solidFill>
                <a:latin typeface="Consolas"/>
                <a:ea typeface="Consolas"/>
              </a:rPr>
              <a:t>Date</a:t>
            </a:r>
            <a:r>
              <a:rPr b="0" lang="it" sz="1800" spc="-1" strike="noStrike">
                <a:solidFill>
                  <a:schemeClr val="dk1"/>
                </a:solidFill>
                <a:latin typeface="Calibri"/>
                <a:ea typeface="Calibri"/>
              </a:rPr>
              <a:t> only stores a long number</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It represents  the number of milliseconds from the Epoch (1970-01-01 00:0:00.000 UTC)</a:t>
            </a:r>
            <a:endParaRPr b="0" lang="en-GB" sz="14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In order to represent it in local date and time, a time zone (offset) is needed: this must be stored in a different field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Num" idx="5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2D480AD-5CC7-4376-BC08-9CF2EB42E0F3}" type="slidenum">
              <a:rPr b="0" lang="it" sz="1000" spc="-1" strike="noStrike">
                <a:solidFill>
                  <a:schemeClr val="lt1"/>
                </a:solidFill>
                <a:latin typeface="Arial"/>
                <a:ea typeface="Arial"/>
              </a:rPr>
              <a:t>49</a:t>
            </a:fld>
            <a:endParaRPr b="0" lang="en-GB" sz="1000" spc="-1" strike="noStrike">
              <a:solidFill>
                <a:srgbClr val="000000"/>
              </a:solidFill>
              <a:latin typeface="Times New Roman"/>
            </a:endParaRPr>
          </a:p>
        </p:txBody>
      </p:sp>
      <p:sp>
        <p:nvSpPr>
          <p:cNvPr id="215"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Relationships</a:t>
            </a:r>
            <a:endParaRPr b="0" lang="en-GB" sz="2800" spc="-1" strike="noStrike">
              <a:solidFill>
                <a:srgbClr val="000000"/>
              </a:solidFill>
              <a:latin typeface="Arial"/>
            </a:endParaRPr>
          </a:p>
        </p:txBody>
      </p:sp>
      <p:sp>
        <p:nvSpPr>
          <p:cNvPr id="216"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In a DBMS, relationships are implemented by referencing the primary key, via foreign keys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Given the schema and a record, it is possible to reach all other records related to it</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Navigation from entity to entity may happen in three ways: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By directly selecting the corresponding row, if the given record contains a foreign key (1-to-1, many-to-1)</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By selecting all rows of the target table that refer to the primary key of the given record (1-to-many)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By performing a inner join on a secondary table, in order to select those rows that are related to the primary key of the given record (many-to-many)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1" lang="it" sz="2800" spc="-1" strike="noStrike">
                <a:solidFill>
                  <a:srgbClr val="0b5394"/>
                </a:solidFill>
                <a:latin typeface="Calibri"/>
                <a:ea typeface="Calibri"/>
              </a:rPr>
              <a:t>Spring Data JDBC</a:t>
            </a:r>
            <a:endParaRPr b="0" lang="en-GB" sz="2800" spc="-1" strike="noStrike">
              <a:solidFill>
                <a:srgbClr val="000000"/>
              </a:solidFill>
              <a:latin typeface="Arial"/>
            </a:endParaRPr>
          </a:p>
        </p:txBody>
      </p:sp>
      <p:sp>
        <p:nvSpPr>
          <p:cNvPr id="67" name="PlaceHolder 2"/>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43080">
              <a:lnSpc>
                <a:spcPct val="115000"/>
              </a:lnSpc>
              <a:buClr>
                <a:srgbClr val="000000"/>
              </a:buClr>
              <a:buFont typeface="Calibri"/>
              <a:buChar char="●"/>
            </a:pPr>
            <a:r>
              <a:rPr b="0" lang="it" sz="1800" spc="-1" strike="noStrike">
                <a:solidFill>
                  <a:schemeClr val="dk1"/>
                </a:solidFill>
                <a:latin typeface="Calibri"/>
                <a:ea typeface="Calibri"/>
              </a:rPr>
              <a:t>Spring Data JDBC is an object-relational mapping framework for relational databases that aims to avoid most of the complexity of other ORM frameworks</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This is the simplest approach to persist data on a relational DBMS</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When an entity is loaded, the corresponding SQL statement is run </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No lazy loading, no caching</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When an entity is explicitly saved, it is persisted to the DBMS </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If no explicit save is performed, data changes are lost</a:t>
            </a:r>
            <a:endParaRPr b="0" lang="en-GB" sz="14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No dirty tracking, no sessions</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Entities are mapped to tables using simple rules </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Annotations provide limited support to customize this behaviour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Num" idx="5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4A5EC3F7-B3EC-4419-8607-C3F2B0EA5D3B}" type="slidenum">
              <a:rPr b="0" lang="it" sz="1000" spc="-1" strike="noStrike">
                <a:solidFill>
                  <a:schemeClr val="lt1"/>
                </a:solidFill>
                <a:latin typeface="Arial"/>
                <a:ea typeface="Arial"/>
              </a:rPr>
              <a:t>50</a:t>
            </a:fld>
            <a:endParaRPr b="0" lang="en-GB" sz="1000" spc="-1" strike="noStrike">
              <a:solidFill>
                <a:srgbClr val="000000"/>
              </a:solidFill>
              <a:latin typeface="Times New Roman"/>
            </a:endParaRPr>
          </a:p>
        </p:txBody>
      </p:sp>
      <p:sp>
        <p:nvSpPr>
          <p:cNvPr id="21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Relationships</a:t>
            </a:r>
            <a:endParaRPr b="0" lang="en-GB" sz="2800" spc="-1" strike="noStrike">
              <a:solidFill>
                <a:srgbClr val="000000"/>
              </a:solidFill>
              <a:latin typeface="Arial"/>
            </a:endParaRPr>
          </a:p>
        </p:txBody>
      </p:sp>
      <p:sp>
        <p:nvSpPr>
          <p:cNvPr id="21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In the application code, relationship are modelled via pointers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These are intrinsically unidirectional</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When the application logic requires navigating a relationship along both directions, it must be defined in both entities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Possibly referring to an intermediate join table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Whenever the relationship changes as a consequence of the application code execution, changes must be propagated on the opposite site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this is mapped as bi-directional</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Num" idx="5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2B6924B-DB51-4403-B103-AA14E35C5CF9}" type="slidenum">
              <a:rPr b="0" lang="it" sz="1000" spc="-1" strike="noStrike">
                <a:solidFill>
                  <a:schemeClr val="lt1"/>
                </a:solidFill>
                <a:latin typeface="Arial"/>
                <a:ea typeface="Arial"/>
              </a:rPr>
              <a:t>51</a:t>
            </a:fld>
            <a:endParaRPr b="0" lang="en-GB" sz="1000" spc="-1" strike="noStrike">
              <a:solidFill>
                <a:srgbClr val="000000"/>
              </a:solidFill>
              <a:latin typeface="Times New Roman"/>
            </a:endParaRPr>
          </a:p>
        </p:txBody>
      </p:sp>
      <p:sp>
        <p:nvSpPr>
          <p:cNvPr id="221"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Relationships</a:t>
            </a:r>
            <a:endParaRPr b="0" lang="en-GB" sz="2800" spc="-1" strike="noStrike">
              <a:solidFill>
                <a:srgbClr val="000000"/>
              </a:solidFill>
              <a:latin typeface="Arial"/>
            </a:endParaRPr>
          </a:p>
        </p:txBody>
      </p:sp>
      <p:sp>
        <p:nvSpPr>
          <p:cNvPr id="222" name="Google Shape;422;p59"/>
          <p:cNvSpPr/>
          <p:nvPr/>
        </p:nvSpPr>
        <p:spPr>
          <a:xfrm>
            <a:off x="669600" y="1018440"/>
            <a:ext cx="3480840" cy="1554120"/>
          </a:xfrm>
          <a:prstGeom prst="rect">
            <a:avLst/>
          </a:prstGeom>
          <a:gradFill rotWithShape="0">
            <a:gsLst>
              <a:gs pos="0">
                <a:srgbClr val="bccce7"/>
              </a:gs>
              <a:gs pos="35000">
                <a:srgbClr val="d0dced"/>
              </a:gs>
              <a:gs pos="100000">
                <a:srgbClr val="edf0f7"/>
              </a:gs>
            </a:gsLst>
            <a:lin ang="16200000"/>
          </a:gradFill>
          <a:ln w="9525">
            <a:solidFill>
              <a:srgbClr val="7a8aa6"/>
            </a:solidFill>
            <a:round/>
          </a:ln>
          <a:effectLst>
            <a:outerShdw blurRad="39960" dir="5400000" dist="20160" rotWithShape="0">
              <a:srgbClr val="000000">
                <a:alpha val="38000"/>
              </a:srgbClr>
            </a:outerShdw>
          </a:effectLst>
        </p:spPr>
        <p:style>
          <a:lnRef idx="0"/>
          <a:fillRef idx="0"/>
          <a:effectRef idx="0"/>
          <a:fontRef idx="minor"/>
        </p:style>
        <p:txBody>
          <a:bodyPr anchor="t">
            <a:spAutoFit/>
          </a:bodyPr>
          <a:p>
            <a:pPr>
              <a:lnSpc>
                <a:spcPct val="100000"/>
              </a:lnSpc>
              <a:tabLst>
                <a:tab algn="l" pos="0"/>
              </a:tabLst>
            </a:pPr>
            <a:r>
              <a:rPr b="1" lang="it" sz="2100" spc="-1" strike="noStrike">
                <a:solidFill>
                  <a:schemeClr val="dk1"/>
                </a:solidFill>
                <a:latin typeface="Calibri"/>
                <a:ea typeface="Calibri"/>
              </a:rPr>
              <a:t>Order</a:t>
            </a:r>
            <a:endParaRPr b="0" lang="en-GB" sz="21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id (bigint) </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date (date)</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description (varchar)</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amout (decimal)</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a:t>
            </a:r>
            <a:r>
              <a:rPr b="1" lang="it" sz="1500" spc="-1" strike="noStrike">
                <a:solidFill>
                  <a:srgbClr val="0b5394"/>
                </a:solidFill>
                <a:latin typeface="Calibri"/>
                <a:ea typeface="Calibri"/>
              </a:rPr>
              <a:t>customer_id(bigint, ext. key)</a:t>
            </a:r>
            <a:endParaRPr b="0" lang="en-GB" sz="1500" spc="-1" strike="noStrike">
              <a:solidFill>
                <a:srgbClr val="000000"/>
              </a:solidFill>
              <a:latin typeface="Arial"/>
            </a:endParaRPr>
          </a:p>
        </p:txBody>
      </p:sp>
      <p:sp>
        <p:nvSpPr>
          <p:cNvPr id="223" name="Google Shape;423;p59"/>
          <p:cNvSpPr/>
          <p:nvPr/>
        </p:nvSpPr>
        <p:spPr>
          <a:xfrm>
            <a:off x="5462280" y="1014480"/>
            <a:ext cx="3053520" cy="1096920"/>
          </a:xfrm>
          <a:prstGeom prst="rect">
            <a:avLst/>
          </a:prstGeom>
          <a:gradFill rotWithShape="0">
            <a:gsLst>
              <a:gs pos="0">
                <a:srgbClr val="bccce7"/>
              </a:gs>
              <a:gs pos="35000">
                <a:srgbClr val="d0dced"/>
              </a:gs>
              <a:gs pos="100000">
                <a:srgbClr val="edf0f7"/>
              </a:gs>
            </a:gsLst>
            <a:lin ang="16200000"/>
          </a:gradFill>
          <a:ln w="9525">
            <a:solidFill>
              <a:srgbClr val="7a8aa6"/>
            </a:solidFill>
            <a:round/>
          </a:ln>
          <a:effectLst>
            <a:outerShdw blurRad="39960" dir="5400000" dist="20160" rotWithShape="0">
              <a:srgbClr val="000000">
                <a:alpha val="38000"/>
              </a:srgbClr>
            </a:outerShdw>
          </a:effectLst>
        </p:spPr>
        <p:style>
          <a:lnRef idx="0"/>
          <a:fillRef idx="0"/>
          <a:effectRef idx="0"/>
          <a:fontRef idx="minor"/>
        </p:style>
        <p:txBody>
          <a:bodyPr anchor="t">
            <a:spAutoFit/>
          </a:bodyPr>
          <a:p>
            <a:pPr>
              <a:lnSpc>
                <a:spcPct val="100000"/>
              </a:lnSpc>
              <a:tabLst>
                <a:tab algn="l" pos="0"/>
              </a:tabLst>
            </a:pPr>
            <a:r>
              <a:rPr b="1" lang="it" sz="2100" spc="-1" strike="noStrike">
                <a:solidFill>
                  <a:schemeClr val="dk1"/>
                </a:solidFill>
                <a:latin typeface="Calibri"/>
                <a:ea typeface="Calibri"/>
              </a:rPr>
              <a:t>Customer</a:t>
            </a:r>
            <a:endParaRPr b="0" lang="en-GB" sz="21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id (bigint)</a:t>
            </a:r>
            <a:r>
              <a:rPr b="1" lang="it" sz="1500" spc="-1" strike="noStrike">
                <a:solidFill>
                  <a:srgbClr val="00b0f0"/>
                </a:solidFill>
                <a:latin typeface="Calibri"/>
                <a:ea typeface="Calibri"/>
              </a:rPr>
              <a:t> </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name (varchar)</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alibri"/>
                <a:ea typeface="Calibri"/>
              </a:rPr>
              <a:t> </a:t>
            </a:r>
            <a:r>
              <a:rPr b="0" lang="it" sz="1500" spc="-1" strike="noStrike">
                <a:solidFill>
                  <a:schemeClr val="dk1"/>
                </a:solidFill>
                <a:latin typeface="Calibri"/>
                <a:ea typeface="Calibri"/>
              </a:rPr>
              <a:t>- address (varchar)</a:t>
            </a:r>
            <a:endParaRPr b="0" lang="en-GB" sz="1500" spc="-1" strike="noStrike">
              <a:solidFill>
                <a:srgbClr val="000000"/>
              </a:solidFill>
              <a:latin typeface="Arial"/>
            </a:endParaRPr>
          </a:p>
        </p:txBody>
      </p:sp>
      <p:cxnSp>
        <p:nvCxnSpPr>
          <p:cNvPr id="224" name="Google Shape;424;p59"/>
          <p:cNvCxnSpPr>
            <a:stCxn id="225" idx="3"/>
            <a:endCxn id="223" idx="1"/>
          </p:cNvCxnSpPr>
          <p:nvPr/>
        </p:nvCxnSpPr>
        <p:spPr>
          <a:xfrm flipV="1">
            <a:off x="4165560" y="1568520"/>
            <a:ext cx="1297080" cy="738360"/>
          </a:xfrm>
          <a:prstGeom prst="bentConnector2">
            <a:avLst/>
          </a:prstGeom>
          <a:ln w="25400">
            <a:solidFill>
              <a:srgbClr val="000000"/>
            </a:solidFill>
            <a:round/>
          </a:ln>
        </p:spPr>
      </p:cxnSp>
      <p:sp>
        <p:nvSpPr>
          <p:cNvPr id="225" name="Google Shape;425;p59"/>
          <p:cNvSpPr/>
          <p:nvPr/>
        </p:nvSpPr>
        <p:spPr>
          <a:xfrm>
            <a:off x="3801600" y="2122200"/>
            <a:ext cx="36396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it" sz="1800" spc="-1" strike="noStrike">
                <a:solidFill>
                  <a:schemeClr val="dk1"/>
                </a:solidFill>
                <a:latin typeface="Arial"/>
                <a:ea typeface="Arial"/>
              </a:rPr>
              <a:t>N</a:t>
            </a:r>
            <a:endParaRPr b="0" lang="en-GB" sz="1800" spc="-1" strike="noStrike">
              <a:solidFill>
                <a:srgbClr val="000000"/>
              </a:solidFill>
              <a:latin typeface="Arial"/>
            </a:endParaRPr>
          </a:p>
        </p:txBody>
      </p:sp>
      <p:sp>
        <p:nvSpPr>
          <p:cNvPr id="226" name="Google Shape;426;p59"/>
          <p:cNvSpPr/>
          <p:nvPr/>
        </p:nvSpPr>
        <p:spPr>
          <a:xfrm>
            <a:off x="5118840" y="1178280"/>
            <a:ext cx="299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it" sz="1800" spc="-1" strike="noStrike">
                <a:solidFill>
                  <a:schemeClr val="dk1"/>
                </a:solidFill>
                <a:latin typeface="Arial"/>
                <a:ea typeface="Arial"/>
              </a:rPr>
              <a:t>1</a:t>
            </a:r>
            <a:endParaRPr b="0" lang="en-GB" sz="1800" spc="-1" strike="noStrike">
              <a:solidFill>
                <a:srgbClr val="000000"/>
              </a:solidFill>
              <a:latin typeface="Arial"/>
            </a:endParaRPr>
          </a:p>
        </p:txBody>
      </p:sp>
      <p:sp>
        <p:nvSpPr>
          <p:cNvPr id="227" name="Google Shape;427;p59"/>
          <p:cNvSpPr/>
          <p:nvPr/>
        </p:nvSpPr>
        <p:spPr>
          <a:xfrm>
            <a:off x="669600" y="2663280"/>
            <a:ext cx="3480840" cy="1462680"/>
          </a:xfrm>
          <a:prstGeom prst="rect">
            <a:avLst/>
          </a:prstGeom>
          <a:solidFill>
            <a:srgbClr val="fffcb4"/>
          </a:solidFill>
          <a:ln w="9525">
            <a:solidFill>
              <a:srgbClr val="000000"/>
            </a:solidFill>
            <a:round/>
          </a:ln>
          <a:effectLst>
            <a:outerShdw algn="tl" blurRad="50760" dir="2700000" dist="37674" rotWithShape="0">
              <a:srgbClr val="000000">
                <a:alpha val="40000"/>
              </a:srgbClr>
            </a:outerShdw>
          </a:effectLst>
        </p:spPr>
        <p:style>
          <a:lnRef idx="0"/>
          <a:fillRef idx="0"/>
          <a:effectRef idx="0"/>
          <a:fontRef idx="minor"/>
        </p:style>
        <p:txBody>
          <a:bodyPr anchor="t">
            <a:spAutoFit/>
          </a:bodyPr>
          <a:p>
            <a:pPr>
              <a:lnSpc>
                <a:spcPct val="100000"/>
              </a:lnSpc>
              <a:tabLst>
                <a:tab algn="l" pos="0"/>
              </a:tabLst>
            </a:pPr>
            <a:r>
              <a:rPr b="0" lang="it" sz="1500" spc="-1" strike="noStrike">
                <a:solidFill>
                  <a:schemeClr val="dk1"/>
                </a:solidFill>
                <a:latin typeface="Consolas"/>
                <a:ea typeface="Consolas"/>
              </a:rPr>
              <a:t>@Entity class Order (</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date: Date,</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description: String,</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amount: Float,</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customer: Customer  </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EntityBase&lt;Long&gt;()</a:t>
            </a:r>
            <a:endParaRPr b="0" lang="en-GB" sz="1500" spc="-1" strike="noStrike">
              <a:solidFill>
                <a:srgbClr val="000000"/>
              </a:solidFill>
              <a:latin typeface="Arial"/>
            </a:endParaRPr>
          </a:p>
        </p:txBody>
      </p:sp>
      <p:sp>
        <p:nvSpPr>
          <p:cNvPr id="228" name="Google Shape;428;p59"/>
          <p:cNvSpPr/>
          <p:nvPr/>
        </p:nvSpPr>
        <p:spPr>
          <a:xfrm>
            <a:off x="4281480" y="2675160"/>
            <a:ext cx="4237560" cy="1234080"/>
          </a:xfrm>
          <a:prstGeom prst="rect">
            <a:avLst/>
          </a:prstGeom>
          <a:solidFill>
            <a:srgbClr val="fffcb4"/>
          </a:solidFill>
          <a:ln w="9525">
            <a:solidFill>
              <a:srgbClr val="000000"/>
            </a:solidFill>
            <a:round/>
          </a:ln>
          <a:effectLst>
            <a:outerShdw algn="tl" blurRad="50760" dir="2700000" dist="37674" rotWithShape="0">
              <a:srgbClr val="000000">
                <a:alpha val="40000"/>
              </a:srgbClr>
            </a:outerShdw>
          </a:effectLst>
        </p:spPr>
        <p:style>
          <a:lnRef idx="0"/>
          <a:fillRef idx="0"/>
          <a:effectRef idx="0"/>
          <a:fontRef idx="minor"/>
        </p:style>
        <p:txBody>
          <a:bodyPr anchor="t">
            <a:spAutoFit/>
          </a:bodyPr>
          <a:p>
            <a:pPr>
              <a:lnSpc>
                <a:spcPct val="100000"/>
              </a:lnSpc>
              <a:tabLst>
                <a:tab algn="l" pos="0"/>
              </a:tabLst>
            </a:pPr>
            <a:r>
              <a:rPr b="0" lang="it" sz="1500" spc="-1" strike="noStrike">
                <a:solidFill>
                  <a:schemeClr val="dk1"/>
                </a:solidFill>
                <a:latin typeface="Consolas"/>
                <a:ea typeface="Consolas"/>
              </a:rPr>
              <a:t>@Entity class Customer (</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name: String,</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address: String,</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a:t>
            </a:r>
            <a:r>
              <a:rPr b="0" lang="it" sz="1500" spc="-1" strike="noStrike">
                <a:solidFill>
                  <a:schemeClr val="dk1"/>
                </a:solidFill>
                <a:latin typeface="Consolas"/>
                <a:ea typeface="Consolas"/>
              </a:rPr>
              <a:t>val orders: MutableSet&lt;Order&gt;</a:t>
            </a:r>
            <a:endParaRPr b="0" lang="en-GB" sz="1500" spc="-1" strike="noStrike">
              <a:solidFill>
                <a:srgbClr val="000000"/>
              </a:solidFill>
              <a:latin typeface="Arial"/>
            </a:endParaRPr>
          </a:p>
          <a:p>
            <a:pPr>
              <a:lnSpc>
                <a:spcPct val="100000"/>
              </a:lnSpc>
              <a:tabLst>
                <a:tab algn="l" pos="0"/>
              </a:tabLst>
            </a:pPr>
            <a:r>
              <a:rPr b="0" lang="it" sz="1500" spc="-1" strike="noStrike">
                <a:solidFill>
                  <a:schemeClr val="dk1"/>
                </a:solidFill>
                <a:latin typeface="Consolas"/>
                <a:ea typeface="Consolas"/>
              </a:rPr>
              <a:t>): EntityBase&lt;Long&gt;()</a:t>
            </a:r>
            <a:endParaRPr b="0" lang="en-GB" sz="1500" spc="-1" strike="noStrike">
              <a:solidFill>
                <a:srgbClr val="000000"/>
              </a:solidFill>
              <a:latin typeface="Arial"/>
            </a:endParaRPr>
          </a:p>
        </p:txBody>
      </p:sp>
      <p:sp>
        <p:nvSpPr>
          <p:cNvPr id="229" name="Google Shape;429;p59"/>
          <p:cNvSpPr/>
          <p:nvPr/>
        </p:nvSpPr>
        <p:spPr>
          <a:xfrm>
            <a:off x="6512400" y="4112280"/>
            <a:ext cx="1594800" cy="621000"/>
          </a:xfrm>
          <a:custGeom>
            <a:avLst/>
            <a:gdLst>
              <a:gd name="textAreaLeft" fmla="*/ 0 w 1594800"/>
              <a:gd name="textAreaRight" fmla="*/ 1595160 w 1594800"/>
              <a:gd name="textAreaTop" fmla="*/ 0 h 621000"/>
              <a:gd name="textAreaBottom" fmla="*/ 621360 h 62100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22500"/>
                </a:moveTo>
                <a:lnTo>
                  <a:pt x="-49484" y="22500"/>
                </a:lnTo>
                <a:lnTo>
                  <a:pt x="-59622" y="-18848"/>
                </a:lnTo>
                <a:lnTo>
                  <a:pt x="-77870" y="-97332"/>
                </a:lnTo>
              </a:path>
            </a:pathLst>
          </a:custGeom>
          <a:gradFill rotWithShape="0">
            <a:gsLst>
              <a:gs pos="0">
                <a:srgbClr val="8cbaff"/>
              </a:gs>
              <a:gs pos="35000">
                <a:srgbClr val="afceff"/>
              </a:gs>
              <a:gs pos="100000">
                <a:srgbClr val="deecff"/>
              </a:gs>
            </a:gsLst>
            <a:lin ang="16200000"/>
          </a:gradFill>
          <a:ln w="28575">
            <a:solidFill>
              <a:srgbClr val="237cd4"/>
            </a:solidFill>
            <a:round/>
          </a:ln>
          <a:effectLst>
            <a:outerShdw blurRad="39960" dir="5400000" dist="20160" rotWithShape="0">
              <a:srgbClr val="000000">
                <a:alpha val="38000"/>
              </a:srgbClr>
            </a:outerShdw>
          </a:effectLst>
        </p:spPr>
        <p:style>
          <a:lnRef idx="0"/>
          <a:fillRef idx="0"/>
          <a:effectRef idx="0"/>
          <a:fontRef idx="minor"/>
        </p:style>
        <p:txBody>
          <a:bodyPr lIns="90360" rIns="90360" tIns="44280" bIns="44280" anchor="ctr">
            <a:noAutofit/>
          </a:bodyPr>
          <a:p>
            <a:pPr>
              <a:lnSpc>
                <a:spcPct val="100000"/>
              </a:lnSpc>
              <a:tabLst>
                <a:tab algn="l" pos="0"/>
              </a:tabLst>
            </a:pPr>
            <a:r>
              <a:rPr b="0" lang="it" sz="1300" spc="-1" strike="noStrike">
                <a:solidFill>
                  <a:schemeClr val="dk1"/>
                </a:solidFill>
                <a:latin typeface="Consolas"/>
                <a:ea typeface="Consolas"/>
              </a:rPr>
              <a:t>@OneToMany(</a:t>
            </a:r>
            <a:endParaRPr b="0" lang="en-GB" sz="1300" spc="-1" strike="noStrike">
              <a:solidFill>
                <a:srgbClr val="000000"/>
              </a:solidFill>
              <a:latin typeface="Arial"/>
            </a:endParaRPr>
          </a:p>
          <a:p>
            <a:pPr>
              <a:lnSpc>
                <a:spcPct val="100000"/>
              </a:lnSpc>
              <a:tabLst>
                <a:tab algn="l" pos="0"/>
              </a:tabLst>
            </a:pPr>
            <a:r>
              <a:rPr b="0" lang="it" sz="1300" spc="-1" strike="noStrike">
                <a:solidFill>
                  <a:schemeClr val="dk1"/>
                </a:solidFill>
                <a:latin typeface="Consolas"/>
                <a:ea typeface="Consolas"/>
              </a:rPr>
              <a:t>  </a:t>
            </a:r>
            <a:r>
              <a:rPr b="0" lang="it" sz="1300" spc="-1" strike="noStrike">
                <a:solidFill>
                  <a:schemeClr val="dk1"/>
                </a:solidFill>
                <a:latin typeface="Consolas"/>
                <a:ea typeface="Consolas"/>
              </a:rPr>
              <a:t>mappedBy = </a:t>
            </a:r>
            <a:endParaRPr b="0" lang="en-GB" sz="1300" spc="-1" strike="noStrike">
              <a:solidFill>
                <a:srgbClr val="000000"/>
              </a:solidFill>
              <a:latin typeface="Arial"/>
            </a:endParaRPr>
          </a:p>
          <a:p>
            <a:pPr>
              <a:lnSpc>
                <a:spcPct val="100000"/>
              </a:lnSpc>
              <a:tabLst>
                <a:tab algn="l" pos="0"/>
              </a:tabLst>
            </a:pPr>
            <a:r>
              <a:rPr b="0" lang="it" sz="1300" spc="-1" strike="noStrike">
                <a:solidFill>
                  <a:schemeClr val="dk1"/>
                </a:solidFill>
                <a:latin typeface="Consolas"/>
                <a:ea typeface="Consolas"/>
              </a:rPr>
              <a:t>    </a:t>
            </a:r>
            <a:r>
              <a:rPr b="0" lang="it" sz="1300" spc="-1" strike="noStrike">
                <a:solidFill>
                  <a:schemeClr val="dk1"/>
                </a:solidFill>
                <a:latin typeface="Consolas"/>
                <a:ea typeface="Consolas"/>
              </a:rPr>
              <a:t>"customer")</a:t>
            </a:r>
            <a:endParaRPr b="0" lang="en-GB" sz="1300" spc="-1" strike="noStrike">
              <a:solidFill>
                <a:srgbClr val="000000"/>
              </a:solidFill>
              <a:latin typeface="Arial"/>
            </a:endParaRPr>
          </a:p>
        </p:txBody>
      </p:sp>
      <p:sp>
        <p:nvSpPr>
          <p:cNvPr id="230" name="Google Shape;430;p59"/>
          <p:cNvSpPr/>
          <p:nvPr/>
        </p:nvSpPr>
        <p:spPr>
          <a:xfrm>
            <a:off x="2667600" y="4369680"/>
            <a:ext cx="1496520" cy="251640"/>
          </a:xfrm>
          <a:custGeom>
            <a:avLst/>
            <a:gdLst>
              <a:gd name="textAreaLeft" fmla="*/ 0 w 1496520"/>
              <a:gd name="textAreaRight" fmla="*/ 1496880 w 1496520"/>
              <a:gd name="textAreaTop" fmla="*/ 0 h 251640"/>
              <a:gd name="textAreaBottom" fmla="*/ 252000 h 25164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22500"/>
                </a:moveTo>
                <a:lnTo>
                  <a:pt x="-20000" y="22500"/>
                </a:lnTo>
                <a:lnTo>
                  <a:pt x="-59761" y="-225294"/>
                </a:lnTo>
                <a:lnTo>
                  <a:pt x="-66422" y="-269215"/>
                </a:lnTo>
              </a:path>
            </a:pathLst>
          </a:custGeom>
          <a:gradFill rotWithShape="0">
            <a:gsLst>
              <a:gs pos="0">
                <a:srgbClr val="8cbaff"/>
              </a:gs>
              <a:gs pos="35000">
                <a:srgbClr val="afceff"/>
              </a:gs>
              <a:gs pos="100000">
                <a:srgbClr val="deecff"/>
              </a:gs>
            </a:gsLst>
            <a:lin ang="16200000"/>
          </a:gradFill>
          <a:ln w="28575">
            <a:solidFill>
              <a:srgbClr val="237cd4"/>
            </a:solidFill>
            <a:round/>
          </a:ln>
          <a:effectLst>
            <a:outerShdw blurRad="39960" dir="5400000" dist="20160" rotWithShape="0">
              <a:srgbClr val="000000">
                <a:alpha val="38000"/>
              </a:srgbClr>
            </a:outerShdw>
          </a:effectLst>
        </p:spPr>
        <p:style>
          <a:lnRef idx="0"/>
          <a:fillRef idx="0"/>
          <a:effectRef idx="0"/>
          <a:fontRef idx="minor"/>
        </p:style>
        <p:txBody>
          <a:bodyPr lIns="90360" rIns="90360" tIns="44280" bIns="44280" anchor="ctr">
            <a:noAutofit/>
          </a:bodyPr>
          <a:p>
            <a:pPr>
              <a:lnSpc>
                <a:spcPct val="100000"/>
              </a:lnSpc>
              <a:tabLst>
                <a:tab algn="l" pos="0"/>
              </a:tabLst>
            </a:pPr>
            <a:r>
              <a:rPr b="0" lang="it" sz="1300" spc="-1" strike="noStrike">
                <a:solidFill>
                  <a:schemeClr val="dk1"/>
                </a:solidFill>
                <a:latin typeface="Consolas"/>
                <a:ea typeface="Consolas"/>
              </a:rPr>
              <a:t>@ManyToOne</a:t>
            </a:r>
            <a:endParaRPr b="0" lang="en-GB" sz="13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Relationships</a:t>
            </a:r>
            <a:endParaRPr b="0" lang="en-GB" sz="2800" spc="-1" strike="noStrike">
              <a:solidFill>
                <a:srgbClr val="000000"/>
              </a:solidFill>
              <a:latin typeface="Arial"/>
            </a:endParaRPr>
          </a:p>
        </p:txBody>
      </p:sp>
      <p:sp>
        <p:nvSpPr>
          <p:cNvPr id="232" name="PlaceHolder 2"/>
          <p:cNvSpPr>
            <a:spLocks noGrp="1"/>
          </p:cNvSpPr>
          <p:nvPr>
            <p:ph type="sldNum" idx="6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B936D49A-0D6D-4113-B5CA-780A6791007B}" type="slidenum">
              <a:rPr b="0" lang="it" sz="1000" spc="-1" strike="noStrike">
                <a:solidFill>
                  <a:schemeClr val="lt1"/>
                </a:solidFill>
                <a:latin typeface="Arial"/>
                <a:ea typeface="Arial"/>
              </a:rPr>
              <a:t>52</a:t>
            </a:fld>
            <a:endParaRPr b="0" lang="en-GB" sz="1000" spc="-1" strike="noStrike">
              <a:solidFill>
                <a:srgbClr val="000000"/>
              </a:solidFill>
              <a:latin typeface="Times New Roman"/>
            </a:endParaRPr>
          </a:p>
        </p:txBody>
      </p:sp>
      <p:sp>
        <p:nvSpPr>
          <p:cNvPr id="233" name="Google Shape;438;p60"/>
          <p:cNvSpPr/>
          <p:nvPr/>
        </p:nvSpPr>
        <p:spPr>
          <a:xfrm>
            <a:off x="1150200" y="892440"/>
            <a:ext cx="6842880" cy="3720240"/>
          </a:xfrm>
          <a:prstGeom prst="rect">
            <a:avLst/>
          </a:prstGeom>
          <a:solidFill>
            <a:srgbClr val="fffcb4"/>
          </a:solidFill>
          <a:ln w="9525">
            <a:solidFill>
              <a:srgbClr val="000000"/>
            </a:solidFill>
            <a:round/>
          </a:ln>
          <a:effectLst>
            <a:outerShdw algn="tl" blurRad="50760" dir="2700000" dist="37674" rotWithShape="0">
              <a:srgbClr val="000000">
                <a:alpha val="40000"/>
              </a:srgbClr>
            </a:outerShdw>
          </a:effectLst>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 class Customer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name: String,</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address: String,</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rgbClr val="0070c0"/>
                </a:solidFill>
                <a:latin typeface="Consolas"/>
                <a:ea typeface="Consolas"/>
              </a:rPr>
              <a:t>  </a:t>
            </a:r>
            <a:r>
              <a:rPr b="1" lang="it" sz="1400" spc="-1" strike="noStrike">
                <a:solidFill>
                  <a:srgbClr val="0b5394"/>
                </a:solidFill>
                <a:latin typeface="Consolas"/>
                <a:ea typeface="Consolas"/>
              </a:rPr>
              <a:t>@OneToMany(mappedBy="customer")</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val orders = mutableSetOf&lt;Order&gt;(),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 EntityBase&lt;Long&gt;</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1" lang="it" sz="1400" spc="-1" strike="noStrike">
                <a:solidFill>
                  <a:srgbClr val="0b5394"/>
                </a:solidFill>
                <a:latin typeface="Consolas"/>
                <a:ea typeface="Consolas"/>
              </a:rPr>
              <a:t>fun addOrder(o: Order) {</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o.customer = this;  // maps the other side</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 of the relationship</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orders.add(o);</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Num" idx="6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D53CD0F7-AFCC-4D44-B686-C58FC337BA64}" type="slidenum">
              <a:rPr b="0" lang="it" sz="1000" spc="-1" strike="noStrike">
                <a:solidFill>
                  <a:schemeClr val="lt1"/>
                </a:solidFill>
                <a:latin typeface="Arial"/>
                <a:ea typeface="Arial"/>
              </a:rPr>
              <a:t>53</a:t>
            </a:fld>
            <a:endParaRPr b="0" lang="en-GB" sz="1000" spc="-1" strike="noStrike">
              <a:solidFill>
                <a:srgbClr val="000000"/>
              </a:solidFill>
              <a:latin typeface="Times New Roman"/>
            </a:endParaRPr>
          </a:p>
        </p:txBody>
      </p:sp>
      <p:sp>
        <p:nvSpPr>
          <p:cNvPr id="235"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@OneToOne</a:t>
            </a:r>
            <a:endParaRPr b="0" lang="en-GB" sz="2800" spc="-1" strike="noStrike">
              <a:solidFill>
                <a:srgbClr val="000000"/>
              </a:solidFill>
              <a:latin typeface="Arial"/>
            </a:endParaRPr>
          </a:p>
        </p:txBody>
      </p:sp>
      <p:sp>
        <p:nvSpPr>
          <p:cNvPr id="236"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Each instance of the first entity is related to (exactly/at most) one instance of the second entity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Employee</a:t>
            </a:r>
            <a:r>
              <a:rPr b="0" lang="it" sz="1400" spc="-1" strike="noStrike">
                <a:solidFill>
                  <a:schemeClr val="dk1"/>
                </a:solidFill>
                <a:latin typeface="Calibri"/>
                <a:ea typeface="Calibri"/>
              </a:rPr>
              <a:t> ←→ </a:t>
            </a:r>
            <a:r>
              <a:rPr b="1" lang="it" sz="1400" spc="-1" strike="noStrike">
                <a:solidFill>
                  <a:srgbClr val="0b5394"/>
                </a:solidFill>
                <a:latin typeface="Consolas"/>
                <a:ea typeface="Consolas"/>
              </a:rPr>
              <a:t>EmployeeDetails</a:t>
            </a:r>
            <a:endParaRPr b="0" lang="en-GB" sz="1400" spc="-1" strike="noStrike">
              <a:solidFill>
                <a:srgbClr val="000000"/>
              </a:solidFill>
              <a:latin typeface="Arial"/>
            </a:endParaRPr>
          </a:p>
        </p:txBody>
      </p:sp>
      <p:sp>
        <p:nvSpPr>
          <p:cNvPr id="237" name="Google Shape;446;p61"/>
          <p:cNvSpPr/>
          <p:nvPr/>
        </p:nvSpPr>
        <p:spPr>
          <a:xfrm>
            <a:off x="927360" y="2309760"/>
            <a:ext cx="7289280" cy="100548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200" spc="-1" strike="noStrike">
                <a:solidFill>
                  <a:schemeClr val="dk1"/>
                </a:solidFill>
                <a:latin typeface="Consolas"/>
                <a:ea typeface="Consolas"/>
              </a:rPr>
              <a:t>@Entity</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class Employee (</a:t>
            </a:r>
            <a:endParaRPr b="0" lang="en-GB" sz="1200" spc="-1" strike="noStrike">
              <a:solidFill>
                <a:srgbClr val="000000"/>
              </a:solidFill>
              <a:latin typeface="Arial"/>
            </a:endParaRPr>
          </a:p>
          <a:p>
            <a:pPr>
              <a:lnSpc>
                <a:spcPct val="100000"/>
              </a:lnSpc>
              <a:tabLst>
                <a:tab algn="l" pos="0"/>
              </a:tabLst>
            </a:pPr>
            <a:r>
              <a:rPr b="1" lang="it" sz="1200" spc="-1" strike="noStrike">
                <a:solidFill>
                  <a:srgbClr val="0070c0"/>
                </a:solidFill>
                <a:latin typeface="Consolas"/>
                <a:ea typeface="Consolas"/>
              </a:rPr>
              <a:t>  </a:t>
            </a:r>
            <a:r>
              <a:rPr b="1" lang="it" sz="1200" spc="-1" strike="noStrike">
                <a:solidFill>
                  <a:srgbClr val="0b5394"/>
                </a:solidFill>
                <a:latin typeface="Consolas"/>
                <a:ea typeface="Consolas"/>
              </a:rPr>
              <a:t>@OneToOne(mappedBy = "employee", cascade = CascadeType.ALL)</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var employeeDetails: EmployeeDetails?,</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EntityBase&lt;Long&gt; ()</a:t>
            </a:r>
            <a:endParaRPr b="0" lang="en-GB" sz="1200" spc="-1" strike="noStrike">
              <a:solidFill>
                <a:srgbClr val="000000"/>
              </a:solidFill>
              <a:latin typeface="Arial"/>
            </a:endParaRPr>
          </a:p>
        </p:txBody>
      </p:sp>
      <p:sp>
        <p:nvSpPr>
          <p:cNvPr id="238" name="Google Shape;447;p61"/>
          <p:cNvSpPr/>
          <p:nvPr/>
        </p:nvSpPr>
        <p:spPr>
          <a:xfrm>
            <a:off x="927360" y="3491280"/>
            <a:ext cx="3550320" cy="118836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200" spc="-1" strike="noStrike">
                <a:solidFill>
                  <a:schemeClr val="dk1"/>
                </a:solidFill>
                <a:latin typeface="Consolas"/>
                <a:ea typeface="Consolas"/>
              </a:rPr>
              <a:t>@Entity</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class EmployeeDetails (</a:t>
            </a:r>
            <a:endParaRPr b="0" lang="en-GB" sz="1200" spc="-1" strike="noStrike">
              <a:solidFill>
                <a:srgbClr val="000000"/>
              </a:solidFill>
              <a:latin typeface="Arial"/>
            </a:endParaRPr>
          </a:p>
          <a:p>
            <a:pPr>
              <a:lnSpc>
                <a:spcPct val="100000"/>
              </a:lnSpc>
              <a:tabLst>
                <a:tab algn="l" pos="0"/>
              </a:tabLst>
            </a:pPr>
            <a:r>
              <a:rPr b="1" lang="it" sz="1200" spc="-1" strike="noStrike">
                <a:solidFill>
                  <a:srgbClr val="0070c0"/>
                </a:solidFill>
                <a:latin typeface="Consolas"/>
                <a:ea typeface="Consolas"/>
              </a:rPr>
              <a:t>  </a:t>
            </a:r>
            <a:r>
              <a:rPr b="1" lang="it" sz="1200" spc="-1" strike="noStrike">
                <a:solidFill>
                  <a:srgbClr val="0b5394"/>
                </a:solidFill>
                <a:latin typeface="Consolas"/>
                <a:ea typeface="Consolas"/>
              </a:rPr>
              <a:t>@OneToOne</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var employee: Employee,</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1" lang="it" sz="1200" spc="-1" strike="noStrike">
                <a:solidFill>
                  <a:srgbClr val="0b5394"/>
                </a:solidFill>
                <a:latin typeface="Consolas"/>
                <a:ea typeface="Consolas"/>
              </a:rPr>
              <a:t>@Id var id: Long? =null</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a:t>
            </a:r>
            <a:endParaRPr b="0" lang="en-GB" sz="1200" spc="-1" strike="noStrike">
              <a:solidFill>
                <a:srgbClr val="000000"/>
              </a:solidFill>
              <a:latin typeface="Arial"/>
            </a:endParaRPr>
          </a:p>
        </p:txBody>
      </p:sp>
      <p:sp>
        <p:nvSpPr>
          <p:cNvPr id="239" name="Google Shape;448;p61"/>
          <p:cNvSpPr/>
          <p:nvPr/>
        </p:nvSpPr>
        <p:spPr>
          <a:xfrm>
            <a:off x="5212440" y="3491280"/>
            <a:ext cx="3004200" cy="118836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200" spc="-1" strike="noStrike">
                <a:solidFill>
                  <a:schemeClr val="dk1"/>
                </a:solidFill>
                <a:latin typeface="Consolas"/>
                <a:ea typeface="Consolas"/>
              </a:rPr>
              <a:t>@Entity</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class EmployeeDetails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1" lang="it" sz="1200" spc="-1" strike="noStrike">
                <a:solidFill>
                  <a:srgbClr val="0b5394"/>
                </a:solidFill>
                <a:latin typeface="Consolas"/>
                <a:ea typeface="Consolas"/>
              </a:rPr>
              <a:t>@OneToOne</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1" lang="it" sz="1200" spc="-1" strike="noStrike">
                <a:solidFill>
                  <a:srgbClr val="0b5394"/>
                </a:solidFill>
                <a:latin typeface="Consolas"/>
                <a:ea typeface="Consolas"/>
              </a:rPr>
              <a:t>@MapsId</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val employee: Employee;</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endParaRPr b="0" lang="en-GB" sz="1200" spc="-1" strike="noStrike">
              <a:solidFill>
                <a:srgbClr val="000000"/>
              </a:solidFill>
              <a:latin typeface="Arial"/>
            </a:endParaRPr>
          </a:p>
        </p:txBody>
      </p:sp>
      <p:sp>
        <p:nvSpPr>
          <p:cNvPr id="240" name="Google Shape;449;p61"/>
          <p:cNvSpPr/>
          <p:nvPr/>
        </p:nvSpPr>
        <p:spPr>
          <a:xfrm>
            <a:off x="4525920" y="3959640"/>
            <a:ext cx="637560" cy="240120"/>
          </a:xfrm>
          <a:prstGeom prst="leftRightArrow">
            <a:avLst>
              <a:gd name="adj1" fmla="val 52057"/>
              <a:gd name="adj2" fmla="val 50000"/>
            </a:avLst>
          </a:prstGeom>
          <a:solidFill>
            <a:schemeClr val="accent4"/>
          </a:solidFill>
          <a:ln w="25400">
            <a:solidFill>
              <a:srgbClr val="b45f06"/>
            </a:solidFill>
            <a:round/>
          </a:ln>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sldNum" idx="6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2D447E7F-F08E-4048-B9A2-5114508D6B80}" type="slidenum">
              <a:rPr b="0" lang="it" sz="1000" spc="-1" strike="noStrike">
                <a:solidFill>
                  <a:schemeClr val="lt1"/>
                </a:solidFill>
                <a:latin typeface="Arial"/>
                <a:ea typeface="Arial"/>
              </a:rPr>
              <a:t>54</a:t>
            </a:fld>
            <a:endParaRPr b="0" lang="en-GB" sz="1000" spc="-1" strike="noStrike">
              <a:solidFill>
                <a:srgbClr val="000000"/>
              </a:solidFill>
              <a:latin typeface="Times New Roman"/>
            </a:endParaRPr>
          </a:p>
        </p:txBody>
      </p:sp>
      <p:sp>
        <p:nvSpPr>
          <p:cNvPr id="24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@OneToMany</a:t>
            </a:r>
            <a:endParaRPr b="0" lang="en-GB" sz="2800" spc="-1" strike="noStrike">
              <a:solidFill>
                <a:srgbClr val="000000"/>
              </a:solidFill>
              <a:latin typeface="Arial"/>
            </a:endParaRPr>
          </a:p>
        </p:txBody>
      </p:sp>
      <p:sp>
        <p:nvSpPr>
          <p:cNvPr id="24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43360">
              <a:lnSpc>
                <a:spcPct val="100000"/>
              </a:lnSpc>
              <a:buClr>
                <a:srgbClr val="000000"/>
              </a:buClr>
              <a:buFont typeface="Calibri"/>
              <a:buChar char="●"/>
            </a:pPr>
            <a:r>
              <a:rPr b="0" lang="it" sz="1800" spc="-1" strike="noStrike">
                <a:solidFill>
                  <a:schemeClr val="dk1"/>
                </a:solidFill>
                <a:latin typeface="Calibri"/>
                <a:ea typeface="Calibri"/>
              </a:rPr>
              <a:t>Each instance refers to a collection of entities</a:t>
            </a:r>
            <a:endParaRPr b="0" lang="en-GB" sz="18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Stored in a (Mutable)Set</a:t>
            </a:r>
            <a:endParaRPr b="0" lang="en-GB" sz="1400" spc="-1" strike="noStrike">
              <a:solidFill>
                <a:srgbClr val="000000"/>
              </a:solidFill>
              <a:latin typeface="Arial"/>
            </a:endParaRPr>
          </a:p>
          <a:p>
            <a:pPr lvl="1" marL="541440" indent="-213480">
              <a:lnSpc>
                <a:spcPct val="100000"/>
              </a:lnSpc>
              <a:spcBef>
                <a:spcPts val="601"/>
              </a:spcBef>
              <a:buClr>
                <a:srgbClr val="000000"/>
              </a:buClr>
              <a:buFont typeface="Calibri"/>
              <a:buChar char="○"/>
            </a:pPr>
            <a:r>
              <a:rPr b="0" lang="it" sz="1400" spc="-1" strike="noStrike">
                <a:solidFill>
                  <a:schemeClr val="dk1"/>
                </a:solidFill>
                <a:latin typeface="Calibri"/>
                <a:ea typeface="Calibri"/>
              </a:rPr>
              <a:t>Referenced entities must have a working implementation of equals and hashCode</a:t>
            </a:r>
            <a:endParaRPr b="0" lang="en-GB" sz="1400" spc="-1" strike="noStrike">
              <a:solidFill>
                <a:srgbClr val="000000"/>
              </a:solidFill>
              <a:latin typeface="Arial"/>
            </a:endParaRPr>
          </a:p>
        </p:txBody>
      </p:sp>
      <p:sp>
        <p:nvSpPr>
          <p:cNvPr id="244" name="Google Shape;457;p62"/>
          <p:cNvSpPr/>
          <p:nvPr/>
        </p:nvSpPr>
        <p:spPr>
          <a:xfrm>
            <a:off x="1097640" y="2356200"/>
            <a:ext cx="6946920" cy="210276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200" spc="-1" strike="noStrike">
                <a:solidFill>
                  <a:schemeClr val="dk1"/>
                </a:solidFill>
                <a:latin typeface="Consolas"/>
                <a:ea typeface="Consolas"/>
              </a:rPr>
              <a:t>@Entity</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class Department (val name: String ): EntityBase&lt;Long&gt;()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1" lang="it" sz="1200" spc="-1" strike="noStrike">
                <a:solidFill>
                  <a:srgbClr val="0b5394"/>
                </a:solidFill>
                <a:latin typeface="Consolas"/>
                <a:ea typeface="Consolas"/>
              </a:rPr>
              <a:t>@OneToMany</a:t>
            </a:r>
            <a:r>
              <a:rPr b="0" lang="it" sz="1200" spc="-1" strike="noStrike">
                <a:solidFill>
                  <a:schemeClr val="dk1"/>
                </a:solidFill>
                <a:latin typeface="Consolas"/>
                <a:ea typeface="Consolas"/>
              </a:rPr>
              <a:t>(mappedBy = "</a:t>
            </a:r>
            <a:r>
              <a:rPr b="1" lang="it" sz="1200" spc="-1" strike="noStrike">
                <a:solidFill>
                  <a:srgbClr val="0b5394"/>
                </a:solidFill>
                <a:latin typeface="Consolas"/>
                <a:ea typeface="Consolas"/>
              </a:rPr>
              <a:t>department</a:t>
            </a:r>
            <a:r>
              <a:rPr b="0" lang="it" sz="1200" spc="-1" strike="noStrike">
                <a:solidFill>
                  <a:schemeClr val="dk1"/>
                </a:solidFill>
                <a:latin typeface="Consolas"/>
                <a:ea typeface="Consolas"/>
              </a:rPr>
              <a:t>")</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val employees = mutableSetOf&lt;Employee&gt;()</a:t>
            </a:r>
            <a:endParaRPr b="0" lang="en-GB" sz="1200" spc="-1" strike="noStrike">
              <a:solidFill>
                <a:srgbClr val="000000"/>
              </a:solidFill>
              <a:latin typeface="Arial"/>
            </a:endParaRPr>
          </a:p>
          <a:p>
            <a:pPr>
              <a:lnSpc>
                <a:spcPct val="100000"/>
              </a:lnSpc>
              <a:tabLst>
                <a:tab algn="l" pos="0"/>
              </a:tabLst>
            </a:pP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fun addEmployee(e: Employee) { </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e.department = this; //map the reverse side of the relationship</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employees.add(e)</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    </a:t>
            </a:r>
            <a:r>
              <a:rPr b="0" lang="it" sz="1200" spc="-1" strike="noStrike">
                <a:solidFill>
                  <a:schemeClr val="dk1"/>
                </a:solidFill>
                <a:latin typeface="Consolas"/>
                <a:ea typeface="Consolas"/>
              </a:rPr>
              <a:t>}</a:t>
            </a:r>
            <a:endParaRPr b="0" lang="en-GB" sz="1200" spc="-1" strike="noStrike">
              <a:solidFill>
                <a:srgbClr val="000000"/>
              </a:solidFill>
              <a:latin typeface="Arial"/>
            </a:endParaRPr>
          </a:p>
          <a:p>
            <a:pPr>
              <a:lnSpc>
                <a:spcPct val="100000"/>
              </a:lnSpc>
              <a:tabLst>
                <a:tab algn="l" pos="0"/>
              </a:tabLst>
            </a:pPr>
            <a:r>
              <a:rPr b="0" lang="it" sz="1200" spc="-1" strike="noStrike">
                <a:solidFill>
                  <a:schemeClr val="dk1"/>
                </a:solidFill>
                <a:latin typeface="Consolas"/>
                <a:ea typeface="Consolas"/>
              </a:rPr>
              <a: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Num" idx="6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D0ADE218-F9DD-48CC-8D69-1B1BF9FDCEDB}" type="slidenum">
              <a:rPr b="0" lang="it" sz="1000" spc="-1" strike="noStrike">
                <a:solidFill>
                  <a:schemeClr val="lt1"/>
                </a:solidFill>
                <a:latin typeface="Arial"/>
                <a:ea typeface="Arial"/>
              </a:rPr>
              <a:t>55</a:t>
            </a:fld>
            <a:endParaRPr b="0" lang="en-GB" sz="1000" spc="-1" strike="noStrike">
              <a:solidFill>
                <a:srgbClr val="000000"/>
              </a:solidFill>
              <a:latin typeface="Times New Roman"/>
            </a:endParaRPr>
          </a:p>
        </p:txBody>
      </p:sp>
      <p:sp>
        <p:nvSpPr>
          <p:cNvPr id="24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@ManyToOne</a:t>
            </a:r>
            <a:endParaRPr b="0" lang="en-GB" sz="2800" spc="-1" strike="noStrike">
              <a:solidFill>
                <a:srgbClr val="000000"/>
              </a:solidFill>
              <a:latin typeface="Arial"/>
            </a:endParaRPr>
          </a:p>
        </p:txBody>
      </p:sp>
      <p:sp>
        <p:nvSpPr>
          <p:cNvPr id="24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current entity is related to (at most / exactly) one other entity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 join column is added to the table, whose name defaults to the </a:t>
            </a:r>
            <a:r>
              <a:rPr b="1" lang="it" sz="1400" spc="-1" strike="noStrike">
                <a:solidFill>
                  <a:srgbClr val="0b5394"/>
                </a:solidFill>
                <a:latin typeface="Consolas"/>
                <a:ea typeface="Consolas"/>
              </a:rPr>
              <a:t>&lt;field_name&gt;_&lt;other_id_field&gt;</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can be overridden via the </a:t>
            </a:r>
            <a:r>
              <a:rPr b="1" lang="it" sz="1400" spc="-1" strike="noStrike">
                <a:solidFill>
                  <a:srgbClr val="0b5394"/>
                </a:solidFill>
                <a:latin typeface="Consolas"/>
                <a:ea typeface="Consolas"/>
              </a:rPr>
              <a:t>@JoinColumn</a:t>
            </a:r>
            <a:r>
              <a:rPr b="0" lang="it" sz="1400" spc="-1" strike="noStrike">
                <a:solidFill>
                  <a:schemeClr val="dk1"/>
                </a:solidFill>
                <a:latin typeface="Calibri"/>
                <a:ea typeface="Calibri"/>
              </a:rPr>
              <a:t> annotation</a:t>
            </a:r>
            <a:endParaRPr b="0" lang="en-GB" sz="1400" spc="-1" strike="noStrike">
              <a:solidFill>
                <a:srgbClr val="000000"/>
              </a:solidFill>
              <a:latin typeface="Arial"/>
            </a:endParaRPr>
          </a:p>
          <a:p>
            <a:pPr marL="541440" indent="-111240">
              <a:lnSpc>
                <a:spcPct val="100000"/>
              </a:lnSpc>
              <a:spcBef>
                <a:spcPts val="601"/>
              </a:spcBef>
              <a:buNone/>
              <a:tabLst>
                <a:tab algn="l" pos="0"/>
              </a:tabLst>
            </a:pPr>
            <a:endParaRPr b="0" lang="en-GB" sz="1400" spc="-1" strike="noStrike">
              <a:solidFill>
                <a:srgbClr val="000000"/>
              </a:solidFill>
              <a:latin typeface="Arial"/>
            </a:endParaRPr>
          </a:p>
        </p:txBody>
      </p:sp>
      <p:sp>
        <p:nvSpPr>
          <p:cNvPr id="248" name="Google Shape;465;p63"/>
          <p:cNvSpPr/>
          <p:nvPr/>
        </p:nvSpPr>
        <p:spPr>
          <a:xfrm>
            <a:off x="1423800" y="2483640"/>
            <a:ext cx="6296040" cy="179892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class Employee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var name : String,</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070c0"/>
                </a:solidFill>
                <a:latin typeface="Consolas"/>
                <a:ea typeface="Consolas"/>
              </a:rPr>
              <a:t>    </a:t>
            </a:r>
            <a:r>
              <a:rPr b="1" lang="it" sz="1400" spc="-1" strike="noStrike">
                <a:solidFill>
                  <a:srgbClr val="0b5394"/>
                </a:solidFill>
                <a:latin typeface="Consolas"/>
                <a:ea typeface="Consolas"/>
              </a:rPr>
              <a:t>@ManyToOne</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var </a:t>
            </a:r>
            <a:r>
              <a:rPr b="1" lang="it" sz="1400" spc="-1" strike="noStrike">
                <a:solidFill>
                  <a:srgbClr val="0b5394"/>
                </a:solidFill>
                <a:latin typeface="Consolas"/>
                <a:ea typeface="Consolas"/>
              </a:rPr>
              <a:t>department</a:t>
            </a:r>
            <a:r>
              <a:rPr b="0" lang="it" sz="1400" spc="-1" strike="noStrike">
                <a:solidFill>
                  <a:schemeClr val="dk1"/>
                </a:solidFill>
                <a:latin typeface="Consolas"/>
                <a:ea typeface="Consolas"/>
              </a:rPr>
              <a:t>: Department? = null</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EntityBase&lt;Long&gt;()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Num" idx="6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058E252-FFA1-4196-93EC-1BC40941AA9E}" type="slidenum">
              <a:rPr b="0" lang="it" sz="1000" spc="-1" strike="noStrike">
                <a:solidFill>
                  <a:schemeClr val="lt1"/>
                </a:solidFill>
                <a:latin typeface="Arial"/>
                <a:ea typeface="Arial"/>
              </a:rPr>
              <a:t>56</a:t>
            </a:fld>
            <a:endParaRPr b="0" lang="en-GB" sz="1000" spc="-1" strike="noStrike">
              <a:solidFill>
                <a:srgbClr val="000000"/>
              </a:solidFill>
              <a:latin typeface="Times New Roman"/>
            </a:endParaRPr>
          </a:p>
        </p:txBody>
      </p:sp>
      <p:sp>
        <p:nvSpPr>
          <p:cNvPr id="25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@ManyToMany</a:t>
            </a:r>
            <a:endParaRPr b="0" lang="en-GB" sz="2800" spc="-1" strike="noStrike">
              <a:solidFill>
                <a:srgbClr val="000000"/>
              </a:solidFill>
              <a:latin typeface="Arial"/>
            </a:endParaRPr>
          </a:p>
        </p:txBody>
      </p:sp>
      <p:sp>
        <p:nvSpPr>
          <p:cNvPr id="25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These relationships require a join table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Where pairs of related keys are stored</a:t>
            </a:r>
            <a:endParaRPr b="0" lang="en-GB" sz="1400" spc="-1" strike="noStrike">
              <a:solidFill>
                <a:srgbClr val="000000"/>
              </a:solidFill>
              <a:latin typeface="Arial"/>
            </a:endParaRPr>
          </a:p>
        </p:txBody>
      </p:sp>
      <p:sp>
        <p:nvSpPr>
          <p:cNvPr id="252" name="Google Shape;473;p64"/>
          <p:cNvSpPr/>
          <p:nvPr/>
        </p:nvSpPr>
        <p:spPr>
          <a:xfrm>
            <a:off x="822960" y="2016720"/>
            <a:ext cx="7497720" cy="265140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200" spc="-1" strike="noStrike">
                <a:solidFill>
                  <a:schemeClr val="dk1"/>
                </a:solidFill>
                <a:latin typeface="Consolas"/>
                <a:ea typeface="Consolas"/>
              </a:rPr>
              <a:t>@Entity</a:t>
            </a:r>
            <a:br>
              <a:rPr sz="1200"/>
            </a:br>
            <a:r>
              <a:rPr b="0" lang="it" sz="1200" spc="-1" strike="noStrike">
                <a:solidFill>
                  <a:schemeClr val="dk1"/>
                </a:solidFill>
                <a:latin typeface="Consolas"/>
                <a:ea typeface="Consolas"/>
              </a:rPr>
              <a:t>class Student( val name:String): EntityBase&lt;Long&gt;() {</a:t>
            </a:r>
            <a:br>
              <a:rPr sz="1200"/>
            </a:br>
            <a:r>
              <a:rPr b="0" lang="it" sz="1200" spc="-1" strike="noStrike">
                <a:solidFill>
                  <a:schemeClr val="dk1"/>
                </a:solidFill>
                <a:latin typeface="Consolas"/>
                <a:ea typeface="Consolas"/>
              </a:rPr>
              <a:t>    </a:t>
            </a:r>
            <a:r>
              <a:rPr b="1" lang="it" sz="1200" spc="-1" strike="noStrike">
                <a:solidFill>
                  <a:srgbClr val="0b5394"/>
                </a:solidFill>
                <a:latin typeface="Consolas"/>
                <a:ea typeface="Consolas"/>
              </a:rPr>
              <a:t>@ManyToMany</a:t>
            </a:r>
            <a:br>
              <a:rPr sz="1200"/>
            </a:br>
            <a:r>
              <a:rPr b="0" lang="it" sz="1200" spc="-1" strike="noStrike">
                <a:solidFill>
                  <a:schemeClr val="dk1"/>
                </a:solidFill>
                <a:latin typeface="Consolas"/>
                <a:ea typeface="Consolas"/>
              </a:rPr>
              <a:t>    </a:t>
            </a:r>
            <a:r>
              <a:rPr b="1" lang="it" sz="1200" spc="-1" strike="noStrike">
                <a:solidFill>
                  <a:srgbClr val="0b5394"/>
                </a:solidFill>
                <a:latin typeface="Consolas"/>
                <a:ea typeface="Consolas"/>
              </a:rPr>
              <a:t>@JoinTable</a:t>
            </a:r>
            <a:r>
              <a:rPr b="0" lang="it" sz="1200" spc="-1" strike="noStrike">
                <a:solidFill>
                  <a:schemeClr val="dk1"/>
                </a:solidFill>
                <a:latin typeface="Consolas"/>
                <a:ea typeface="Consolas"/>
              </a:rPr>
              <a:t>(name="student_course", </a:t>
            </a:r>
            <a:br>
              <a:rPr sz="1200"/>
            </a:br>
            <a:r>
              <a:rPr b="0" lang="it" sz="1200" spc="-1" strike="noStrike">
                <a:solidFill>
                  <a:schemeClr val="dk1"/>
                </a:solidFill>
                <a:latin typeface="Consolas"/>
                <a:ea typeface="Consolas"/>
              </a:rPr>
              <a:t>       joinColumns = [JoinColumn(name="student_id")],</a:t>
            </a:r>
            <a:br>
              <a:rPr sz="1200"/>
            </a:br>
            <a:r>
              <a:rPr b="0" lang="it" sz="1200" spc="-1" strike="noStrike">
                <a:solidFill>
                  <a:schemeClr val="dk1"/>
                </a:solidFill>
                <a:latin typeface="Consolas"/>
                <a:ea typeface="Consolas"/>
              </a:rPr>
              <a:t>       inverseJoinColumns = [JoinColumn(name="course_id")]</a:t>
            </a:r>
            <a:br>
              <a:rPr sz="1200"/>
            </a:br>
            <a:r>
              <a:rPr b="0" lang="it" sz="1200" spc="-1" strike="noStrike">
                <a:solidFill>
                  <a:schemeClr val="dk1"/>
                </a:solidFill>
                <a:latin typeface="Consolas"/>
                <a:ea typeface="Consolas"/>
              </a:rPr>
              <a:t>    )</a:t>
            </a:r>
            <a:br>
              <a:rPr sz="1200"/>
            </a:br>
            <a:r>
              <a:rPr b="0" lang="it" sz="1200" spc="-1" strike="noStrike">
                <a:solidFill>
                  <a:schemeClr val="dk1"/>
                </a:solidFill>
                <a:latin typeface="Consolas"/>
                <a:ea typeface="Consolas"/>
              </a:rPr>
              <a:t>    val courses: MutableSet&lt;Course&gt; = mutableSetOf()</a:t>
            </a:r>
            <a:br>
              <a:rPr sz="1200"/>
            </a:br>
            <a:br>
              <a:rPr sz="1200"/>
            </a:br>
            <a:r>
              <a:rPr b="0" lang="it" sz="1200" spc="-1" strike="noStrike">
                <a:solidFill>
                  <a:schemeClr val="dk1"/>
                </a:solidFill>
                <a:latin typeface="Consolas"/>
                <a:ea typeface="Consolas"/>
              </a:rPr>
              <a:t>    fun addCourse(c: Course) {</a:t>
            </a:r>
            <a:br>
              <a:rPr sz="1200"/>
            </a:br>
            <a:r>
              <a:rPr b="0" lang="it" sz="1200" spc="-1" strike="noStrike">
                <a:solidFill>
                  <a:schemeClr val="dk1"/>
                </a:solidFill>
                <a:latin typeface="Consolas"/>
                <a:ea typeface="Consolas"/>
              </a:rPr>
              <a:t>        courses.add(c)</a:t>
            </a:r>
            <a:br>
              <a:rPr sz="1200"/>
            </a:br>
            <a:r>
              <a:rPr b="0" lang="it" sz="1200" spc="-1" strike="noStrike">
                <a:solidFill>
                  <a:schemeClr val="dk1"/>
                </a:solidFill>
                <a:latin typeface="Consolas"/>
                <a:ea typeface="Consolas"/>
              </a:rPr>
              <a:t>        c.students.add(this)</a:t>
            </a:r>
            <a:br>
              <a:rPr sz="1200"/>
            </a:br>
            <a:r>
              <a:rPr b="0" lang="it" sz="1200" spc="-1" strike="noStrike">
                <a:solidFill>
                  <a:schemeClr val="dk1"/>
                </a:solidFill>
                <a:latin typeface="Consolas"/>
                <a:ea typeface="Consolas"/>
              </a:rPr>
              <a:t>    }</a:t>
            </a:r>
            <a:br>
              <a:rPr sz="1200"/>
            </a:br>
            <a:r>
              <a:rPr b="0" lang="it" sz="1200" spc="-1" strike="noStrike">
                <a:solidFill>
                  <a:schemeClr val="dk1"/>
                </a:solidFill>
                <a:latin typeface="Consolas"/>
                <a:ea typeface="Consolas"/>
              </a:rPr>
              <a: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Num" idx="6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5F1FC526-BE22-4185-AD14-82BC055836C3}" type="slidenum">
              <a:rPr b="0" lang="it" sz="1000" spc="-1" strike="noStrike">
                <a:solidFill>
                  <a:schemeClr val="lt1"/>
                </a:solidFill>
                <a:latin typeface="Arial"/>
                <a:ea typeface="Arial"/>
              </a:rPr>
              <a:t>57</a:t>
            </a:fld>
            <a:endParaRPr b="0" lang="en-GB" sz="1000" spc="-1" strike="noStrike">
              <a:solidFill>
                <a:srgbClr val="000000"/>
              </a:solidFill>
              <a:latin typeface="Times New Roman"/>
            </a:endParaRPr>
          </a:p>
        </p:txBody>
      </p:sp>
      <p:sp>
        <p:nvSpPr>
          <p:cNvPr id="25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@ManyToMany</a:t>
            </a:r>
            <a:endParaRPr b="0" lang="en-GB" sz="2800" spc="-1" strike="noStrike">
              <a:solidFill>
                <a:srgbClr val="000000"/>
              </a:solidFill>
              <a:latin typeface="Arial"/>
            </a:endParaRPr>
          </a:p>
        </p:txBody>
      </p:sp>
      <p:sp>
        <p:nvSpPr>
          <p:cNvPr id="25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Both sides may offer convenience functions to manipulate the relationship</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Owning side references the table, the owned one refers to the other side via the </a:t>
            </a:r>
            <a:r>
              <a:rPr b="1" lang="it" sz="1400" spc="-1" strike="noStrike">
                <a:solidFill>
                  <a:srgbClr val="0070c0"/>
                </a:solidFill>
                <a:latin typeface="Calibri"/>
                <a:ea typeface="Calibri"/>
              </a:rPr>
              <a:t>mappedBy</a:t>
            </a:r>
            <a:r>
              <a:rPr b="0" lang="it" sz="1400" spc="-1" strike="noStrike">
                <a:solidFill>
                  <a:schemeClr val="dk1"/>
                </a:solidFill>
                <a:latin typeface="Calibri"/>
                <a:ea typeface="Calibri"/>
              </a:rPr>
              <a:t> attribute</a:t>
            </a:r>
            <a:endParaRPr b="0" lang="en-GB" sz="1400" spc="-1" strike="noStrike">
              <a:solidFill>
                <a:srgbClr val="000000"/>
              </a:solidFill>
              <a:latin typeface="Arial"/>
            </a:endParaRPr>
          </a:p>
        </p:txBody>
      </p:sp>
      <p:sp>
        <p:nvSpPr>
          <p:cNvPr id="256" name="Google Shape;481;p65"/>
          <p:cNvSpPr/>
          <p:nvPr/>
        </p:nvSpPr>
        <p:spPr>
          <a:xfrm>
            <a:off x="982800" y="1967400"/>
            <a:ext cx="7178400" cy="2439360"/>
          </a:xfrm>
          <a:prstGeom prst="rect">
            <a:avLst/>
          </a:prstGeom>
          <a:solidFill>
            <a:srgbClr val="fffcb4"/>
          </a:solidFill>
          <a:ln w="9525">
            <a:solidFill>
              <a:srgbClr val="000000"/>
            </a:solidFill>
            <a:round/>
          </a:ln>
          <a:effectLst>
            <a:outerShdw algn="tl" blurRad="50760" dir="2700000" dist="37674" rotWithShape="0">
              <a:srgbClr val="000000">
                <a:alpha val="40000"/>
              </a:srgbClr>
            </a:outerShdw>
          </a:effectLst>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@Entity</a:t>
            </a:r>
            <a:br>
              <a:rPr sz="1400"/>
            </a:br>
            <a:r>
              <a:rPr b="0" lang="it" sz="1400" spc="-1" strike="noStrike">
                <a:solidFill>
                  <a:schemeClr val="dk1"/>
                </a:solidFill>
                <a:latin typeface="Consolas"/>
                <a:ea typeface="Consolas"/>
              </a:rPr>
              <a:t>class Course(val name:String): EntityBase&lt;Long&gt;() {</a:t>
            </a:r>
            <a:endParaRPr b="0" lang="en-GB" sz="1400" spc="-1" strike="noStrike">
              <a:solidFill>
                <a:srgbClr val="000000"/>
              </a:solidFill>
              <a:latin typeface="Arial"/>
            </a:endParaRPr>
          </a:p>
          <a:p>
            <a:pPr>
              <a:lnSpc>
                <a:spcPct val="100000"/>
              </a:lnSpc>
              <a:tabLst>
                <a:tab algn="l" pos="0"/>
              </a:tabLst>
            </a:pPr>
            <a:br>
              <a:rPr sz="1400"/>
            </a:br>
            <a:r>
              <a:rPr b="0" lang="it" sz="1400" spc="-1" strike="noStrike">
                <a:solidFill>
                  <a:schemeClr val="dk1"/>
                </a:solidFill>
                <a:latin typeface="Consolas"/>
                <a:ea typeface="Consolas"/>
              </a:rPr>
              <a:t>    </a:t>
            </a:r>
            <a:r>
              <a:rPr b="1" lang="it" sz="1400" spc="-1" strike="noStrike">
                <a:solidFill>
                  <a:srgbClr val="0b5394"/>
                </a:solidFill>
                <a:latin typeface="Consolas"/>
                <a:ea typeface="Consolas"/>
              </a:rPr>
              <a:t>@ManyToMany(mappedBy = "courses")</a:t>
            </a:r>
            <a:br>
              <a:rPr sz="1400"/>
            </a:br>
            <a:r>
              <a:rPr b="0" lang="it" sz="1400" spc="-1" strike="noStrike">
                <a:solidFill>
                  <a:schemeClr val="dk1"/>
                </a:solidFill>
                <a:latin typeface="Consolas"/>
                <a:ea typeface="Consolas"/>
              </a:rPr>
              <a:t>    val students: MutableSet&lt;Student&gt; = mutableSetOf()</a:t>
            </a:r>
            <a:br>
              <a:rPr sz="1400"/>
            </a:br>
            <a:br>
              <a:rPr sz="1400"/>
            </a:br>
            <a:r>
              <a:rPr b="0" lang="it" sz="1400" spc="-1" strike="noStrike">
                <a:solidFill>
                  <a:schemeClr val="dk1"/>
                </a:solidFill>
                <a:latin typeface="Consolas"/>
                <a:ea typeface="Consolas"/>
              </a:rPr>
              <a:t>    fun addStudent(s:Student) {</a:t>
            </a:r>
            <a:br>
              <a:rPr sz="1400"/>
            </a:br>
            <a:r>
              <a:rPr b="0" lang="it" sz="1400" spc="-1" strike="noStrike">
                <a:solidFill>
                  <a:schemeClr val="dk1"/>
                </a:solidFill>
                <a:latin typeface="Consolas"/>
                <a:ea typeface="Consolas"/>
              </a:rPr>
              <a:t>        students.add(s)</a:t>
            </a:r>
            <a:br>
              <a:rPr sz="1400"/>
            </a:br>
            <a:r>
              <a:rPr b="0" lang="it" sz="1400" spc="-1" strike="noStrike">
                <a:solidFill>
                  <a:schemeClr val="dk1"/>
                </a:solidFill>
                <a:latin typeface="Consolas"/>
                <a:ea typeface="Consolas"/>
              </a:rPr>
              <a:t>        s.courses.add(this)</a:t>
            </a:r>
            <a:br>
              <a:rPr sz="1400"/>
            </a:br>
            <a:r>
              <a:rPr b="0" lang="it" sz="1400" spc="-1" strike="noStrike">
                <a:solidFill>
                  <a:schemeClr val="dk1"/>
                </a:solidFill>
                <a:latin typeface="Consolas"/>
                <a:ea typeface="Consolas"/>
              </a:rPr>
              <a:t>    }</a:t>
            </a:r>
            <a:br>
              <a:rPr sz="1400"/>
            </a:b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Num" idx="6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E9ABD14-4F33-4B90-86D4-5E6398FF5FED}" type="slidenum">
              <a:rPr b="0" lang="it" sz="1000" spc="-1" strike="noStrike">
                <a:solidFill>
                  <a:schemeClr val="lt1"/>
                </a:solidFill>
                <a:latin typeface="Arial"/>
                <a:ea typeface="Arial"/>
              </a:rPr>
              <a:t>58</a:t>
            </a:fld>
            <a:endParaRPr b="0" lang="en-GB" sz="1000" spc="-1" strike="noStrike">
              <a:solidFill>
                <a:srgbClr val="000000"/>
              </a:solidFill>
              <a:latin typeface="Times New Roman"/>
            </a:endParaRPr>
          </a:p>
        </p:txBody>
      </p:sp>
      <p:sp>
        <p:nvSpPr>
          <p:cNvPr id="25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Updating relationships</a:t>
            </a:r>
            <a:endParaRPr b="0" lang="en-GB" sz="2800" spc="-1" strike="noStrike">
              <a:solidFill>
                <a:srgbClr val="000000"/>
              </a:solidFill>
              <a:latin typeface="Arial"/>
            </a:endParaRPr>
          </a:p>
        </p:txBody>
      </p:sp>
      <p:sp>
        <p:nvSpPr>
          <p:cNvPr id="25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A special situation arises when one entity is created, updated, or destroyed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Depending on application logic, this might require creating/updating, destroying other entities as well</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This is called </a:t>
            </a:r>
            <a:r>
              <a:rPr b="1" lang="it" sz="1800" spc="-1" strike="noStrike">
                <a:solidFill>
                  <a:srgbClr val="0b5394"/>
                </a:solidFill>
                <a:latin typeface="Calibri"/>
                <a:ea typeface="Calibri"/>
              </a:rPr>
              <a:t>cascading</a:t>
            </a:r>
            <a:r>
              <a:rPr b="0" lang="it" sz="1800" spc="-1" strike="noStrike">
                <a:solidFill>
                  <a:schemeClr val="dk1"/>
                </a:solidFill>
                <a:latin typeface="Calibri"/>
                <a:ea typeface="Calibri"/>
              </a:rPr>
              <a:t> and can be controlled by the </a:t>
            </a:r>
            <a:r>
              <a:rPr b="1" lang="it" sz="1800" spc="-1" strike="noStrike">
                <a:solidFill>
                  <a:srgbClr val="0b5394"/>
                </a:solidFill>
                <a:latin typeface="Consolas"/>
                <a:ea typeface="Consolas"/>
              </a:rPr>
              <a:t>cascade</a:t>
            </a:r>
            <a:r>
              <a:rPr b="0" lang="it" sz="1800" spc="-1" strike="noStrike">
                <a:solidFill>
                  <a:schemeClr val="dk1"/>
                </a:solidFill>
                <a:latin typeface="Calibri"/>
                <a:ea typeface="Calibri"/>
              </a:rPr>
              <a:t> attribute of the various relationship annotations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express the </a:t>
            </a:r>
            <a:r>
              <a:rPr b="1" lang="it" sz="1400" spc="-1" strike="noStrike">
                <a:solidFill>
                  <a:srgbClr val="0b5394"/>
                </a:solidFill>
                <a:latin typeface="Calibri"/>
                <a:ea typeface="Calibri"/>
              </a:rPr>
              <a:t>transitivity constraints</a:t>
            </a:r>
            <a:r>
              <a:rPr b="0" lang="it" sz="1400" spc="-1" strike="noStrike">
                <a:solidFill>
                  <a:schemeClr val="dk1"/>
                </a:solidFill>
                <a:latin typeface="Calibri"/>
                <a:ea typeface="Calibri"/>
              </a:rPr>
              <a:t> that the relationship enforces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Its value is an array of the following values </a:t>
            </a:r>
            <a:endParaRPr b="0" lang="en-GB" sz="1400" spc="-1" strike="noStrike">
              <a:solidFill>
                <a:srgbClr val="000000"/>
              </a:solidFill>
              <a:latin typeface="Arial"/>
            </a:endParaRPr>
          </a:p>
          <a:p>
            <a:pPr marL="270000" indent="-231840">
              <a:lnSpc>
                <a:spcPct val="100000"/>
              </a:lnSpc>
              <a:buClr>
                <a:srgbClr val="000000"/>
              </a:buClr>
              <a:buFont typeface="Calibri"/>
              <a:buChar char="●"/>
            </a:pPr>
            <a:r>
              <a:rPr b="1" lang="it" sz="1800" spc="-1" strike="noStrike">
                <a:solidFill>
                  <a:srgbClr val="0b5394"/>
                </a:solidFill>
                <a:latin typeface="Consolas"/>
                <a:ea typeface="Consolas"/>
              </a:rPr>
              <a:t>CascadeType.PERSIST</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Propagates the persist operation to the other side of the relationship</a:t>
            </a:r>
            <a:endParaRPr b="0" lang="en-GB" sz="1400" spc="-1" strike="noStrike">
              <a:solidFill>
                <a:srgbClr val="000000"/>
              </a:solidFill>
              <a:latin typeface="Arial"/>
            </a:endParaRPr>
          </a:p>
          <a:p>
            <a:pPr marL="270000" indent="-231840">
              <a:lnSpc>
                <a:spcPct val="100000"/>
              </a:lnSpc>
              <a:buClr>
                <a:srgbClr val="000000"/>
              </a:buClr>
              <a:buFont typeface="Calibri"/>
              <a:buChar char="●"/>
            </a:pPr>
            <a:r>
              <a:rPr b="1" lang="it" sz="1800" spc="-1" strike="noStrike">
                <a:solidFill>
                  <a:srgbClr val="0b5394"/>
                </a:solidFill>
                <a:latin typeface="Consolas"/>
                <a:ea typeface="Consolas"/>
              </a:rPr>
              <a:t>CascadeType.MERGE</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When a merge is executed (copying the properties of the object onto the corresponding record with the same id), the operation is executed also on the other entity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Num" idx="6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7D1ADC2-C643-4631-AE21-5A112983E9BD}" type="slidenum">
              <a:rPr b="0" lang="it" sz="1000" spc="-1" strike="noStrike">
                <a:solidFill>
                  <a:schemeClr val="lt1"/>
                </a:solidFill>
                <a:latin typeface="Arial"/>
                <a:ea typeface="Arial"/>
              </a:rPr>
              <a:t>59</a:t>
            </a:fld>
            <a:endParaRPr b="0" lang="en-GB" sz="1000" spc="-1" strike="noStrike">
              <a:solidFill>
                <a:srgbClr val="000000"/>
              </a:solidFill>
              <a:latin typeface="Times New Roman"/>
            </a:endParaRPr>
          </a:p>
        </p:txBody>
      </p:sp>
      <p:sp>
        <p:nvSpPr>
          <p:cNvPr id="261"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Updating relationships</a:t>
            </a:r>
            <a:endParaRPr b="0" lang="en-GB" sz="2800" spc="-1" strike="noStrike">
              <a:solidFill>
                <a:srgbClr val="000000"/>
              </a:solidFill>
              <a:latin typeface="Arial"/>
            </a:endParaRPr>
          </a:p>
        </p:txBody>
      </p:sp>
      <p:sp>
        <p:nvSpPr>
          <p:cNvPr id="262" name="PlaceHolder 3"/>
          <p:cNvSpPr>
            <a:spLocks noGrp="1"/>
          </p:cNvSpPr>
          <p:nvPr>
            <p:ph/>
          </p:nvPr>
        </p:nvSpPr>
        <p:spPr>
          <a:xfrm>
            <a:off x="311760" y="1152360"/>
            <a:ext cx="8520120" cy="344592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1" lang="it" sz="1800" spc="-1" strike="noStrike">
                <a:solidFill>
                  <a:srgbClr val="0b5394"/>
                </a:solidFill>
                <a:latin typeface="Consolas"/>
                <a:ea typeface="Consolas"/>
              </a:rPr>
              <a:t>CascadeType.REMOVE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Removes the referred to entity when the current one is removed</a:t>
            </a:r>
            <a:endParaRPr b="0" lang="en-GB" sz="1400" spc="-1" strike="noStrike">
              <a:solidFill>
                <a:srgbClr val="000000"/>
              </a:solidFill>
              <a:latin typeface="Arial"/>
            </a:endParaRPr>
          </a:p>
          <a:p>
            <a:pPr marL="270000" indent="-231840">
              <a:lnSpc>
                <a:spcPct val="100000"/>
              </a:lnSpc>
              <a:buClr>
                <a:srgbClr val="000000"/>
              </a:buClr>
              <a:buFont typeface="Calibri"/>
              <a:buChar char="●"/>
            </a:pPr>
            <a:r>
              <a:rPr b="1" lang="it" sz="1800" spc="-1" strike="noStrike">
                <a:solidFill>
                  <a:srgbClr val="0b5394"/>
                </a:solidFill>
                <a:latin typeface="Consolas"/>
                <a:ea typeface="Consolas"/>
              </a:rPr>
              <a:t>CascadeType.DETACH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When the current entity is detached by the persistence context, the related entity is detached as well</a:t>
            </a:r>
            <a:endParaRPr b="0" lang="en-GB" sz="1400" spc="-1" strike="noStrike">
              <a:solidFill>
                <a:srgbClr val="000000"/>
              </a:solidFill>
              <a:latin typeface="Arial"/>
            </a:endParaRPr>
          </a:p>
          <a:p>
            <a:pPr marL="270000" indent="-231840">
              <a:lnSpc>
                <a:spcPct val="100000"/>
              </a:lnSpc>
              <a:buClr>
                <a:srgbClr val="000000"/>
              </a:buClr>
              <a:buFont typeface="Calibri"/>
              <a:buChar char="●"/>
            </a:pPr>
            <a:r>
              <a:rPr b="1" lang="it" sz="1800" spc="-1" strike="noStrike">
                <a:solidFill>
                  <a:srgbClr val="0b5394"/>
                </a:solidFill>
                <a:latin typeface="Consolas"/>
                <a:ea typeface="Consolas"/>
              </a:rPr>
              <a:t>CascadeType.REFRESH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When the object is re-read from the DBMS, the other i, too</a:t>
            </a:r>
            <a:endParaRPr b="0" lang="en-GB" sz="1400" spc="-1" strike="noStrike">
              <a:solidFill>
                <a:srgbClr val="000000"/>
              </a:solidFill>
              <a:latin typeface="Arial"/>
            </a:endParaRPr>
          </a:p>
          <a:p>
            <a:pPr marL="270000" indent="-231840">
              <a:lnSpc>
                <a:spcPct val="100000"/>
              </a:lnSpc>
              <a:buClr>
                <a:srgbClr val="000000"/>
              </a:buClr>
              <a:buFont typeface="Calibri"/>
              <a:buChar char="●"/>
            </a:pPr>
            <a:r>
              <a:rPr b="1" lang="it" sz="1800" spc="-1" strike="noStrike">
                <a:solidFill>
                  <a:srgbClr val="0b5394"/>
                </a:solidFill>
                <a:latin typeface="Consolas"/>
                <a:ea typeface="Consolas"/>
              </a:rPr>
              <a:t>CascadeType.ALL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All of the above operation are propagated to the other side of the relationship</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sldNum" idx="1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37E16360-C4C7-4291-A942-408BD47FBF81}" type="slidenum">
              <a:rPr b="0" lang="it" sz="1000" spc="-1" strike="noStrike">
                <a:solidFill>
                  <a:schemeClr val="lt1"/>
                </a:solidFill>
                <a:latin typeface="Arial"/>
                <a:ea typeface="Arial"/>
              </a:rPr>
              <a:t>6</a:t>
            </a:fld>
            <a:endParaRPr b="0" lang="en-GB" sz="1000" spc="-1" strike="noStrike">
              <a:solidFill>
                <a:srgbClr val="000000"/>
              </a:solidFill>
              <a:latin typeface="Times New Roman"/>
            </a:endParaRPr>
          </a:p>
        </p:txBody>
      </p:sp>
      <p:sp>
        <p:nvSpPr>
          <p:cNvPr id="69" name="PlaceHolder 2"/>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lnSpc>
                <a:spcPct val="100000"/>
              </a:lnSpc>
              <a:buNone/>
              <a:tabLst>
                <a:tab algn="l" pos="0"/>
              </a:tabLst>
            </a:pPr>
            <a:r>
              <a:rPr b="1" lang="it" sz="2800" spc="-1" strike="noStrike">
                <a:solidFill>
                  <a:srgbClr val="0b5394"/>
                </a:solidFill>
                <a:latin typeface="Calibri"/>
                <a:ea typeface="Calibri"/>
              </a:rPr>
              <a:t>Managing database schema</a:t>
            </a:r>
            <a:endParaRPr b="0" lang="en-GB" sz="2800" spc="-1" strike="noStrike">
              <a:solidFill>
                <a:srgbClr val="000000"/>
              </a:solidFill>
              <a:latin typeface="Arial"/>
            </a:endParaRPr>
          </a:p>
        </p:txBody>
      </p:sp>
      <p:sp>
        <p:nvSpPr>
          <p:cNvPr id="70" name="PlaceHolder 3"/>
          <p:cNvSpPr>
            <a:spLocks noGrp="1"/>
          </p:cNvSpPr>
          <p:nvPr>
            <p:ph/>
          </p:nvPr>
        </p:nvSpPr>
        <p:spPr>
          <a:xfrm>
            <a:off x="311760" y="1152360"/>
            <a:ext cx="8520120" cy="3416040"/>
          </a:xfrm>
          <a:prstGeom prst="rect">
            <a:avLst/>
          </a:prstGeom>
          <a:noFill/>
          <a:ln w="0">
            <a:noFill/>
          </a:ln>
        </p:spPr>
        <p:txBody>
          <a:bodyPr lIns="91440" rIns="91440" tIns="91440" bIns="91440" anchor="t">
            <a:normAutofit/>
          </a:bodyPr>
          <a:p>
            <a:pPr marL="457200" indent="-343080">
              <a:lnSpc>
                <a:spcPct val="115000"/>
              </a:lnSpc>
              <a:buClr>
                <a:srgbClr val="000000"/>
              </a:buClr>
              <a:buFont typeface="Calibri"/>
              <a:buChar char="●"/>
            </a:pPr>
            <a:r>
              <a:rPr b="0" lang="it" sz="1800" spc="-1" strike="noStrike">
                <a:solidFill>
                  <a:schemeClr val="dk1"/>
                </a:solidFill>
                <a:latin typeface="Calibri"/>
                <a:ea typeface="Calibri"/>
              </a:rPr>
              <a:t>Spring Data JDBC offers no support for automatically deriving database schema from entity definition</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All tables need to be created explicitly beforehand</a:t>
            </a:r>
            <a:endParaRPr b="0" lang="en-GB" sz="14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No verification of conformity of the the entity structure is performed, either</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Entities are classes containing a field annotated with </a:t>
            </a:r>
            <a:r>
              <a:rPr b="1" lang="it" sz="1800" spc="-1" strike="noStrike">
                <a:solidFill>
                  <a:srgbClr val="0b5394"/>
                </a:solidFill>
                <a:latin typeface="Consolas"/>
                <a:ea typeface="Consolas"/>
              </a:rPr>
              <a:t>@Id</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1" lang="it" sz="1400" spc="-1" strike="noStrike">
                <a:solidFill>
                  <a:srgbClr val="0b5394"/>
                </a:solidFill>
                <a:latin typeface="Consolas"/>
                <a:ea typeface="Consolas"/>
              </a:rPr>
              <a:t>@Table</a:t>
            </a:r>
            <a:r>
              <a:rPr b="0" lang="it" sz="1400" spc="-1" strike="noStrike">
                <a:solidFill>
                  <a:schemeClr val="dk1"/>
                </a:solidFill>
                <a:latin typeface="Calibri"/>
                <a:ea typeface="Calibri"/>
              </a:rPr>
              <a:t> and </a:t>
            </a:r>
            <a:r>
              <a:rPr b="1" lang="it" sz="1400" spc="-1" strike="noStrike">
                <a:solidFill>
                  <a:srgbClr val="0b5394"/>
                </a:solidFill>
                <a:latin typeface="Consolas"/>
                <a:ea typeface="Consolas"/>
              </a:rPr>
              <a:t>@Column</a:t>
            </a:r>
            <a:r>
              <a:rPr b="0" lang="it" sz="1400" spc="-1" strike="noStrike">
                <a:solidFill>
                  <a:schemeClr val="dk1"/>
                </a:solidFill>
                <a:latin typeface="Calibri"/>
                <a:ea typeface="Calibri"/>
              </a:rPr>
              <a:t> annotations can provide extra details about mapping names between the to realms </a:t>
            </a:r>
            <a:endParaRPr b="0" lang="en-GB" sz="1400" spc="-1" strike="noStrike">
              <a:solidFill>
                <a:srgbClr val="000000"/>
              </a:solidFill>
              <a:latin typeface="Arial"/>
            </a:endParaRPr>
          </a:p>
          <a:p>
            <a:pPr marL="457200" indent="-343080">
              <a:lnSpc>
                <a:spcPct val="115000"/>
              </a:lnSpc>
              <a:buClr>
                <a:srgbClr val="000000"/>
              </a:buClr>
              <a:buFont typeface="Calibri"/>
              <a:buChar char="●"/>
            </a:pPr>
            <a:r>
              <a:rPr b="0" lang="it" sz="1800" spc="-1" strike="noStrike">
                <a:solidFill>
                  <a:schemeClr val="dk1"/>
                </a:solidFill>
                <a:latin typeface="Calibri"/>
                <a:ea typeface="Calibri"/>
              </a:rPr>
              <a:t>Aggregate roots are recognized by the existence of a corresponding </a:t>
            </a:r>
            <a:r>
              <a:rPr b="1" lang="it" sz="1800" spc="-1" strike="noStrike">
                <a:solidFill>
                  <a:srgbClr val="0b5394"/>
                </a:solidFill>
                <a:latin typeface="Consolas"/>
                <a:ea typeface="Consolas"/>
              </a:rPr>
              <a:t>@Repository</a:t>
            </a:r>
            <a:r>
              <a:rPr b="0" lang="it" sz="1800" spc="-1" strike="noStrike">
                <a:solidFill>
                  <a:schemeClr val="dk1"/>
                </a:solidFill>
                <a:latin typeface="Calibri"/>
                <a:ea typeface="Calibri"/>
              </a:rPr>
              <a:t> interface</a:t>
            </a:r>
            <a:endParaRPr b="0" lang="en-GB" sz="1800" spc="-1" strike="noStrike">
              <a:solidFill>
                <a:srgbClr val="000000"/>
              </a:solidFill>
              <a:latin typeface="Arial"/>
            </a:endParaRPr>
          </a:p>
          <a:p>
            <a:pPr lvl="1" marL="914400" indent="-317520">
              <a:lnSpc>
                <a:spcPct val="115000"/>
              </a:lnSpc>
              <a:buClr>
                <a:srgbClr val="000000"/>
              </a:buClr>
              <a:buFont typeface="Calibri"/>
              <a:buChar char="○"/>
            </a:pPr>
            <a:r>
              <a:rPr b="0" lang="it" sz="1400" spc="-1" strike="noStrike">
                <a:solidFill>
                  <a:schemeClr val="dk1"/>
                </a:solidFill>
                <a:latin typeface="Calibri"/>
                <a:ea typeface="Calibri"/>
              </a:rPr>
              <a:t>These can extends standard repositories interfaces and contain custom methods, that must be prefixed with </a:t>
            </a:r>
            <a:r>
              <a:rPr b="1" lang="it" sz="1400" spc="-1" strike="noStrike">
                <a:solidFill>
                  <a:srgbClr val="0b5394"/>
                </a:solidFill>
                <a:latin typeface="Consolas"/>
                <a:ea typeface="Consolas"/>
              </a:rPr>
              <a:t>@Query</a:t>
            </a:r>
            <a:r>
              <a:rPr b="0" lang="it" sz="1400" spc="-1" strike="noStrike">
                <a:solidFill>
                  <a:schemeClr val="dk1"/>
                </a:solidFill>
                <a:latin typeface="Calibri"/>
                <a:ea typeface="Calibri"/>
              </a:rPr>
              <a:t> annotations encapsulating plain SQL statements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Num" idx="6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694AD87-0A7E-4AF9-A046-87489E858563}" type="slidenum">
              <a:rPr b="0" lang="it" sz="1000" spc="-1" strike="noStrike">
                <a:solidFill>
                  <a:schemeClr val="lt1"/>
                </a:solidFill>
                <a:latin typeface="Arial"/>
                <a:ea typeface="Arial"/>
              </a:rPr>
              <a:t>60</a:t>
            </a:fld>
            <a:endParaRPr b="0" lang="en-GB" sz="1000" spc="-1" strike="noStrike">
              <a:solidFill>
                <a:srgbClr val="000000"/>
              </a:solidFill>
              <a:latin typeface="Times New Roman"/>
            </a:endParaRPr>
          </a:p>
        </p:txBody>
      </p:sp>
      <p:sp>
        <p:nvSpPr>
          <p:cNvPr id="26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operations</a:t>
            </a:r>
            <a:endParaRPr b="0" lang="en-GB" sz="2800" spc="-1" strike="noStrike">
              <a:solidFill>
                <a:srgbClr val="000000"/>
              </a:solidFill>
              <a:latin typeface="Arial"/>
            </a:endParaRPr>
          </a:p>
        </p:txBody>
      </p:sp>
      <p:sp>
        <p:nvSpPr>
          <p:cNvPr id="26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In JPA, the </a:t>
            </a:r>
            <a:r>
              <a:rPr b="1" lang="it" sz="1800" spc="-1" strike="noStrike">
                <a:solidFill>
                  <a:srgbClr val="0b5394"/>
                </a:solidFill>
                <a:latin typeface="Consolas"/>
                <a:ea typeface="Consolas"/>
              </a:rPr>
              <a:t>EntityManager</a:t>
            </a:r>
            <a:r>
              <a:rPr b="0" lang="it" sz="1800" spc="-1" strike="noStrike">
                <a:solidFill>
                  <a:schemeClr val="dk1"/>
                </a:solidFill>
                <a:latin typeface="Calibri"/>
                <a:ea typeface="Calibri"/>
              </a:rPr>
              <a:t> is the class responsible of keeping in sync entities and the database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class is obtained from the </a:t>
            </a:r>
            <a:r>
              <a:rPr b="1" lang="it" sz="1400" spc="-1" strike="noStrike">
                <a:solidFill>
                  <a:srgbClr val="0b5394"/>
                </a:solidFill>
                <a:latin typeface="Consolas"/>
                <a:ea typeface="Consolas"/>
              </a:rPr>
              <a:t>EntityManagerFactory</a:t>
            </a:r>
            <a:r>
              <a:rPr b="0" lang="it" sz="1400" spc="-1" strike="noStrike">
                <a:solidFill>
                  <a:schemeClr val="dk1"/>
                </a:solidFill>
                <a:latin typeface="Calibri"/>
                <a:ea typeface="Calibri"/>
              </a:rPr>
              <a:t>, via the </a:t>
            </a:r>
            <a:r>
              <a:rPr b="1" lang="it" sz="1400" spc="-1" strike="noStrike">
                <a:solidFill>
                  <a:srgbClr val="0b5394"/>
                </a:solidFill>
                <a:latin typeface="Consolas"/>
                <a:ea typeface="Consolas"/>
              </a:rPr>
              <a:t>createEntityManager()</a:t>
            </a:r>
            <a:r>
              <a:rPr b="0" lang="it" sz="1400" spc="-1" strike="noStrike">
                <a:solidFill>
                  <a:schemeClr val="dk1"/>
                </a:solidFill>
                <a:latin typeface="Calibri"/>
                <a:ea typeface="Calibri"/>
              </a:rPr>
              <a:t> method</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EntityManager</a:t>
            </a:r>
            <a:r>
              <a:rPr b="0" lang="it" sz="1800" spc="-1" strike="noStrike">
                <a:solidFill>
                  <a:schemeClr val="dk1"/>
                </a:solidFill>
                <a:latin typeface="Calibri"/>
                <a:ea typeface="Calibri"/>
              </a:rPr>
              <a:t> will do its job of keeping entities in sync since its creation until it gets closed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In this timeframe, several DBMS transactions can be performed</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current transaction is referred to by the </a:t>
            </a:r>
            <a:r>
              <a:rPr b="1" lang="it" sz="1800" spc="-1" strike="noStrike">
                <a:solidFill>
                  <a:srgbClr val="0b5394"/>
                </a:solidFill>
                <a:latin typeface="Consolas"/>
                <a:ea typeface="Consolas"/>
              </a:rPr>
              <a:t>transaction</a:t>
            </a:r>
            <a:r>
              <a:rPr b="0" lang="it" sz="1800" spc="-1" strike="noStrike">
                <a:solidFill>
                  <a:schemeClr val="dk1"/>
                </a:solidFill>
                <a:latin typeface="Calibri"/>
                <a:ea typeface="Calibri"/>
              </a:rPr>
              <a:t> property of the </a:t>
            </a:r>
            <a:r>
              <a:rPr b="1" lang="it" sz="1800" spc="-1" strike="noStrike">
                <a:solidFill>
                  <a:srgbClr val="0b5394"/>
                </a:solidFill>
                <a:latin typeface="Consolas"/>
                <a:ea typeface="Consolas"/>
              </a:rPr>
              <a:t>EntityManager</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offers the </a:t>
            </a:r>
            <a:r>
              <a:rPr b="1" lang="it" sz="1400" spc="-1" strike="noStrike">
                <a:solidFill>
                  <a:srgbClr val="0b5394"/>
                </a:solidFill>
                <a:latin typeface="Consolas"/>
                <a:ea typeface="Consolas"/>
              </a:rPr>
              <a:t>begin()</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commit()</a:t>
            </a:r>
            <a:r>
              <a:rPr b="0" lang="it" sz="1400" spc="-1" strike="noStrike">
                <a:solidFill>
                  <a:schemeClr val="dk1"/>
                </a:solidFill>
                <a:latin typeface="Calibri"/>
                <a:ea typeface="Calibri"/>
              </a:rPr>
              <a:t> and </a:t>
            </a:r>
            <a:r>
              <a:rPr b="1" lang="it" sz="1400" spc="-1" strike="noStrike">
                <a:solidFill>
                  <a:srgbClr val="0b5394"/>
                </a:solidFill>
                <a:latin typeface="Consolas"/>
                <a:ea typeface="Consolas"/>
              </a:rPr>
              <a:t>rollback()</a:t>
            </a:r>
            <a:r>
              <a:rPr b="0" lang="it" sz="1400" spc="-1" strike="noStrike">
                <a:solidFill>
                  <a:schemeClr val="dk1"/>
                </a:solidFill>
                <a:latin typeface="Calibri"/>
                <a:ea typeface="Calibri"/>
              </a:rPr>
              <a:t> methods to delimit the set of operations that must be executed with ACID properties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Num" idx="6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AEB1B1D7-FBB6-43D3-803F-D514EF7FE2BA}" type="slidenum">
              <a:rPr b="0" lang="it" sz="1000" spc="-1" strike="noStrike">
                <a:solidFill>
                  <a:schemeClr val="lt1"/>
                </a:solidFill>
                <a:latin typeface="Arial"/>
                <a:ea typeface="Arial"/>
              </a:rPr>
              <a:t>61</a:t>
            </a:fld>
            <a:endParaRPr b="0" lang="en-GB" sz="1000" spc="-1" strike="noStrike">
              <a:solidFill>
                <a:srgbClr val="000000"/>
              </a:solidFill>
              <a:latin typeface="Times New Roman"/>
            </a:endParaRPr>
          </a:p>
        </p:txBody>
      </p:sp>
      <p:sp>
        <p:nvSpPr>
          <p:cNvPr id="267"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entities states</a:t>
            </a:r>
            <a:endParaRPr b="0" lang="en-GB" sz="2800" spc="-1" strike="noStrike">
              <a:solidFill>
                <a:srgbClr val="000000"/>
              </a:solidFill>
              <a:latin typeface="Arial"/>
            </a:endParaRPr>
          </a:p>
        </p:txBody>
      </p:sp>
      <p:sp>
        <p:nvSpPr>
          <p:cNvPr id="268"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Every entity has a state at each point, during runtime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Managed</a:t>
            </a:r>
            <a:r>
              <a:rPr b="1" lang="it" sz="1400" spc="-1" strike="noStrike">
                <a:solidFill>
                  <a:srgbClr val="0070c0"/>
                </a:solidFill>
                <a:latin typeface="Calibri"/>
                <a:ea typeface="Calibri"/>
              </a:rPr>
              <a:t> </a:t>
            </a:r>
            <a:r>
              <a:rPr b="0" lang="it" sz="1400" spc="-1" strike="noStrike">
                <a:solidFill>
                  <a:schemeClr val="dk1"/>
                </a:solidFill>
                <a:latin typeface="Calibri"/>
                <a:ea typeface="Calibri"/>
              </a:rPr>
              <a:t>– A managed entity is one that is synchronized with the database: any changes in its properties will be reflected in the database, as long as it is in this state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Detached</a:t>
            </a:r>
            <a:r>
              <a:rPr b="1" lang="it" sz="1400" spc="-1" strike="noStrike">
                <a:solidFill>
                  <a:srgbClr val="0070c0"/>
                </a:solidFill>
                <a:latin typeface="Calibri"/>
                <a:ea typeface="Calibri"/>
              </a:rPr>
              <a:t> </a:t>
            </a:r>
            <a:r>
              <a:rPr b="0" lang="it" sz="1400" spc="-1" strike="noStrike">
                <a:solidFill>
                  <a:schemeClr val="dk1"/>
                </a:solidFill>
                <a:latin typeface="Calibri"/>
                <a:ea typeface="Calibri"/>
              </a:rPr>
              <a:t>– A detached entity is one that is not synchronized with the database: this happens when the </a:t>
            </a:r>
            <a:r>
              <a:rPr b="1" lang="it" sz="1400" spc="-1" strike="noStrike">
                <a:solidFill>
                  <a:srgbClr val="0b5394"/>
                </a:solidFill>
                <a:latin typeface="Consolas"/>
                <a:ea typeface="Consolas"/>
              </a:rPr>
              <a:t>EntityManager</a:t>
            </a:r>
            <a:r>
              <a:rPr b="0" lang="it" sz="1400" spc="-1" strike="noStrike">
                <a:solidFill>
                  <a:schemeClr val="dk1"/>
                </a:solidFill>
                <a:latin typeface="Calibri"/>
                <a:ea typeface="Calibri"/>
              </a:rPr>
              <a:t> is closed, or cleared (to discard changes)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Removed</a:t>
            </a:r>
            <a:r>
              <a:rPr b="1" lang="it" sz="1400" spc="-1" strike="noStrike">
                <a:solidFill>
                  <a:srgbClr val="0070c0"/>
                </a:solidFill>
                <a:latin typeface="Calibri"/>
                <a:ea typeface="Calibri"/>
              </a:rPr>
              <a:t> </a:t>
            </a:r>
            <a:r>
              <a:rPr b="0" lang="it" sz="1400" spc="-1" strike="noStrike">
                <a:solidFill>
                  <a:schemeClr val="dk1"/>
                </a:solidFill>
                <a:latin typeface="Calibri"/>
                <a:ea typeface="Calibri"/>
              </a:rPr>
              <a:t>– If a remove operation is performed, the mapped database record doesn’t get removed immediately: when the next </a:t>
            </a:r>
            <a:r>
              <a:rPr b="1" lang="it" sz="1400" spc="-1" strike="noStrike">
                <a:solidFill>
                  <a:srgbClr val="0b5394"/>
                </a:solidFill>
                <a:latin typeface="Consolas"/>
                <a:ea typeface="Consolas"/>
              </a:rPr>
              <a:t>flush()</a:t>
            </a:r>
            <a:r>
              <a:rPr b="0" lang="it" sz="1400" spc="-1" strike="noStrike">
                <a:solidFill>
                  <a:schemeClr val="dk1"/>
                </a:solidFill>
                <a:latin typeface="Calibri"/>
                <a:ea typeface="Calibri"/>
              </a:rPr>
              <a:t> operation will be issued, the SQL statement to delete it will be executed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Transient</a:t>
            </a:r>
            <a:r>
              <a:rPr b="1" lang="it" sz="1400" spc="-1" strike="noStrike">
                <a:solidFill>
                  <a:srgbClr val="0070c0"/>
                </a:solidFill>
                <a:latin typeface="Calibri"/>
                <a:ea typeface="Calibri"/>
              </a:rPr>
              <a:t> </a:t>
            </a:r>
            <a:r>
              <a:rPr b="0" lang="it" sz="1400" spc="-1" strike="noStrike">
                <a:solidFill>
                  <a:schemeClr val="dk1"/>
                </a:solidFill>
                <a:latin typeface="Calibri"/>
                <a:ea typeface="Calibri"/>
              </a:rPr>
              <a:t>– When an object is created, the JPA provider has no notion of its existence, so no action can be taken to align it to the database</a:t>
            </a:r>
            <a:endParaRPr b="0" lang="en-GB" sz="1400" spc="-1" strike="noStrike">
              <a:solidFill>
                <a:srgbClr val="000000"/>
              </a:solidFill>
              <a:latin typeface="Arial"/>
            </a:endParaRPr>
          </a:p>
          <a:p>
            <a:pPr marL="270000" indent="-117360">
              <a:lnSpc>
                <a:spcPct val="100000"/>
              </a:lnSpc>
              <a:spcBef>
                <a:spcPts val="601"/>
              </a:spcBef>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Num" idx="7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ED27A7AB-BE1F-45DA-8F58-21FCF5D2D2A3}" type="slidenum">
              <a:rPr b="0" lang="it" sz="1000" spc="-1" strike="noStrike">
                <a:solidFill>
                  <a:schemeClr val="lt1"/>
                </a:solidFill>
                <a:latin typeface="Arial"/>
                <a:ea typeface="Arial"/>
              </a:rPr>
              <a:t>62</a:t>
            </a:fld>
            <a:endParaRPr b="0" lang="en-GB" sz="1000" spc="-1" strike="noStrike">
              <a:solidFill>
                <a:srgbClr val="000000"/>
              </a:solidFill>
              <a:latin typeface="Times New Roman"/>
            </a:endParaRPr>
          </a:p>
        </p:txBody>
      </p:sp>
      <p:sp>
        <p:nvSpPr>
          <p:cNvPr id="27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entities states</a:t>
            </a:r>
            <a:endParaRPr b="0" lang="en-GB" sz="2800" spc="-1" strike="noStrike">
              <a:solidFill>
                <a:srgbClr val="000000"/>
              </a:solidFill>
              <a:latin typeface="Arial"/>
            </a:endParaRPr>
          </a:p>
        </p:txBody>
      </p:sp>
      <p:sp>
        <p:nvSpPr>
          <p:cNvPr id="27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Changes in the state of an entity occur when methods of the </a:t>
            </a:r>
            <a:r>
              <a:rPr b="1" lang="it" sz="1800" spc="-1" strike="noStrike">
                <a:solidFill>
                  <a:srgbClr val="0b5394"/>
                </a:solidFill>
                <a:latin typeface="Consolas"/>
                <a:ea typeface="Consolas"/>
              </a:rPr>
              <a:t>EntityManager</a:t>
            </a:r>
            <a:r>
              <a:rPr b="0" lang="it" sz="1800" spc="-1" strike="noStrike">
                <a:solidFill>
                  <a:schemeClr val="dk1"/>
                </a:solidFill>
                <a:latin typeface="Calibri"/>
                <a:ea typeface="Calibri"/>
              </a:rPr>
              <a:t> are invoked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find(…)</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persist(…)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merge(…)</a:t>
            </a:r>
            <a:r>
              <a:rPr b="0" lang="it" sz="1400" spc="-1" strike="noStrike">
                <a:solidFill>
                  <a:schemeClr val="dk1"/>
                </a:solidFill>
                <a:latin typeface="Calibri"/>
                <a:ea typeface="Calibri"/>
              </a:rPr>
              <a:t> cause entities to enter the </a:t>
            </a:r>
            <a:r>
              <a:rPr b="1" lang="it" sz="1400" spc="-1" strike="noStrike">
                <a:solidFill>
                  <a:srgbClr val="0b5394"/>
                </a:solidFill>
                <a:latin typeface="Consolas"/>
                <a:ea typeface="Consolas"/>
              </a:rPr>
              <a:t>Managed</a:t>
            </a:r>
            <a:r>
              <a:rPr b="0" lang="it" sz="1400" spc="-1" strike="noStrike">
                <a:solidFill>
                  <a:schemeClr val="dk1"/>
                </a:solidFill>
                <a:latin typeface="Calibri"/>
                <a:ea typeface="Calibri"/>
              </a:rPr>
              <a:t> state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detach(…)</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clear()</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close()</a:t>
            </a:r>
            <a:r>
              <a:rPr b="0" lang="it" sz="1400" spc="-1" strike="noStrike">
                <a:solidFill>
                  <a:schemeClr val="dk1"/>
                </a:solidFill>
                <a:latin typeface="Calibri"/>
                <a:ea typeface="Calibri"/>
              </a:rPr>
              <a:t> cause entities to enter the </a:t>
            </a:r>
            <a:r>
              <a:rPr b="1" lang="it" sz="1400" spc="-1" strike="noStrike">
                <a:solidFill>
                  <a:srgbClr val="0b5394"/>
                </a:solidFill>
                <a:latin typeface="Consolas"/>
                <a:ea typeface="Consolas"/>
              </a:rPr>
              <a:t>Detached</a:t>
            </a:r>
            <a:r>
              <a:rPr b="0" lang="it" sz="1400" spc="-1" strike="noStrike">
                <a:solidFill>
                  <a:schemeClr val="dk1"/>
                </a:solidFill>
                <a:latin typeface="Calibri"/>
                <a:ea typeface="Calibri"/>
              </a:rPr>
              <a:t> state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remove(…)</a:t>
            </a:r>
            <a:r>
              <a:rPr b="0" lang="it" sz="1400" spc="-1" strike="noStrike">
                <a:solidFill>
                  <a:schemeClr val="dk1"/>
                </a:solidFill>
                <a:latin typeface="Calibri"/>
                <a:ea typeface="Calibri"/>
              </a:rPr>
              <a:t> cause an entity to enter the </a:t>
            </a:r>
            <a:r>
              <a:rPr b="1" lang="it" sz="1400" spc="-1" strike="noStrike">
                <a:solidFill>
                  <a:srgbClr val="0b5394"/>
                </a:solidFill>
                <a:latin typeface="Consolas"/>
                <a:ea typeface="Consolas"/>
              </a:rPr>
              <a:t>Removed</a:t>
            </a:r>
            <a:r>
              <a:rPr b="0" lang="it" sz="1400" spc="-1" strike="noStrike">
                <a:solidFill>
                  <a:schemeClr val="dk1"/>
                </a:solidFill>
                <a:latin typeface="Calibri"/>
                <a:ea typeface="Calibri"/>
              </a:rPr>
              <a:t> state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Actual changes in the DBMS only occur when the </a:t>
            </a:r>
            <a:r>
              <a:rPr b="1" lang="it" sz="1800" spc="-1" strike="noStrike">
                <a:solidFill>
                  <a:srgbClr val="0b5394"/>
                </a:solidFill>
                <a:latin typeface="Consolas"/>
                <a:ea typeface="Consolas"/>
              </a:rPr>
              <a:t>flush()</a:t>
            </a:r>
            <a:r>
              <a:rPr b="0" lang="it" sz="1800" spc="-1" strike="noStrike">
                <a:solidFill>
                  <a:schemeClr val="dk1"/>
                </a:solidFill>
                <a:latin typeface="Calibri"/>
                <a:ea typeface="Calibri"/>
              </a:rPr>
              <a:t> method is invoked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Num" idx="7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C814986-9C4A-46E5-A765-99FC387AE08C}" type="slidenum">
              <a:rPr b="0" lang="it" sz="1000" spc="-1" strike="noStrike">
                <a:solidFill>
                  <a:schemeClr val="lt1"/>
                </a:solidFill>
                <a:latin typeface="Arial"/>
                <a:ea typeface="Arial"/>
              </a:rPr>
              <a:t>63</a:t>
            </a:fld>
            <a:endParaRPr b="0" lang="en-GB" sz="1000" spc="-1" strike="noStrike">
              <a:solidFill>
                <a:srgbClr val="000000"/>
              </a:solidFill>
              <a:latin typeface="Times New Roman"/>
            </a:endParaRPr>
          </a:p>
        </p:txBody>
      </p:sp>
      <p:sp>
        <p:nvSpPr>
          <p:cNvPr id="273"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entity states</a:t>
            </a:r>
            <a:endParaRPr b="0" lang="en-GB" sz="2800" spc="-1" strike="noStrike">
              <a:solidFill>
                <a:srgbClr val="000000"/>
              </a:solidFill>
              <a:latin typeface="Arial"/>
            </a:endParaRPr>
          </a:p>
        </p:txBody>
      </p:sp>
      <p:sp>
        <p:nvSpPr>
          <p:cNvPr id="274" name="Google Shape;523;p71"/>
          <p:cNvSpPr/>
          <p:nvPr/>
        </p:nvSpPr>
        <p:spPr>
          <a:xfrm>
            <a:off x="475560" y="2444400"/>
            <a:ext cx="1593720" cy="65700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600" spc="-1" strike="noStrike">
                <a:solidFill>
                  <a:schemeClr val="dk1"/>
                </a:solidFill>
                <a:latin typeface="Consolas"/>
                <a:ea typeface="Consolas"/>
              </a:rPr>
              <a:t>Transient</a:t>
            </a:r>
            <a:endParaRPr b="0" lang="en-GB" sz="1600" spc="-1" strike="noStrike">
              <a:solidFill>
                <a:srgbClr val="000000"/>
              </a:solidFill>
              <a:latin typeface="Arial"/>
            </a:endParaRPr>
          </a:p>
        </p:txBody>
      </p:sp>
      <p:sp>
        <p:nvSpPr>
          <p:cNvPr id="275" name="Google Shape;524;p71"/>
          <p:cNvSpPr/>
          <p:nvPr/>
        </p:nvSpPr>
        <p:spPr>
          <a:xfrm>
            <a:off x="3614760" y="2444400"/>
            <a:ext cx="1593720" cy="65700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600" spc="-1" strike="noStrike">
                <a:solidFill>
                  <a:schemeClr val="dk1"/>
                </a:solidFill>
                <a:latin typeface="Consolas"/>
                <a:ea typeface="Consolas"/>
              </a:rPr>
              <a:t>Managed</a:t>
            </a:r>
            <a:endParaRPr b="0" lang="en-GB" sz="1600" spc="-1" strike="noStrike">
              <a:solidFill>
                <a:srgbClr val="000000"/>
              </a:solidFill>
              <a:latin typeface="Arial"/>
            </a:endParaRPr>
          </a:p>
        </p:txBody>
      </p:sp>
      <p:sp>
        <p:nvSpPr>
          <p:cNvPr id="276" name="Google Shape;525;p71"/>
          <p:cNvSpPr/>
          <p:nvPr/>
        </p:nvSpPr>
        <p:spPr>
          <a:xfrm>
            <a:off x="3614760" y="4034880"/>
            <a:ext cx="1593720" cy="65700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600" spc="-1" strike="noStrike">
                <a:solidFill>
                  <a:schemeClr val="dk1"/>
                </a:solidFill>
                <a:latin typeface="Consolas"/>
                <a:ea typeface="Consolas"/>
              </a:rPr>
              <a:t>Removed</a:t>
            </a:r>
            <a:endParaRPr b="0" lang="en-GB" sz="1600" spc="-1" strike="noStrike">
              <a:solidFill>
                <a:srgbClr val="000000"/>
              </a:solidFill>
              <a:latin typeface="Arial"/>
            </a:endParaRPr>
          </a:p>
        </p:txBody>
      </p:sp>
      <p:sp>
        <p:nvSpPr>
          <p:cNvPr id="277" name="Google Shape;526;p71"/>
          <p:cNvSpPr/>
          <p:nvPr/>
        </p:nvSpPr>
        <p:spPr>
          <a:xfrm>
            <a:off x="3608280" y="853560"/>
            <a:ext cx="1593720" cy="65700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600" spc="-1" strike="noStrike">
                <a:solidFill>
                  <a:schemeClr val="dk1"/>
                </a:solidFill>
                <a:latin typeface="Consolas"/>
                <a:ea typeface="Consolas"/>
              </a:rPr>
              <a:t>Detached</a:t>
            </a:r>
            <a:endParaRPr b="0" lang="en-GB" sz="1600" spc="-1" strike="noStrike">
              <a:solidFill>
                <a:srgbClr val="000000"/>
              </a:solidFill>
              <a:latin typeface="Arial"/>
            </a:endParaRPr>
          </a:p>
        </p:txBody>
      </p:sp>
      <p:sp>
        <p:nvSpPr>
          <p:cNvPr id="278" name="Google Shape;527;p71"/>
          <p:cNvSpPr/>
          <p:nvPr/>
        </p:nvSpPr>
        <p:spPr>
          <a:xfrm>
            <a:off x="6936840" y="1963080"/>
            <a:ext cx="1428480" cy="1618920"/>
          </a:xfrm>
          <a:prstGeom prst="flowChartMagneticDisk">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3200" spc="-1" strike="noStrike">
                <a:solidFill>
                  <a:schemeClr val="dk1"/>
                </a:solidFill>
                <a:latin typeface="Consolas"/>
                <a:ea typeface="Consolas"/>
              </a:rPr>
              <a:t>DB</a:t>
            </a:r>
            <a:endParaRPr b="0" lang="en-GB" sz="3200" spc="-1" strike="noStrike">
              <a:solidFill>
                <a:srgbClr val="000000"/>
              </a:solidFill>
              <a:latin typeface="Arial"/>
            </a:endParaRPr>
          </a:p>
        </p:txBody>
      </p:sp>
      <p:cxnSp>
        <p:nvCxnSpPr>
          <p:cNvPr id="279" name="Google Shape;528;p71"/>
          <p:cNvCxnSpPr/>
          <p:nvPr/>
        </p:nvCxnSpPr>
        <p:spPr>
          <a:xfrm flipH="1">
            <a:off x="5202000" y="2615400"/>
            <a:ext cx="1735200" cy="360"/>
          </a:xfrm>
          <a:prstGeom prst="straightConnector1">
            <a:avLst/>
          </a:prstGeom>
          <a:ln w="9525">
            <a:solidFill>
              <a:srgbClr val="4561aa"/>
            </a:solidFill>
            <a:round/>
            <a:tailEnd len="med" type="triangle" w="med"/>
          </a:ln>
        </p:spPr>
      </p:cxnSp>
      <p:cxnSp>
        <p:nvCxnSpPr>
          <p:cNvPr id="280" name="Google Shape;529;p71"/>
          <p:cNvCxnSpPr/>
          <p:nvPr/>
        </p:nvCxnSpPr>
        <p:spPr>
          <a:xfrm>
            <a:off x="5202000" y="2844000"/>
            <a:ext cx="1735200" cy="360"/>
          </a:xfrm>
          <a:prstGeom prst="straightConnector1">
            <a:avLst/>
          </a:prstGeom>
          <a:ln w="9525">
            <a:solidFill>
              <a:srgbClr val="4561aa"/>
            </a:solidFill>
            <a:round/>
            <a:tailEnd len="med" type="triangle" w="med"/>
          </a:ln>
        </p:spPr>
      </p:cxnSp>
      <p:sp>
        <p:nvSpPr>
          <p:cNvPr id="281" name="Google Shape;530;p71"/>
          <p:cNvSpPr/>
          <p:nvPr/>
        </p:nvSpPr>
        <p:spPr>
          <a:xfrm>
            <a:off x="5251320" y="2382480"/>
            <a:ext cx="1675080" cy="23040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0" lang="it" sz="1400" spc="-1" strike="noStrike">
                <a:solidFill>
                  <a:schemeClr val="dk1"/>
                </a:solidFill>
                <a:latin typeface="Consolas"/>
                <a:ea typeface="Consolas"/>
              </a:rPr>
              <a:t>find(class, id)</a:t>
            </a:r>
            <a:endParaRPr b="0" lang="en-GB" sz="1400" spc="-1" strike="noStrike">
              <a:solidFill>
                <a:srgbClr val="000000"/>
              </a:solidFill>
              <a:latin typeface="Arial"/>
            </a:endParaRPr>
          </a:p>
        </p:txBody>
      </p:sp>
      <p:sp>
        <p:nvSpPr>
          <p:cNvPr id="282" name="Google Shape;531;p71"/>
          <p:cNvSpPr/>
          <p:nvPr/>
        </p:nvSpPr>
        <p:spPr>
          <a:xfrm>
            <a:off x="5708880" y="2842200"/>
            <a:ext cx="880200" cy="23040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0" lang="it" sz="1400" spc="-1" strike="noStrike">
                <a:solidFill>
                  <a:schemeClr val="dk1"/>
                </a:solidFill>
                <a:latin typeface="Consolas"/>
                <a:ea typeface="Consolas"/>
              </a:rPr>
              <a:t>flush()</a:t>
            </a:r>
            <a:endParaRPr b="0" lang="en-GB" sz="1400" spc="-1" strike="noStrike">
              <a:solidFill>
                <a:srgbClr val="000000"/>
              </a:solidFill>
              <a:latin typeface="Arial"/>
            </a:endParaRPr>
          </a:p>
        </p:txBody>
      </p:sp>
      <p:cxnSp>
        <p:nvCxnSpPr>
          <p:cNvPr id="283" name="Google Shape;532;p71"/>
          <p:cNvCxnSpPr/>
          <p:nvPr/>
        </p:nvCxnSpPr>
        <p:spPr>
          <a:xfrm flipV="1">
            <a:off x="4799160" y="1518480"/>
            <a:ext cx="360" cy="925920"/>
          </a:xfrm>
          <a:prstGeom prst="straightConnector1">
            <a:avLst/>
          </a:prstGeom>
          <a:ln w="9525">
            <a:solidFill>
              <a:srgbClr val="4561aa"/>
            </a:solidFill>
            <a:round/>
            <a:tailEnd len="med" type="triangle" w="med"/>
          </a:ln>
        </p:spPr>
      </p:cxnSp>
      <p:sp>
        <p:nvSpPr>
          <p:cNvPr id="284" name="Google Shape;533;p71"/>
          <p:cNvSpPr/>
          <p:nvPr/>
        </p:nvSpPr>
        <p:spPr>
          <a:xfrm>
            <a:off x="4799520" y="1687320"/>
            <a:ext cx="1575720" cy="5536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detach(entity)</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clear()</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close()</a:t>
            </a:r>
            <a:endParaRPr b="0" lang="en-GB" sz="1400" spc="-1" strike="noStrike">
              <a:solidFill>
                <a:srgbClr val="000000"/>
              </a:solidFill>
              <a:latin typeface="Arial"/>
            </a:endParaRPr>
          </a:p>
        </p:txBody>
      </p:sp>
      <p:cxnSp>
        <p:nvCxnSpPr>
          <p:cNvPr id="285" name="Google Shape;534;p71"/>
          <p:cNvCxnSpPr/>
          <p:nvPr/>
        </p:nvCxnSpPr>
        <p:spPr>
          <a:xfrm>
            <a:off x="4020840" y="1518480"/>
            <a:ext cx="360" cy="925920"/>
          </a:xfrm>
          <a:prstGeom prst="straightConnector1">
            <a:avLst/>
          </a:prstGeom>
          <a:ln w="9525">
            <a:solidFill>
              <a:srgbClr val="4561aa"/>
            </a:solidFill>
            <a:round/>
            <a:tailEnd len="med" type="triangle" w="med"/>
          </a:ln>
        </p:spPr>
      </p:cxnSp>
      <p:sp>
        <p:nvSpPr>
          <p:cNvPr id="286" name="Google Shape;535;p71"/>
          <p:cNvSpPr/>
          <p:nvPr/>
        </p:nvSpPr>
        <p:spPr>
          <a:xfrm>
            <a:off x="2584440" y="1863360"/>
            <a:ext cx="1476360" cy="23040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merge(entity)</a:t>
            </a:r>
            <a:endParaRPr b="0" lang="en-GB" sz="1400" spc="-1" strike="noStrike">
              <a:solidFill>
                <a:srgbClr val="000000"/>
              </a:solidFill>
              <a:latin typeface="Arial"/>
            </a:endParaRPr>
          </a:p>
        </p:txBody>
      </p:sp>
      <p:cxnSp>
        <p:nvCxnSpPr>
          <p:cNvPr id="287" name="Google Shape;536;p71"/>
          <p:cNvCxnSpPr>
            <a:stCxn id="274" idx="3"/>
            <a:endCxn id="275" idx="1"/>
          </p:cNvCxnSpPr>
          <p:nvPr/>
        </p:nvCxnSpPr>
        <p:spPr>
          <a:xfrm>
            <a:off x="2069280" y="2772720"/>
            <a:ext cx="1545480" cy="360"/>
          </a:xfrm>
          <a:prstGeom prst="straightConnector1">
            <a:avLst/>
          </a:prstGeom>
          <a:ln w="9525">
            <a:solidFill>
              <a:srgbClr val="4561aa"/>
            </a:solidFill>
            <a:round/>
            <a:tailEnd len="med" type="triangle" w="med"/>
          </a:ln>
        </p:spPr>
      </p:cxnSp>
      <p:sp>
        <p:nvSpPr>
          <p:cNvPr id="288" name="Google Shape;537;p71"/>
          <p:cNvSpPr/>
          <p:nvPr/>
        </p:nvSpPr>
        <p:spPr>
          <a:xfrm>
            <a:off x="2004120" y="2791080"/>
            <a:ext cx="1675080" cy="23040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0" lang="it" sz="1400" spc="-1" strike="noStrike">
                <a:solidFill>
                  <a:schemeClr val="dk1"/>
                </a:solidFill>
                <a:latin typeface="Consolas"/>
                <a:ea typeface="Consolas"/>
              </a:rPr>
              <a:t>persist(entity)</a:t>
            </a:r>
            <a:endParaRPr b="0" lang="en-GB" sz="1400" spc="-1" strike="noStrike">
              <a:solidFill>
                <a:srgbClr val="000000"/>
              </a:solidFill>
              <a:latin typeface="Arial"/>
            </a:endParaRPr>
          </a:p>
        </p:txBody>
      </p:sp>
      <p:cxnSp>
        <p:nvCxnSpPr>
          <p:cNvPr id="289" name="Google Shape;538;p71"/>
          <p:cNvCxnSpPr/>
          <p:nvPr/>
        </p:nvCxnSpPr>
        <p:spPr>
          <a:xfrm>
            <a:off x="4020840" y="3101400"/>
            <a:ext cx="360" cy="925920"/>
          </a:xfrm>
          <a:prstGeom prst="straightConnector1">
            <a:avLst/>
          </a:prstGeom>
          <a:ln w="9525">
            <a:solidFill>
              <a:srgbClr val="4561aa"/>
            </a:solidFill>
            <a:round/>
            <a:tailEnd len="med" type="triangle" w="med"/>
          </a:ln>
        </p:spPr>
      </p:cxnSp>
      <p:cxnSp>
        <p:nvCxnSpPr>
          <p:cNvPr id="290" name="Google Shape;539;p71"/>
          <p:cNvCxnSpPr/>
          <p:nvPr/>
        </p:nvCxnSpPr>
        <p:spPr>
          <a:xfrm flipV="1">
            <a:off x="4803480" y="3091320"/>
            <a:ext cx="360" cy="925920"/>
          </a:xfrm>
          <a:prstGeom prst="straightConnector1">
            <a:avLst/>
          </a:prstGeom>
          <a:ln w="9525">
            <a:solidFill>
              <a:srgbClr val="4561aa"/>
            </a:solidFill>
            <a:round/>
            <a:tailEnd len="med" type="triangle" w="med"/>
          </a:ln>
        </p:spPr>
      </p:cxnSp>
      <p:sp>
        <p:nvSpPr>
          <p:cNvPr id="291" name="Google Shape;540;p71"/>
          <p:cNvSpPr/>
          <p:nvPr/>
        </p:nvSpPr>
        <p:spPr>
          <a:xfrm>
            <a:off x="2492280" y="3501720"/>
            <a:ext cx="1575720" cy="23040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remove(entity)</a:t>
            </a:r>
            <a:endParaRPr b="0" lang="en-GB" sz="1400" spc="-1" strike="noStrike">
              <a:solidFill>
                <a:srgbClr val="000000"/>
              </a:solidFill>
              <a:latin typeface="Arial"/>
            </a:endParaRPr>
          </a:p>
        </p:txBody>
      </p:sp>
      <p:sp>
        <p:nvSpPr>
          <p:cNvPr id="292" name="Google Shape;541;p71"/>
          <p:cNvSpPr/>
          <p:nvPr/>
        </p:nvSpPr>
        <p:spPr>
          <a:xfrm>
            <a:off x="4749840" y="3475800"/>
            <a:ext cx="1675080" cy="23040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0" lang="it" sz="1400" spc="-1" strike="noStrike">
                <a:solidFill>
                  <a:schemeClr val="dk1"/>
                </a:solidFill>
                <a:latin typeface="Consolas"/>
                <a:ea typeface="Consolas"/>
              </a:rPr>
              <a:t>persist(entity)</a:t>
            </a:r>
            <a:endParaRPr b="0" lang="en-GB" sz="1400" spc="-1" strike="noStrike">
              <a:solidFill>
                <a:srgbClr val="000000"/>
              </a:solidFill>
              <a:latin typeface="Arial"/>
            </a:endParaRPr>
          </a:p>
        </p:txBody>
      </p:sp>
      <p:cxnSp>
        <p:nvCxnSpPr>
          <p:cNvPr id="293" name="Google Shape;542;p71"/>
          <p:cNvCxnSpPr>
            <a:stCxn id="276" idx="3"/>
            <a:endCxn id="278" idx="3"/>
          </p:cNvCxnSpPr>
          <p:nvPr/>
        </p:nvCxnSpPr>
        <p:spPr>
          <a:xfrm flipV="1">
            <a:off x="5208480" y="3582360"/>
            <a:ext cx="2442960" cy="781560"/>
          </a:xfrm>
          <a:prstGeom prst="bentConnector2">
            <a:avLst/>
          </a:prstGeom>
          <a:ln w="9525">
            <a:solidFill>
              <a:srgbClr val="4561aa"/>
            </a:solidFill>
            <a:round/>
            <a:tailEnd len="med" type="triangle" w="med"/>
          </a:ln>
        </p:spPr>
      </p:cxnSp>
      <p:sp>
        <p:nvSpPr>
          <p:cNvPr id="294" name="Google Shape;543;p71"/>
          <p:cNvSpPr/>
          <p:nvPr/>
        </p:nvSpPr>
        <p:spPr>
          <a:xfrm>
            <a:off x="5731200" y="4105800"/>
            <a:ext cx="880200" cy="23040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0" lang="it" sz="1400" spc="-1" strike="noStrike">
                <a:solidFill>
                  <a:schemeClr val="dk1"/>
                </a:solidFill>
                <a:latin typeface="Consolas"/>
                <a:ea typeface="Consolas"/>
              </a:rPr>
              <a:t>flush()</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Num" idx="7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27FF4776-86B9-43E1-9AE3-E7DC9AF1133D}" type="slidenum">
              <a:rPr b="0" lang="it" sz="1000" spc="-1" strike="noStrike">
                <a:solidFill>
                  <a:schemeClr val="lt1"/>
                </a:solidFill>
                <a:latin typeface="Arial"/>
                <a:ea typeface="Arial"/>
              </a:rPr>
              <a:t>64</a:t>
            </a:fld>
            <a:endParaRPr b="0" lang="en-GB" sz="1000" spc="-1" strike="noStrike">
              <a:solidFill>
                <a:srgbClr val="000000"/>
              </a:solidFill>
              <a:latin typeface="Times New Roman"/>
            </a:endParaRPr>
          </a:p>
        </p:txBody>
      </p:sp>
      <p:sp>
        <p:nvSpPr>
          <p:cNvPr id="29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Persisting entities</a:t>
            </a:r>
            <a:endParaRPr b="0" lang="en-GB" sz="2800" spc="-1" strike="noStrike">
              <a:solidFill>
                <a:srgbClr val="000000"/>
              </a:solidFill>
              <a:latin typeface="Arial"/>
            </a:endParaRPr>
          </a:p>
        </p:txBody>
      </p:sp>
      <p:sp>
        <p:nvSpPr>
          <p:cNvPr id="29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persist(…)</a:t>
            </a:r>
            <a:r>
              <a:rPr b="0" lang="it" sz="1800" spc="-1" strike="noStrike">
                <a:solidFill>
                  <a:schemeClr val="dk1"/>
                </a:solidFill>
                <a:latin typeface="Calibri"/>
                <a:ea typeface="Calibri"/>
              </a:rPr>
              <a:t> method is used to insert a new record in the database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val m = Movie("Title")</a:t>
            </a:r>
            <a:br>
              <a:rPr sz="1400"/>
            </a:br>
            <a:r>
              <a:rPr b="1" lang="it" sz="1400" spc="-1" strike="noStrike">
                <a:solidFill>
                  <a:srgbClr val="0b5394"/>
                </a:solidFill>
                <a:latin typeface="Consolas"/>
                <a:ea typeface="Consolas"/>
              </a:rPr>
              <a:t>em.persist(m)</a:t>
            </a: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When this is executed, a row will be inserted in the movie table, with all the values that have been initialized in the instance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entity m will enter the </a:t>
            </a:r>
            <a:r>
              <a:rPr b="1" lang="it" sz="1400" spc="-1" strike="noStrike">
                <a:solidFill>
                  <a:srgbClr val="0b5394"/>
                </a:solidFill>
                <a:latin typeface="Consolas"/>
                <a:ea typeface="Consolas"/>
              </a:rPr>
              <a:t>Managed</a:t>
            </a:r>
            <a:r>
              <a:rPr b="0" lang="it" sz="1400" spc="-1" strike="noStrike">
                <a:solidFill>
                  <a:schemeClr val="dk1"/>
                </a:solidFill>
                <a:latin typeface="Calibri"/>
                <a:ea typeface="Calibri"/>
              </a:rPr>
              <a:t> state: any change to its properties will take place within the transaction boundary</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Num" idx="7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5B13753-6EA3-4AA8-B78B-648A0943B1AE}" type="slidenum">
              <a:rPr b="0" lang="it" sz="1000" spc="-1" strike="noStrike">
                <a:solidFill>
                  <a:schemeClr val="lt1"/>
                </a:solidFill>
                <a:latin typeface="Arial"/>
                <a:ea typeface="Arial"/>
              </a:rPr>
              <a:t>65</a:t>
            </a:fld>
            <a:endParaRPr b="0" lang="en-GB" sz="1000" spc="-1" strike="noStrike">
              <a:solidFill>
                <a:srgbClr val="000000"/>
              </a:solidFill>
              <a:latin typeface="Times New Roman"/>
            </a:endParaRPr>
          </a:p>
        </p:txBody>
      </p:sp>
      <p:sp>
        <p:nvSpPr>
          <p:cNvPr id="299"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Retrieving entities</a:t>
            </a:r>
            <a:endParaRPr b="0" lang="en-GB" sz="2800" spc="-1" strike="noStrike">
              <a:solidFill>
                <a:srgbClr val="000000"/>
              </a:solidFill>
              <a:latin typeface="Arial"/>
            </a:endParaRPr>
          </a:p>
        </p:txBody>
      </p:sp>
      <p:sp>
        <p:nvSpPr>
          <p:cNvPr id="300"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fontScale="93333"/>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find(…)</a:t>
            </a:r>
            <a:r>
              <a:rPr b="0" lang="it" sz="1800" spc="-1" strike="noStrike">
                <a:solidFill>
                  <a:schemeClr val="dk1"/>
                </a:solidFill>
                <a:latin typeface="Calibri"/>
                <a:ea typeface="Calibri"/>
              </a:rPr>
              <a:t> method is used to retrieve an entity from the database, given its primary key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val m = em.find(Movie::class.java, 12L);</a:t>
            </a:r>
            <a:r>
              <a:rPr b="0" lang="it" sz="2000" spc="-1" strike="noStrike">
                <a:solidFill>
                  <a:schemeClr val="dk1"/>
                </a:solidFill>
                <a:latin typeface="Consolas"/>
                <a:ea typeface="Consolas"/>
              </a:rPr>
              <a:t> </a:t>
            </a:r>
            <a:endParaRPr b="0" lang="en-GB" sz="20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returned instance is a managed one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any change is applied to it, it will take effect in the DBMS within the bounds of the current transaction</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getReference(…)</a:t>
            </a:r>
            <a:r>
              <a:rPr b="0" lang="it" sz="1800" spc="-1" strike="noStrike">
                <a:solidFill>
                  <a:schemeClr val="dk1"/>
                </a:solidFill>
                <a:latin typeface="Calibri"/>
                <a:ea typeface="Calibri"/>
              </a:rPr>
              <a:t> method is used to create a proxy to the database record</a:t>
            </a:r>
            <a:endParaRPr b="0" lang="en-GB" sz="1800" spc="-1" strike="noStrike">
              <a:solidFill>
                <a:srgbClr val="000000"/>
              </a:solidFill>
              <a:latin typeface="Arial"/>
            </a:endParaRPr>
          </a:p>
          <a:p>
            <a:pPr lvl="1" marL="541440" indent="-206280">
              <a:lnSpc>
                <a:spcPct val="100000"/>
              </a:lnSpc>
              <a:spcBef>
                <a:spcPts val="601"/>
              </a:spcBef>
              <a:buClr>
                <a:srgbClr val="53548a"/>
              </a:buClr>
              <a:buFont typeface="Calibri"/>
              <a:buChar char="○"/>
            </a:pPr>
            <a:r>
              <a:rPr b="1" lang="it" sz="1400" spc="-1" strike="noStrike">
                <a:solidFill>
                  <a:srgbClr val="0b5394"/>
                </a:solidFill>
                <a:latin typeface="Consolas"/>
                <a:ea typeface="Consolas"/>
              </a:rPr>
              <a:t>val m = em.getReference(Movie::class.java,12L);</a:t>
            </a:r>
            <a:r>
              <a:rPr b="0" lang="it" sz="2000" spc="-1" strike="noStrike">
                <a:solidFill>
                  <a:srgbClr val="3e3e67"/>
                </a:solidFill>
                <a:latin typeface="Consolas"/>
                <a:ea typeface="Consolas"/>
              </a:rPr>
              <a:t> </a:t>
            </a:r>
            <a:endParaRPr b="0" lang="en-GB" sz="2000" spc="-1" strike="noStrike">
              <a:solidFill>
                <a:srgbClr val="000000"/>
              </a:solidFill>
              <a:latin typeface="Arial"/>
            </a:endParaRPr>
          </a:p>
          <a:p>
            <a:pPr lvl="1" marL="541440" indent="-206280">
              <a:lnSpc>
                <a:spcPct val="100000"/>
              </a:lnSpc>
              <a:spcBef>
                <a:spcPts val="601"/>
              </a:spcBef>
              <a:buClr>
                <a:srgbClr val="53548a"/>
              </a:buClr>
              <a:buFont typeface="Calibri"/>
              <a:buChar char="○"/>
            </a:pPr>
            <a:r>
              <a:rPr b="0" lang="it" sz="1400" spc="-1" strike="noStrike">
                <a:solidFill>
                  <a:srgbClr val="3e3e67"/>
                </a:solidFill>
                <a:latin typeface="Calibri"/>
                <a:ea typeface="Calibri"/>
              </a:rPr>
              <a:t>No actual data transfer will take place with the DBMS until a read operation is performed on the proxy</a:t>
            </a:r>
            <a:endParaRPr b="0" lang="en-GB" sz="1400" spc="-1" strike="noStrike">
              <a:solidFill>
                <a:srgbClr val="000000"/>
              </a:solidFill>
              <a:latin typeface="Arial"/>
            </a:endParaRPr>
          </a:p>
          <a:p>
            <a:pPr lvl="1" marL="541440" indent="-206280">
              <a:lnSpc>
                <a:spcPct val="100000"/>
              </a:lnSpc>
              <a:spcBef>
                <a:spcPts val="601"/>
              </a:spcBef>
              <a:buClr>
                <a:srgbClr val="53548a"/>
              </a:buClr>
              <a:buFont typeface="Calibri"/>
              <a:buChar char="○"/>
            </a:pPr>
            <a:r>
              <a:rPr b="0" lang="it" sz="1400" spc="-1" strike="noStrike">
                <a:solidFill>
                  <a:srgbClr val="3e3e67"/>
                </a:solidFill>
                <a:latin typeface="Calibri"/>
                <a:ea typeface="Calibri"/>
              </a:rPr>
              <a:t>If the proxy's properties are updated, this will take effect as soon as the transaction commits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Num" idx="7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F9ECC98-61B3-424F-8414-D5A3014A9B7C}" type="slidenum">
              <a:rPr b="0" lang="it" sz="1000" spc="-1" strike="noStrike">
                <a:solidFill>
                  <a:schemeClr val="lt1"/>
                </a:solidFill>
                <a:latin typeface="Arial"/>
                <a:ea typeface="Arial"/>
              </a:rPr>
              <a:t>66</a:t>
            </a:fld>
            <a:endParaRPr b="0" lang="en-GB" sz="1000" spc="-1" strike="noStrike">
              <a:solidFill>
                <a:srgbClr val="000000"/>
              </a:solidFill>
              <a:latin typeface="Times New Roman"/>
            </a:endParaRPr>
          </a:p>
        </p:txBody>
      </p:sp>
      <p:sp>
        <p:nvSpPr>
          <p:cNvPr id="30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Merging entities</a:t>
            </a:r>
            <a:endParaRPr b="0" lang="en-GB" sz="2800" spc="-1" strike="noStrike">
              <a:solidFill>
                <a:srgbClr val="000000"/>
              </a:solidFill>
              <a:latin typeface="Arial"/>
            </a:endParaRPr>
          </a:p>
        </p:txBody>
      </p:sp>
      <p:sp>
        <p:nvSpPr>
          <p:cNvPr id="30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merge(…)</a:t>
            </a:r>
            <a:r>
              <a:rPr b="0" lang="it" sz="1800" spc="-1" strike="noStrike">
                <a:solidFill>
                  <a:schemeClr val="dk1"/>
                </a:solidFill>
                <a:latin typeface="Calibri"/>
                <a:ea typeface="Calibri"/>
              </a:rPr>
              <a:t> method is used to update an entity in the database, starting from an unmanaged instance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takes an unmanaged entity, finds the matching one in the database using its primary key, then updates the values in the database using the given one and returns a managed instance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original entity stays unmanaged: any further change to it, will not propagate to the DBMS</a:t>
            </a:r>
            <a:endParaRPr b="0" lang="en-GB" sz="1400" spc="-1" strike="noStrike">
              <a:solidFill>
                <a:srgbClr val="000000"/>
              </a:solidFill>
              <a:latin typeface="Arial"/>
            </a:endParaRPr>
          </a:p>
          <a:p>
            <a:pPr marL="541440" indent="-111240">
              <a:lnSpc>
                <a:spcPct val="100000"/>
              </a:lnSpc>
              <a:spcBef>
                <a:spcPts val="601"/>
              </a:spcBef>
              <a:buNone/>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Num" idx="7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55B4055-DB72-4295-9C25-E1CD701029F1}" type="slidenum">
              <a:rPr b="0" lang="it" sz="1000" spc="-1" strike="noStrike">
                <a:solidFill>
                  <a:schemeClr val="lt1"/>
                </a:solidFill>
                <a:latin typeface="Arial"/>
                <a:ea typeface="Arial"/>
              </a:rPr>
              <a:t>67</a:t>
            </a:fld>
            <a:endParaRPr b="0" lang="en-GB" sz="1000" spc="-1" strike="noStrike">
              <a:solidFill>
                <a:srgbClr val="000000"/>
              </a:solidFill>
              <a:latin typeface="Times New Roman"/>
            </a:endParaRPr>
          </a:p>
        </p:txBody>
      </p:sp>
      <p:sp>
        <p:nvSpPr>
          <p:cNvPr id="305"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Deleting entities</a:t>
            </a:r>
            <a:endParaRPr b="0" lang="en-GB" sz="2800" spc="-1" strike="noStrike">
              <a:solidFill>
                <a:srgbClr val="000000"/>
              </a:solidFill>
              <a:latin typeface="Arial"/>
            </a:endParaRPr>
          </a:p>
        </p:txBody>
      </p:sp>
      <p:sp>
        <p:nvSpPr>
          <p:cNvPr id="306"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remove(…)</a:t>
            </a:r>
            <a:r>
              <a:rPr b="0" lang="it" sz="1800" spc="-1" strike="noStrike">
                <a:solidFill>
                  <a:schemeClr val="dk1"/>
                </a:solidFill>
                <a:latin typeface="Calibri"/>
                <a:ea typeface="Calibri"/>
              </a:rPr>
              <a:t> method is used to delete an entity from the database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argument must be a managed entity or a proxy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only the primary key is available, it is convenient to get a proxy to the database record and remove that</a:t>
            </a:r>
            <a:endParaRPr b="0" lang="en-GB" sz="1400" spc="-1" strike="noStrike">
              <a:solidFill>
                <a:srgbClr val="000000"/>
              </a:solidFill>
              <a:latin typeface="Arial"/>
            </a:endParaRPr>
          </a:p>
        </p:txBody>
      </p:sp>
      <p:sp>
        <p:nvSpPr>
          <p:cNvPr id="307" name="Google Shape;572;p75"/>
          <p:cNvSpPr/>
          <p:nvPr/>
        </p:nvSpPr>
        <p:spPr>
          <a:xfrm>
            <a:off x="1066320" y="2837880"/>
            <a:ext cx="7010640" cy="518760"/>
          </a:xfrm>
          <a:prstGeom prst="rect">
            <a:avLst/>
          </a:prstGeom>
          <a:solidFill>
            <a:srgbClr val="fffcb4"/>
          </a:solidFill>
          <a:ln w="9525">
            <a:solidFill>
              <a:srgbClr val="000000"/>
            </a:solidFill>
            <a:round/>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val movie = em.getReference(Movie::class.java, 12L)</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em.remove(movie)</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Num" idx="7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2D191BBC-C829-433E-9C46-79E3ACFEC651}" type="slidenum">
              <a:rPr b="0" lang="it" sz="1000" spc="-1" strike="noStrike">
                <a:solidFill>
                  <a:schemeClr val="lt1"/>
                </a:solidFill>
                <a:latin typeface="Arial"/>
                <a:ea typeface="Arial"/>
              </a:rPr>
              <a:t>68</a:t>
            </a:fld>
            <a:endParaRPr b="0" lang="en-GB" sz="1000" spc="-1" strike="noStrike">
              <a:solidFill>
                <a:srgbClr val="000000"/>
              </a:solidFill>
              <a:latin typeface="Times New Roman"/>
            </a:endParaRPr>
          </a:p>
        </p:txBody>
      </p:sp>
      <p:sp>
        <p:nvSpPr>
          <p:cNvPr id="309"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Querying entities</a:t>
            </a:r>
            <a:endParaRPr b="0" lang="en-GB" sz="2800" spc="-1" strike="noStrike">
              <a:solidFill>
                <a:srgbClr val="000000"/>
              </a:solidFill>
              <a:latin typeface="Arial"/>
            </a:endParaRPr>
          </a:p>
        </p:txBody>
      </p:sp>
      <p:sp>
        <p:nvSpPr>
          <p:cNvPr id="310"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JPA allows writing queries using a DSL named JPQL – Java Persistence Query Language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is used to perform complex queries on database entities and to perform bulk update operations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It looks like SQL, borrowing the same syntax</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But its expressions refer to the object properties and not the table and column names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createQuery(…)</a:t>
            </a:r>
            <a:r>
              <a:rPr b="0" lang="it" sz="1800" spc="-1" strike="noStrike">
                <a:solidFill>
                  <a:schemeClr val="dk1"/>
                </a:solidFill>
                <a:latin typeface="Calibri"/>
                <a:ea typeface="Calibri"/>
              </a:rPr>
              <a:t> method is used to create a </a:t>
            </a:r>
            <a:r>
              <a:rPr b="1" lang="it" sz="1800" spc="-1" strike="noStrike">
                <a:solidFill>
                  <a:srgbClr val="0b5394"/>
                </a:solidFill>
                <a:latin typeface="Consolas"/>
                <a:ea typeface="Consolas"/>
              </a:rPr>
              <a:t>Query</a:t>
            </a:r>
            <a:r>
              <a:rPr b="0" lang="it" sz="1800" spc="-1" strike="noStrike">
                <a:solidFill>
                  <a:schemeClr val="dk1"/>
                </a:solidFill>
                <a:latin typeface="Calibri"/>
                <a:ea typeface="Calibri"/>
              </a:rPr>
              <a:t> object </a:t>
            </a:r>
            <a:endParaRPr b="0" lang="en-GB" sz="1800" spc="-1" strike="noStrike">
              <a:solidFill>
                <a:srgbClr val="000000"/>
              </a:solidFill>
              <a:latin typeface="Arial"/>
            </a:endParaRPr>
          </a:p>
        </p:txBody>
      </p:sp>
      <p:sp>
        <p:nvSpPr>
          <p:cNvPr id="311" name="Google Shape;580;p76"/>
          <p:cNvSpPr/>
          <p:nvPr/>
        </p:nvSpPr>
        <p:spPr>
          <a:xfrm>
            <a:off x="1127880" y="3140640"/>
            <a:ext cx="6887520" cy="115848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val query = entityManager.createQuery(</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"SELECT m FROM Movie m",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Movie::class.java</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br>
              <a:rPr sz="1400"/>
            </a:br>
            <a:r>
              <a:rPr b="0" lang="it" sz="1400" spc="-1" strike="noStrike">
                <a:solidFill>
                  <a:schemeClr val="dk1"/>
                </a:solidFill>
                <a:latin typeface="Consolas"/>
                <a:ea typeface="Consolas"/>
              </a:rPr>
              <a:t>query.resultList.forEach{ m -&gt; println(m)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Num" idx="7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652B301F-FBCB-413C-9748-34C2C95E67DE}" type="slidenum">
              <a:rPr b="0" lang="it" sz="1000" spc="-1" strike="noStrike">
                <a:solidFill>
                  <a:schemeClr val="lt1"/>
                </a:solidFill>
                <a:latin typeface="Arial"/>
                <a:ea typeface="Arial"/>
              </a:rPr>
              <a:t>69</a:t>
            </a:fld>
            <a:endParaRPr b="0" lang="en-GB" sz="1000" spc="-1" strike="noStrike">
              <a:solidFill>
                <a:srgbClr val="000000"/>
              </a:solidFill>
              <a:latin typeface="Times New Roman"/>
            </a:endParaRPr>
          </a:p>
        </p:txBody>
      </p:sp>
      <p:sp>
        <p:nvSpPr>
          <p:cNvPr id="313"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Query Language syntax</a:t>
            </a:r>
            <a:endParaRPr b="0" lang="en-GB" sz="2800" spc="-1" strike="noStrike">
              <a:solidFill>
                <a:srgbClr val="000000"/>
              </a:solidFill>
              <a:latin typeface="Arial"/>
            </a:endParaRPr>
          </a:p>
        </p:txBody>
      </p:sp>
      <p:sp>
        <p:nvSpPr>
          <p:cNvPr id="314"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FROM</a:t>
            </a:r>
            <a:r>
              <a:rPr b="0" lang="it" sz="1800" spc="-1" strike="noStrike">
                <a:solidFill>
                  <a:schemeClr val="dk1"/>
                </a:solidFill>
                <a:latin typeface="Calibri"/>
                <a:ea typeface="Calibri"/>
              </a:rPr>
              <a:t> clause defines from which entities the data get selected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An alias (variable name) can be added to reference that specific entity inside the rest of the query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val q = em.createQuery("SELECT m, d FROM Movie m JOIN m.director d")</a:t>
            </a: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more than one entities is selected, the returned result will be a list of </a:t>
            </a:r>
            <a:r>
              <a:rPr b="1" lang="it" sz="1400" spc="-1" strike="noStrike">
                <a:solidFill>
                  <a:srgbClr val="0b5394"/>
                </a:solidFill>
                <a:latin typeface="Consolas"/>
                <a:ea typeface="Consolas"/>
              </a:rPr>
              <a:t>Array&lt;Any&gt;</a:t>
            </a:r>
            <a:r>
              <a:rPr b="0" lang="it" sz="1400" spc="-1" strike="noStrike">
                <a:solidFill>
                  <a:schemeClr val="dk1"/>
                </a:solidFill>
                <a:latin typeface="Calibri"/>
                <a:ea typeface="Calibri"/>
              </a:rPr>
              <a:t>, where the array has as many elements as the number of selected entities</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ldNum" idx="1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44917A06-C54F-4EB9-970C-2D08BF7F25B5}" type="slidenum">
              <a:rPr b="0" lang="it" sz="1000" spc="-1" strike="noStrike">
                <a:solidFill>
                  <a:schemeClr val="lt1"/>
                </a:solidFill>
                <a:latin typeface="Arial"/>
                <a:ea typeface="Arial"/>
              </a:rPr>
              <a:t>7</a:t>
            </a:fld>
            <a:endParaRPr b="0" lang="en-GB" sz="1000" spc="-1" strike="noStrike">
              <a:solidFill>
                <a:srgbClr val="000000"/>
              </a:solidFill>
              <a:latin typeface="Times New Roman"/>
            </a:endParaRPr>
          </a:p>
        </p:txBody>
      </p:sp>
      <p:sp>
        <p:nvSpPr>
          <p:cNvPr id="72"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Persisting entities</a:t>
            </a:r>
            <a:endParaRPr b="0" lang="en-GB" sz="2800" spc="-1" strike="noStrike">
              <a:solidFill>
                <a:srgbClr val="000000"/>
              </a:solidFill>
              <a:latin typeface="Arial"/>
            </a:endParaRPr>
          </a:p>
        </p:txBody>
      </p:sp>
      <p:sp>
        <p:nvSpPr>
          <p:cNvPr id="73"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Entities are persisted via the Repository </a:t>
            </a:r>
            <a:r>
              <a:rPr b="1" lang="it" sz="1800" spc="-1" strike="noStrike">
                <a:solidFill>
                  <a:srgbClr val="0b5394"/>
                </a:solidFill>
                <a:latin typeface="Consolas"/>
                <a:ea typeface="Consolas"/>
              </a:rPr>
              <a:t>save(…)</a:t>
            </a:r>
            <a:r>
              <a:rPr b="0" lang="it" sz="1800" spc="-1" strike="noStrike">
                <a:solidFill>
                  <a:schemeClr val="dk1"/>
                </a:solidFill>
                <a:latin typeface="Calibri"/>
                <a:ea typeface="Calibri"/>
              </a:rPr>
              <a:t> method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 aggregate is new, this results in an insert for the aggregate root, followed by insert statements for all directly or indirectly referenced entities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 aggregate root is not new, all referenced entities get deleted, the aggregate root gets updated, and all referenced entities get deleted and inserted again</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Relationships between different aggregates are manipulated explicitly, using external keys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No support is provided for automatic implementation of this kind of relationships</a:t>
            </a:r>
            <a:endParaRPr b="0" lang="en-GB" sz="1400" spc="-1" strike="noStrike">
              <a:solidFill>
                <a:srgbClr val="000000"/>
              </a:solidFill>
              <a:latin typeface="Arial"/>
            </a:endParaRPr>
          </a:p>
          <a:p>
            <a:pPr marL="270000" indent="-117360">
              <a:lnSpc>
                <a:spcPct val="100000"/>
              </a:lnSpc>
              <a:spcBef>
                <a:spcPts val="601"/>
              </a:spcBef>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Num" idx="7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EFD04D56-D31B-490C-9D90-42FD81644A04}" type="slidenum">
              <a:rPr b="0" lang="it" sz="1000" spc="-1" strike="noStrike">
                <a:solidFill>
                  <a:schemeClr val="lt1"/>
                </a:solidFill>
                <a:latin typeface="Arial"/>
                <a:ea typeface="Arial"/>
              </a:rPr>
              <a:t>70</a:t>
            </a:fld>
            <a:endParaRPr b="0" lang="en-GB" sz="1000" spc="-1" strike="noStrike">
              <a:solidFill>
                <a:srgbClr val="000000"/>
              </a:solidFill>
              <a:latin typeface="Times New Roman"/>
            </a:endParaRPr>
          </a:p>
        </p:txBody>
      </p:sp>
      <p:sp>
        <p:nvSpPr>
          <p:cNvPr id="31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Query Language syntax</a:t>
            </a:r>
            <a:endParaRPr b="0" lang="en-GB" sz="2800" spc="-1" strike="noStrike">
              <a:solidFill>
                <a:srgbClr val="000000"/>
              </a:solidFill>
              <a:latin typeface="Arial"/>
            </a:endParaRPr>
          </a:p>
        </p:txBody>
      </p:sp>
      <p:sp>
        <p:nvSpPr>
          <p:cNvPr id="31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a:t>
            </a:r>
            <a:r>
              <a:rPr b="1" lang="it" sz="1800" spc="-1" strike="noStrike">
                <a:solidFill>
                  <a:srgbClr val="0b5394"/>
                </a:solidFill>
                <a:latin typeface="Consolas"/>
                <a:ea typeface="Consolas"/>
              </a:rPr>
              <a:t>WHERE</a:t>
            </a:r>
            <a:r>
              <a:rPr b="0" lang="it" sz="1800" spc="-1" strike="noStrike">
                <a:solidFill>
                  <a:schemeClr val="dk1"/>
                </a:solidFill>
                <a:latin typeface="Calibri"/>
                <a:ea typeface="Calibri"/>
              </a:rPr>
              <a:t> clause can be added to restrict the set of returned entities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JPQL supports a set of basic operators to define comparison expressions, which can be combined with </a:t>
            </a:r>
            <a:r>
              <a:rPr b="1" lang="it" sz="1400" spc="-1" strike="noStrike">
                <a:solidFill>
                  <a:srgbClr val="0b5394"/>
                </a:solidFill>
                <a:latin typeface="Consolas"/>
                <a:ea typeface="Consolas"/>
              </a:rPr>
              <a:t>AND</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OR</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NOT</a:t>
            </a:r>
            <a:r>
              <a:rPr b="0" lang="it" sz="1400" spc="-1" strike="noStrike">
                <a:solidFill>
                  <a:schemeClr val="dk1"/>
                </a:solidFill>
                <a:latin typeface="Calibri"/>
                <a:ea typeface="Calibri"/>
              </a:rPr>
              <a:t> to create more complex expressions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Supported operators include </a:t>
            </a:r>
            <a:r>
              <a:rPr b="1" lang="it" sz="1400" spc="-1" strike="noStrike">
                <a:solidFill>
                  <a:srgbClr val="0b5394"/>
                </a:solidFill>
                <a:latin typeface="Consolas"/>
                <a:ea typeface="Consolas"/>
              </a:rPr>
              <a: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&lt;&gt;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&gt;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=&gt;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&lt;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&lt;=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BETWEEN … AND …</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LIKE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IS</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NULL</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IS</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NOT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NULL</a:t>
            </a:r>
            <a:r>
              <a:rPr b="0" lang="it" sz="1400" spc="-1" strike="noStrike">
                <a:solidFill>
                  <a:schemeClr val="dk1"/>
                </a:solidFill>
                <a:latin typeface="Calibri"/>
                <a:ea typeface="Calibri"/>
              </a:rPr>
              <a:t>, </a:t>
            </a:r>
            <a:br>
              <a:rPr sz="1400"/>
            </a:br>
            <a:r>
              <a:rPr b="1" lang="it" sz="1400" spc="-1" strike="noStrike">
                <a:solidFill>
                  <a:srgbClr val="0b5394"/>
                </a:solidFill>
                <a:latin typeface="Consolas"/>
                <a:ea typeface="Consolas"/>
              </a:rPr>
              <a:t>IN</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IS</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EMPTY</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size(..)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MEMBER</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OF</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A set of functions can be used in the </a:t>
            </a:r>
            <a:r>
              <a:rPr b="1" lang="it" sz="1800" spc="-1" strike="noStrike">
                <a:solidFill>
                  <a:srgbClr val="0b5394"/>
                </a:solidFill>
                <a:latin typeface="Consolas"/>
                <a:ea typeface="Consolas"/>
              </a:rPr>
              <a:t>SELECT</a:t>
            </a:r>
            <a:r>
              <a:rPr b="0" lang="it" sz="1800" spc="-1" strike="noStrike">
                <a:solidFill>
                  <a:schemeClr val="dk1"/>
                </a:solidFill>
                <a:latin typeface="Calibri"/>
                <a:ea typeface="Calibri"/>
              </a:rPr>
              <a:t> and </a:t>
            </a:r>
            <a:r>
              <a:rPr b="1" lang="it" sz="1800" spc="-1" strike="noStrike">
                <a:solidFill>
                  <a:srgbClr val="0b5394"/>
                </a:solidFill>
                <a:latin typeface="Consolas"/>
                <a:ea typeface="Consolas"/>
              </a:rPr>
              <a:t>WHERE</a:t>
            </a:r>
            <a:r>
              <a:rPr b="0" lang="it" sz="1800" spc="-1" strike="noStrike">
                <a:solidFill>
                  <a:schemeClr val="dk1"/>
                </a:solidFill>
                <a:latin typeface="Calibri"/>
                <a:ea typeface="Calibri"/>
              </a:rPr>
              <a:t> clause to return derived values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Like in SQL, grouping and ordering can be specified as well</a:t>
            </a:r>
            <a:endParaRPr b="0" lang="en-GB" sz="1400" spc="-1" strike="noStrike">
              <a:solidFill>
                <a:srgbClr val="000000"/>
              </a:solidFill>
              <a:latin typeface="Arial"/>
            </a:endParaRPr>
          </a:p>
        </p:txBody>
      </p:sp>
      <p:sp>
        <p:nvSpPr>
          <p:cNvPr id="318" name="Google Shape;595;p78"/>
          <p:cNvSpPr/>
          <p:nvPr/>
        </p:nvSpPr>
        <p:spPr>
          <a:xfrm>
            <a:off x="936000" y="4016880"/>
            <a:ext cx="7272000" cy="304560"/>
          </a:xfrm>
          <a:prstGeom prst="roundRect">
            <a:avLst>
              <a:gd name="adj" fmla="val 16667"/>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600" spc="-1" strike="noStrike">
                <a:solidFill>
                  <a:schemeClr val="dk1"/>
                </a:solidFill>
                <a:latin typeface="Consolas"/>
                <a:ea typeface="Consolas"/>
              </a:rPr>
              <a:t>https://thorben-janssen.com/jpql/</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Num" idx="7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A6B3F2E1-EA20-4108-A7F7-AC27B00EFC98}" type="slidenum">
              <a:rPr b="0" lang="it" sz="1000" spc="-1" strike="noStrike">
                <a:solidFill>
                  <a:schemeClr val="lt1"/>
                </a:solidFill>
                <a:latin typeface="Arial"/>
                <a:ea typeface="Arial"/>
              </a:rPr>
              <a:t>71</a:t>
            </a:fld>
            <a:endParaRPr b="0" lang="en-GB" sz="1000" spc="-1" strike="noStrike">
              <a:solidFill>
                <a:srgbClr val="000000"/>
              </a:solidFill>
              <a:latin typeface="Times New Roman"/>
            </a:endParaRPr>
          </a:p>
        </p:txBody>
      </p:sp>
      <p:sp>
        <p:nvSpPr>
          <p:cNvPr id="32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Optimizing memory usage</a:t>
            </a:r>
            <a:endParaRPr b="0" lang="en-GB" sz="2800" spc="-1" strike="noStrike">
              <a:solidFill>
                <a:srgbClr val="000000"/>
              </a:solidFill>
              <a:latin typeface="Arial"/>
            </a:endParaRPr>
          </a:p>
        </p:txBody>
      </p:sp>
      <p:sp>
        <p:nvSpPr>
          <p:cNvPr id="32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All managed entities are referred to by the </a:t>
            </a:r>
            <a:r>
              <a:rPr b="1" lang="it" sz="1800" spc="-1" strike="noStrike">
                <a:solidFill>
                  <a:srgbClr val="0b5394"/>
                </a:solidFill>
                <a:latin typeface="Consolas"/>
                <a:ea typeface="Consolas"/>
              </a:rPr>
              <a:t>EntityManager</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They require some more memory to represent their state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If, inside a transaction, too many persistent objects are created, memory can saturate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When a massive number of entities need to be created, it is necessary to adopt special care, in order to reduce the transaction span</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Num" idx="8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E1FDF75-11D3-4170-8D6D-29E526F1E34F}" type="slidenum">
              <a:rPr b="0" lang="it" sz="1000" spc="-1" strike="noStrike">
                <a:solidFill>
                  <a:schemeClr val="lt1"/>
                </a:solidFill>
                <a:latin typeface="Arial"/>
                <a:ea typeface="Arial"/>
              </a:rPr>
              <a:t>72</a:t>
            </a:fld>
            <a:endParaRPr b="0" lang="en-GB" sz="1000" spc="-1" strike="noStrike">
              <a:solidFill>
                <a:srgbClr val="000000"/>
              </a:solidFill>
              <a:latin typeface="Times New Roman"/>
            </a:endParaRPr>
          </a:p>
        </p:txBody>
      </p:sp>
      <p:sp>
        <p:nvSpPr>
          <p:cNvPr id="323" name="PlaceHolder 2"/>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Massive insertions</a:t>
            </a:r>
            <a:endParaRPr b="0" lang="en-GB" sz="2800" spc="-1" strike="noStrike">
              <a:solidFill>
                <a:srgbClr val="000000"/>
              </a:solidFill>
              <a:latin typeface="Arial"/>
            </a:endParaRPr>
          </a:p>
        </p:txBody>
      </p:sp>
      <p:sp>
        <p:nvSpPr>
          <p:cNvPr id="324" name="Google Shape;609;p80"/>
          <p:cNvSpPr/>
          <p:nvPr/>
        </p:nvSpPr>
        <p:spPr>
          <a:xfrm>
            <a:off x="822240" y="1133640"/>
            <a:ext cx="7499160" cy="3293280"/>
          </a:xfrm>
          <a:prstGeom prst="rect">
            <a:avLst/>
          </a:prstGeom>
          <a:solidFill>
            <a:srgbClr val="fffcb4"/>
          </a:solidFill>
          <a:ln w="9525">
            <a:solidFill>
              <a:srgbClr val="000000"/>
            </a:solidFill>
            <a:round/>
          </a:ln>
          <a:effectLst>
            <a:outerShdw algn="tl" blurRad="50760" dir="2700000" dist="37674" rotWithShape="0">
              <a:srgbClr val="000000">
                <a:alpha val="40000"/>
              </a:srgbClr>
            </a:outerShdw>
          </a:effectLst>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fun massiveInsert() {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em: EntityManager =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rgbClr val="c00000"/>
                </a:solidFill>
                <a:latin typeface="Consolas"/>
                <a:ea typeface="Consolas"/>
              </a:rPr>
              <a:t>  </a:t>
            </a:r>
            <a:r>
              <a:rPr b="1" lang="it" sz="1400" spc="-1" strike="noStrike">
                <a:solidFill>
                  <a:srgbClr val="0b5394"/>
                </a:solidFill>
                <a:latin typeface="Consolas"/>
                <a:ea typeface="Consolas"/>
              </a:rPr>
              <a:t>em.transaction.begin();</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for (i in 1..1_000_000)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point = Point(i, 1_000_000-i)</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em.persist(point)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if ((i % 10_000) == 0) {</a:t>
            </a:r>
            <a:endParaRPr b="0" lang="en-GB" sz="1400" spc="-1" strike="noStrike">
              <a:solidFill>
                <a:srgbClr val="000000"/>
              </a:solidFill>
              <a:latin typeface="Arial"/>
            </a:endParaRPr>
          </a:p>
          <a:p>
            <a:pPr>
              <a:lnSpc>
                <a:spcPct val="100000"/>
              </a:lnSpc>
              <a:tabLst>
                <a:tab algn="l" pos="0"/>
              </a:tabLst>
            </a:pPr>
            <a:r>
              <a:rPr b="0" lang="it" sz="1400" spc="-1" strike="noStrike">
                <a:solidFill>
                  <a:srgbClr val="c00000"/>
                </a:solidFill>
                <a:latin typeface="Consolas"/>
                <a:ea typeface="Consolas"/>
              </a:rPr>
              <a:t>          </a:t>
            </a:r>
            <a:r>
              <a:rPr b="1" lang="it" sz="1400" spc="-1" strike="noStrike">
                <a:solidFill>
                  <a:srgbClr val="0b5394"/>
                </a:solidFill>
                <a:latin typeface="Consolas"/>
                <a:ea typeface="Consolas"/>
              </a:rPr>
              <a:t>em.transaction.commit()</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em.clear()          </a:t>
            </a:r>
            <a:endParaRPr b="0" lang="en-GB" sz="1400" spc="-1" strike="noStrike">
              <a:solidFill>
                <a:srgbClr val="000000"/>
              </a:solidFill>
              <a:latin typeface="Arial"/>
            </a:endParaRPr>
          </a:p>
          <a:p>
            <a:pPr>
              <a:lnSpc>
                <a:spcPct val="100000"/>
              </a:lnSpc>
              <a:tabLst>
                <a:tab algn="l" pos="0"/>
              </a:tabLst>
            </a:pPr>
            <a:r>
              <a:rPr b="1" lang="it" sz="1400" spc="-1" strike="noStrike">
                <a:solidFill>
                  <a:srgbClr val="0b5394"/>
                </a:solidFill>
                <a:latin typeface="Consolas"/>
                <a:ea typeface="Consolas"/>
              </a:rPr>
              <a:t>          </a:t>
            </a:r>
            <a:r>
              <a:rPr b="1" lang="it" sz="1400" spc="-1" strike="noStrike">
                <a:solidFill>
                  <a:srgbClr val="0b5394"/>
                </a:solidFill>
                <a:latin typeface="Consolas"/>
                <a:ea typeface="Consolas"/>
              </a:rPr>
              <a:t>em.transaction.begin()</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a:t>
            </a:r>
            <a:endParaRPr b="0" lang="en-GB" sz="1400" spc="-1" strike="noStrike">
              <a:solidFill>
                <a:srgbClr val="000000"/>
              </a:solidFill>
              <a:latin typeface="Arial"/>
            </a:endParaRPr>
          </a:p>
          <a:p>
            <a:pPr>
              <a:lnSpc>
                <a:spcPct val="100000"/>
              </a:lnSpc>
              <a:tabLst>
                <a:tab algn="l" pos="0"/>
              </a:tabLst>
            </a:pPr>
            <a:r>
              <a:rPr b="0" lang="it" sz="1400" spc="-1" strike="noStrike">
                <a:solidFill>
                  <a:srgbClr val="c00000"/>
                </a:solidFill>
                <a:latin typeface="Consolas"/>
                <a:ea typeface="Consolas"/>
              </a:rPr>
              <a:t>  </a:t>
            </a:r>
            <a:r>
              <a:rPr b="1" lang="it" sz="1400" spc="-1" strike="noStrike">
                <a:solidFill>
                  <a:srgbClr val="0b5394"/>
                </a:solidFill>
                <a:latin typeface="Consolas"/>
                <a:ea typeface="Consolas"/>
              </a:rPr>
              <a:t>em.transaction.commit();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Num" idx="8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684DD49-46F2-41B2-B5E9-A895EC2B509A}" type="slidenum">
              <a:rPr b="0" lang="it" sz="1000" spc="-1" strike="noStrike">
                <a:solidFill>
                  <a:schemeClr val="lt1"/>
                </a:solidFill>
                <a:latin typeface="Arial"/>
                <a:ea typeface="Arial"/>
              </a:rPr>
              <a:t>73</a:t>
            </a:fld>
            <a:endParaRPr b="0" lang="en-GB" sz="1000" spc="-1" strike="noStrike">
              <a:solidFill>
                <a:srgbClr val="000000"/>
              </a:solidFill>
              <a:latin typeface="Times New Roman"/>
            </a:endParaRPr>
          </a:p>
        </p:txBody>
      </p:sp>
      <p:sp>
        <p:nvSpPr>
          <p:cNvPr id="32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Paging results</a:t>
            </a:r>
            <a:endParaRPr b="0" lang="en-GB" sz="2800" spc="-1" strike="noStrike">
              <a:solidFill>
                <a:srgbClr val="000000"/>
              </a:solidFill>
              <a:latin typeface="Arial"/>
            </a:endParaRPr>
          </a:p>
        </p:txBody>
      </p:sp>
      <p:sp>
        <p:nvSpPr>
          <p:cNvPr id="32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The number of records retrieved by a query can be limited,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Setting properties maxResults and firstResult</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allows paging</a:t>
            </a:r>
            <a:endParaRPr b="0" lang="en-GB" sz="1400" spc="-1" strike="noStrike">
              <a:solidFill>
                <a:srgbClr val="000000"/>
              </a:solidFill>
              <a:latin typeface="Arial"/>
            </a:endParaRPr>
          </a:p>
        </p:txBody>
      </p:sp>
      <p:sp>
        <p:nvSpPr>
          <p:cNvPr id="328" name="Google Shape;617;p81"/>
          <p:cNvSpPr/>
          <p:nvPr/>
        </p:nvSpPr>
        <p:spPr>
          <a:xfrm>
            <a:off x="822240" y="2571840"/>
            <a:ext cx="7499160" cy="1585440"/>
          </a:xfrm>
          <a:prstGeom prst="rect">
            <a:avLst/>
          </a:prstGeom>
          <a:solidFill>
            <a:srgbClr val="fffcb4"/>
          </a:solidFill>
          <a:ln w="9525">
            <a:solidFill>
              <a:srgbClr val="000000"/>
            </a:solidFill>
            <a:round/>
          </a:ln>
          <a:effectLst>
            <a:outerShdw algn="tl" blurRad="50760" dir="2700000" dist="37674" rotWithShape="0">
              <a:srgbClr val="000000">
                <a:alpha val="40000"/>
              </a:srgbClr>
            </a:outerShdw>
          </a:effectLst>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query=em.createQuery(</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"SELECT e FROM SomeEntity e",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SomeEntity::class.java)</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query</a:t>
            </a:r>
            <a:r>
              <a:rPr b="1" lang="it" sz="1400" spc="-1" strike="noStrike">
                <a:solidFill>
                  <a:srgbClr val="0b5394"/>
                </a:solidFill>
                <a:latin typeface="Consolas"/>
                <a:ea typeface="Consolas"/>
              </a:rPr>
              <a:t>.maxResults = noOfRecordsPerPage</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query</a:t>
            </a:r>
            <a:r>
              <a:rPr b="1" lang="it" sz="1400" spc="-1" strike="noStrike">
                <a:solidFill>
                  <a:srgbClr val="0b5394"/>
                </a:solidFill>
                <a:latin typeface="Consolas"/>
                <a:ea typeface="Consolas"/>
              </a:rPr>
              <a:t>.firstResult = (pageIndex * noOfRecordsPerPage)</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val l=query.resultList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Num" idx="8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78DD8A3E-75A4-4B70-86D8-EA54D9D0B182}" type="slidenum">
              <a:rPr b="0" lang="it" sz="1000" spc="-1" strike="noStrike">
                <a:solidFill>
                  <a:schemeClr val="lt1"/>
                </a:solidFill>
                <a:latin typeface="Arial"/>
                <a:ea typeface="Arial"/>
              </a:rPr>
              <a:t>74</a:t>
            </a:fld>
            <a:endParaRPr b="0" lang="en-GB" sz="1000" spc="-1" strike="noStrike">
              <a:solidFill>
                <a:srgbClr val="000000"/>
              </a:solidFill>
              <a:latin typeface="Times New Roman"/>
            </a:endParaRPr>
          </a:p>
        </p:txBody>
      </p:sp>
      <p:sp>
        <p:nvSpPr>
          <p:cNvPr id="33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JPA Repositories</a:t>
            </a:r>
            <a:endParaRPr b="0" lang="en-GB" sz="2800" spc="-1" strike="noStrike">
              <a:solidFill>
                <a:srgbClr val="000000"/>
              </a:solidFill>
              <a:latin typeface="Arial"/>
            </a:endParaRPr>
          </a:p>
        </p:txBody>
      </p:sp>
      <p:sp>
        <p:nvSpPr>
          <p:cNvPr id="33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When using SpringData JPA, repositories instances are implemented as proxy of class </a:t>
            </a:r>
            <a:r>
              <a:rPr b="1" lang="it" sz="1800" spc="-1" strike="noStrike">
                <a:solidFill>
                  <a:srgbClr val="0b5394"/>
                </a:solidFill>
                <a:latin typeface="Consolas"/>
                <a:ea typeface="Consolas"/>
              </a:rPr>
              <a:t>SimpleJpaRepository</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encapsulates a reference to an </a:t>
            </a:r>
            <a:r>
              <a:rPr b="1" lang="it" sz="1400" spc="-1" strike="noStrike">
                <a:solidFill>
                  <a:srgbClr val="0b5394"/>
                </a:solidFill>
                <a:latin typeface="Consolas"/>
                <a:ea typeface="Consolas"/>
              </a:rPr>
              <a:t>EntityManager</a:t>
            </a:r>
            <a:r>
              <a:rPr b="0" lang="it" sz="1400" spc="-1" strike="noStrike">
                <a:solidFill>
                  <a:schemeClr val="dk1"/>
                </a:solidFill>
                <a:latin typeface="Calibri"/>
                <a:ea typeface="Calibri"/>
              </a:rPr>
              <a:t> that will track objects of the given type</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 repository offers a more sophisticated interface than the </a:t>
            </a:r>
            <a:r>
              <a:rPr b="1" lang="it" sz="1400" spc="-1" strike="noStrike">
                <a:solidFill>
                  <a:srgbClr val="0b5394"/>
                </a:solidFill>
                <a:latin typeface="Consolas"/>
                <a:ea typeface="Consolas"/>
              </a:rPr>
              <a:t>plain EntityManager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Saving and updating entities is achieved via the </a:t>
            </a:r>
            <a:r>
              <a:rPr b="1" lang="it" sz="1800" spc="-1" strike="noStrike">
                <a:solidFill>
                  <a:srgbClr val="0b5394"/>
                </a:solidFill>
                <a:latin typeface="Consolas"/>
                <a:ea typeface="Consolas"/>
              </a:rPr>
              <a:t>save()</a:t>
            </a:r>
            <a:r>
              <a:rPr b="0" lang="it" sz="1800" spc="-1" strike="noStrike">
                <a:solidFill>
                  <a:schemeClr val="dk1"/>
                </a:solidFill>
                <a:latin typeface="Calibri"/>
                <a:ea typeface="Calibri"/>
              </a:rPr>
              <a:t> method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will invoke either </a:t>
            </a:r>
            <a:r>
              <a:rPr b="1" lang="it" sz="1400" spc="-1" strike="noStrike">
                <a:solidFill>
                  <a:srgbClr val="0b5394"/>
                </a:solidFill>
                <a:latin typeface="Consolas"/>
                <a:ea typeface="Consolas"/>
              </a:rPr>
              <a:t>em.persist(…</a:t>
            </a:r>
            <a:r>
              <a:rPr b="0" lang="it" sz="1400" spc="-1" strike="noStrike">
                <a:solidFill>
                  <a:schemeClr val="dk1"/>
                </a:solidFill>
                <a:latin typeface="Calibri"/>
                <a:ea typeface="Calibri"/>
              </a:rPr>
              <a:t>) or </a:t>
            </a:r>
            <a:r>
              <a:rPr b="1" lang="it" sz="1400" spc="-1" strike="noStrike">
                <a:solidFill>
                  <a:srgbClr val="0b5394"/>
                </a:solidFill>
                <a:latin typeface="Consolas"/>
                <a:ea typeface="Consolas"/>
              </a:rPr>
              <a:t>em.merge(…)</a:t>
            </a:r>
            <a:r>
              <a:rPr b="0" lang="it" sz="1400" spc="-1" strike="noStrike">
                <a:solidFill>
                  <a:schemeClr val="dk1"/>
                </a:solidFill>
                <a:latin typeface="Calibri"/>
                <a:ea typeface="Calibri"/>
              </a:rPr>
              <a:t> depending if the entity is new or not</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State detection is based on </a:t>
            </a:r>
            <a:r>
              <a:rPr b="1" lang="it" sz="1400" spc="-1" strike="noStrike">
                <a:solidFill>
                  <a:srgbClr val="0b5394"/>
                </a:solidFill>
                <a:latin typeface="Consolas"/>
                <a:ea typeface="Consolas"/>
              </a:rPr>
              <a:t>version</a:t>
            </a:r>
            <a:r>
              <a:rPr b="0" lang="it" sz="1400" spc="-1" strike="noStrike">
                <a:solidFill>
                  <a:schemeClr val="dk1"/>
                </a:solidFill>
                <a:latin typeface="Calibri"/>
                <a:ea typeface="Calibri"/>
              </a:rPr>
              <a:t> and </a:t>
            </a:r>
            <a:r>
              <a:rPr b="1" lang="it" sz="1400" spc="-1" strike="noStrike">
                <a:solidFill>
                  <a:srgbClr val="0b5394"/>
                </a:solidFill>
                <a:latin typeface="Consolas"/>
                <a:ea typeface="Consolas"/>
              </a:rPr>
              <a:t>id</a:t>
            </a:r>
            <a:r>
              <a:rPr b="0" lang="it" sz="1400" spc="-1" strike="noStrike">
                <a:solidFill>
                  <a:schemeClr val="dk1"/>
                </a:solidFill>
                <a:latin typeface="Calibri"/>
                <a:ea typeface="Calibri"/>
              </a:rPr>
              <a:t> property value</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Num" idx="8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33D92C64-E250-4655-9C8F-127533A45DE5}" type="slidenum">
              <a:rPr b="0" lang="it" sz="1000" spc="-1" strike="noStrike">
                <a:solidFill>
                  <a:schemeClr val="lt1"/>
                </a:solidFill>
                <a:latin typeface="Arial"/>
                <a:ea typeface="Arial"/>
              </a:rPr>
              <a:t>75</a:t>
            </a:fld>
            <a:endParaRPr b="0" lang="en-GB" sz="1000" spc="-1" strike="noStrike">
              <a:solidFill>
                <a:srgbClr val="000000"/>
              </a:solidFill>
              <a:latin typeface="Times New Roman"/>
            </a:endParaRPr>
          </a:p>
        </p:txBody>
      </p:sp>
      <p:sp>
        <p:nvSpPr>
          <p:cNvPr id="333"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Querying repositories</a:t>
            </a:r>
            <a:endParaRPr b="0" lang="en-GB" sz="2800" spc="-1" strike="noStrike">
              <a:solidFill>
                <a:srgbClr val="000000"/>
              </a:solidFill>
              <a:latin typeface="Arial"/>
            </a:endParaRPr>
          </a:p>
        </p:txBody>
      </p:sp>
      <p:sp>
        <p:nvSpPr>
          <p:cNvPr id="334"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Repositories offer a bunch of ready-made query methods, covering general cases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More can be added, specifying the query manually, via the </a:t>
            </a:r>
            <a:r>
              <a:rPr b="1" lang="it" sz="1400" spc="-1" strike="noStrike">
                <a:solidFill>
                  <a:srgbClr val="0b5394"/>
                </a:solidFill>
                <a:latin typeface="Consolas"/>
                <a:ea typeface="Consolas"/>
              </a:rPr>
              <a:t>@Query</a:t>
            </a:r>
            <a:r>
              <a:rPr b="0" lang="it" sz="1400" spc="-1" strike="noStrike">
                <a:solidFill>
                  <a:schemeClr val="dk1"/>
                </a:solidFill>
                <a:latin typeface="Calibri"/>
                <a:ea typeface="Calibri"/>
              </a:rPr>
              <a:t> annotation, or having it being derived from the method name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1" lang="it" sz="1800" spc="-1" strike="noStrike">
                <a:solidFill>
                  <a:srgbClr val="0b5394"/>
                </a:solidFill>
                <a:latin typeface="Consolas"/>
                <a:ea typeface="Consolas"/>
              </a:rPr>
              <a:t>@Query</a:t>
            </a:r>
            <a:r>
              <a:rPr b="0" lang="it" sz="1800" spc="-1" strike="noStrike">
                <a:solidFill>
                  <a:schemeClr val="dk1"/>
                </a:solidFill>
                <a:latin typeface="Calibri"/>
                <a:ea typeface="Calibri"/>
              </a:rPr>
              <a:t> annotations, actually, can also be used for introducing custom update and delete methods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extra annotation </a:t>
            </a:r>
            <a:r>
              <a:rPr b="1" lang="it" sz="1400" spc="-1" strike="noStrike">
                <a:solidFill>
                  <a:srgbClr val="0b5394"/>
                </a:solidFill>
                <a:latin typeface="Consolas"/>
                <a:ea typeface="Consolas"/>
              </a:rPr>
              <a:t>@Modifying</a:t>
            </a:r>
            <a:r>
              <a:rPr b="0" lang="it" sz="1400" spc="-1" strike="noStrike">
                <a:solidFill>
                  <a:schemeClr val="dk1"/>
                </a:solidFill>
                <a:latin typeface="Calibri"/>
                <a:ea typeface="Calibri"/>
              </a:rPr>
              <a:t> need to be added</a:t>
            </a:r>
            <a:endParaRPr b="0" lang="en-GB" sz="1400" spc="-1" strike="noStrike">
              <a:solidFill>
                <a:srgbClr val="000000"/>
              </a:solidFill>
              <a:latin typeface="Arial"/>
            </a:endParaRPr>
          </a:p>
          <a:p>
            <a:pPr marL="270000" indent="-117360">
              <a:lnSpc>
                <a:spcPct val="100000"/>
              </a:lnSpc>
              <a:spcBef>
                <a:spcPts val="601"/>
              </a:spcBef>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Num" idx="84"/>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0A702A98-226D-46CB-ABEB-DDF269FDD2CB}"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336"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Transactions</a:t>
            </a:r>
            <a:endParaRPr b="0" lang="en-GB" sz="2800" spc="-1" strike="noStrike">
              <a:solidFill>
                <a:srgbClr val="000000"/>
              </a:solidFill>
              <a:latin typeface="Arial"/>
            </a:endParaRPr>
          </a:p>
        </p:txBody>
      </p:sp>
      <p:sp>
        <p:nvSpPr>
          <p:cNvPr id="337"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By default, provided CRUD methods on repository instances are transactional</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For read operations, the transaction configuration </a:t>
            </a:r>
            <a:r>
              <a:rPr b="1" lang="it" sz="1400" spc="-1" strike="noStrike">
                <a:solidFill>
                  <a:srgbClr val="0b5394"/>
                </a:solidFill>
                <a:latin typeface="Consolas"/>
                <a:ea typeface="Consolas"/>
              </a:rPr>
              <a:t>readOnly</a:t>
            </a:r>
            <a:r>
              <a:rPr b="0" lang="it" sz="1400" spc="-1" strike="noStrike">
                <a:solidFill>
                  <a:schemeClr val="dk1"/>
                </a:solidFill>
                <a:latin typeface="Calibri"/>
                <a:ea typeface="Calibri"/>
              </a:rPr>
              <a:t> flag is set to true, thus informing the </a:t>
            </a:r>
            <a:r>
              <a:rPr b="1" lang="it" sz="1400" spc="-1" strike="noStrike">
                <a:solidFill>
                  <a:srgbClr val="0b5394"/>
                </a:solidFill>
                <a:latin typeface="Consolas"/>
                <a:ea typeface="Consolas"/>
              </a:rPr>
              <a:t>transactionManager</a:t>
            </a:r>
            <a:r>
              <a:rPr b="0" lang="it" sz="1400" spc="-1" strike="noStrike">
                <a:solidFill>
                  <a:schemeClr val="dk1"/>
                </a:solidFill>
                <a:latin typeface="Calibri"/>
                <a:ea typeface="Calibri"/>
              </a:rPr>
              <a:t> that no change will take place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Custom methods should be explicitly marked with </a:t>
            </a:r>
            <a:r>
              <a:rPr b="1" lang="it" sz="1800" spc="-1" strike="noStrike">
                <a:solidFill>
                  <a:srgbClr val="0b5394"/>
                </a:solidFill>
                <a:latin typeface="Consolas"/>
                <a:ea typeface="Consolas"/>
              </a:rPr>
              <a:t>@Transactional</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Possibly specifying the attribute </a:t>
            </a:r>
            <a:r>
              <a:rPr b="1" lang="it" sz="1400" spc="-1" strike="noStrike">
                <a:solidFill>
                  <a:srgbClr val="0b5394"/>
                </a:solidFill>
                <a:latin typeface="Consolas"/>
                <a:ea typeface="Consolas"/>
              </a:rPr>
              <a:t>readOnly=true</a:t>
            </a:r>
            <a:r>
              <a:rPr b="0" lang="it" sz="1400" spc="-1" strike="noStrike">
                <a:solidFill>
                  <a:schemeClr val="dk1"/>
                </a:solidFill>
                <a:latin typeface="Calibri"/>
                <a:ea typeface="Calibri"/>
              </a:rPr>
              <a:t>, if it is a read operation</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If the transaction need to span across several methods or repositories, a </a:t>
            </a:r>
            <a:r>
              <a:rPr b="1" lang="it" sz="1800" spc="-1" strike="noStrike">
                <a:solidFill>
                  <a:srgbClr val="0b5394"/>
                </a:solidFill>
                <a:latin typeface="Consolas"/>
                <a:ea typeface="Consolas"/>
              </a:rPr>
              <a:t>@Service</a:t>
            </a:r>
            <a:r>
              <a:rPr b="0" lang="it" sz="1800" spc="-1" strike="noStrike">
                <a:solidFill>
                  <a:schemeClr val="dk1"/>
                </a:solidFill>
                <a:latin typeface="Calibri"/>
                <a:ea typeface="Calibri"/>
              </a:rPr>
              <a:t> method labelled with </a:t>
            </a:r>
            <a:r>
              <a:rPr b="1" lang="it" sz="1800" spc="-1" strike="noStrike">
                <a:solidFill>
                  <a:srgbClr val="0b5394"/>
                </a:solidFill>
                <a:latin typeface="Consolas"/>
                <a:ea typeface="Consolas"/>
              </a:rPr>
              <a:t>@Transactional</a:t>
            </a:r>
            <a:r>
              <a:rPr b="0" lang="it" sz="1800" spc="-1" strike="noStrike">
                <a:solidFill>
                  <a:schemeClr val="dk1"/>
                </a:solidFill>
                <a:latin typeface="Calibri"/>
                <a:ea typeface="Calibri"/>
              </a:rPr>
              <a:t> must be introduced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Num" idx="85"/>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CA794DC6-C226-4627-9A0F-0A0AB1DA4618}"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339"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Locking</a:t>
            </a:r>
            <a:endParaRPr b="0" lang="en-GB" sz="2800" spc="-1" strike="noStrike">
              <a:solidFill>
                <a:srgbClr val="000000"/>
              </a:solidFill>
              <a:latin typeface="Arial"/>
            </a:endParaRPr>
          </a:p>
        </p:txBody>
      </p:sp>
      <p:sp>
        <p:nvSpPr>
          <p:cNvPr id="340"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If the application has concurrent writers to the same objects, then a locking strategy is critical in order to prevent data corruption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Locking assumes a co-operative approach to maintain data integrity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 may involve application level changes, and ensuring other applications accessing the database also do so correctly for the locking policy being used  </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Setting the transaction isolation strategy may not be enough for a typical web application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Google Shape;650;p86"/>
          <p:cNvSpPr/>
          <p:nvPr/>
        </p:nvSpPr>
        <p:spPr>
          <a:xfrm>
            <a:off x="2912760" y="2894400"/>
            <a:ext cx="673920" cy="1179720"/>
          </a:xfrm>
          <a:prstGeom prst="curvedRightArrow">
            <a:avLst>
              <a:gd name="adj1" fmla="val 25000"/>
              <a:gd name="adj2" fmla="val 50000"/>
              <a:gd name="adj3" fmla="val 25000"/>
            </a:avLst>
          </a:prstGeom>
          <a:solidFill>
            <a:srgbClr val="ffc000"/>
          </a:solidFill>
          <a:ln w="12700">
            <a:solidFill>
              <a:srgbClr val="ff93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
        <p:nvSpPr>
          <p:cNvPr id="342" name="PlaceHolder 1"/>
          <p:cNvSpPr>
            <a:spLocks noGrp="1"/>
          </p:cNvSpPr>
          <p:nvPr>
            <p:ph type="title"/>
          </p:nvPr>
        </p:nvSpPr>
        <p:spPr>
          <a:xfrm>
            <a:off x="311760" y="139680"/>
            <a:ext cx="8520120" cy="99396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Locking</a:t>
            </a:r>
            <a:endParaRPr b="0" lang="en-GB" sz="2800" spc="-1" strike="noStrike">
              <a:solidFill>
                <a:srgbClr val="000000"/>
              </a:solidFill>
              <a:latin typeface="Arial"/>
            </a:endParaRPr>
          </a:p>
        </p:txBody>
      </p:sp>
      <p:sp>
        <p:nvSpPr>
          <p:cNvPr id="343" name="PlaceHolder 2"/>
          <p:cNvSpPr>
            <a:spLocks noGrp="1"/>
          </p:cNvSpPr>
          <p:nvPr>
            <p:ph type="sldNum" idx="8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66C29E8-E3B1-4F1D-B1EE-A2093F36815C}"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344" name="Google Shape;653;p86"/>
          <p:cNvSpPr/>
          <p:nvPr/>
        </p:nvSpPr>
        <p:spPr>
          <a:xfrm>
            <a:off x="1141920" y="929520"/>
            <a:ext cx="148068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400" spc="-1" strike="noStrike">
                <a:solidFill>
                  <a:schemeClr val="dk1"/>
                </a:solidFill>
                <a:latin typeface="Consolas"/>
                <a:ea typeface="Consolas"/>
              </a:rPr>
              <a:t>Client1</a:t>
            </a:r>
            <a:endParaRPr b="0" lang="en-GB" sz="1400" spc="-1" strike="noStrike">
              <a:solidFill>
                <a:srgbClr val="000000"/>
              </a:solidFill>
              <a:latin typeface="Arial"/>
            </a:endParaRPr>
          </a:p>
        </p:txBody>
      </p:sp>
      <p:sp>
        <p:nvSpPr>
          <p:cNvPr id="345" name="Google Shape;654;p86"/>
          <p:cNvSpPr/>
          <p:nvPr/>
        </p:nvSpPr>
        <p:spPr>
          <a:xfrm>
            <a:off x="2937960" y="929520"/>
            <a:ext cx="148068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400" spc="-1" strike="noStrike">
                <a:solidFill>
                  <a:schemeClr val="dk1"/>
                </a:solidFill>
                <a:latin typeface="Consolas"/>
                <a:ea typeface="Consolas"/>
              </a:rPr>
              <a:t>Client2</a:t>
            </a:r>
            <a:endParaRPr b="0" lang="en-GB" sz="1400" spc="-1" strike="noStrike">
              <a:solidFill>
                <a:srgbClr val="000000"/>
              </a:solidFill>
              <a:latin typeface="Arial"/>
            </a:endParaRPr>
          </a:p>
        </p:txBody>
      </p:sp>
      <p:sp>
        <p:nvSpPr>
          <p:cNvPr id="346" name="Google Shape;655;p86"/>
          <p:cNvSpPr/>
          <p:nvPr/>
        </p:nvSpPr>
        <p:spPr>
          <a:xfrm>
            <a:off x="4733640" y="929520"/>
            <a:ext cx="148068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400" spc="-1" strike="noStrike">
                <a:solidFill>
                  <a:schemeClr val="dk1"/>
                </a:solidFill>
                <a:latin typeface="Consolas"/>
                <a:ea typeface="Consolas"/>
              </a:rPr>
              <a:t>Server</a:t>
            </a:r>
            <a:endParaRPr b="0" lang="en-GB" sz="1400" spc="-1" strike="noStrike">
              <a:solidFill>
                <a:srgbClr val="000000"/>
              </a:solidFill>
              <a:latin typeface="Arial"/>
            </a:endParaRPr>
          </a:p>
        </p:txBody>
      </p:sp>
      <p:sp>
        <p:nvSpPr>
          <p:cNvPr id="347" name="Google Shape;656;p86"/>
          <p:cNvSpPr/>
          <p:nvPr/>
        </p:nvSpPr>
        <p:spPr>
          <a:xfrm>
            <a:off x="6529680" y="929520"/>
            <a:ext cx="148068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400" spc="-1" strike="noStrike">
                <a:solidFill>
                  <a:schemeClr val="dk1"/>
                </a:solidFill>
                <a:latin typeface="Consolas"/>
                <a:ea typeface="Consolas"/>
              </a:rPr>
              <a:t>DBMS</a:t>
            </a:r>
            <a:endParaRPr b="0" lang="en-GB" sz="1400" spc="-1" strike="noStrike">
              <a:solidFill>
                <a:srgbClr val="000000"/>
              </a:solidFill>
              <a:latin typeface="Arial"/>
            </a:endParaRPr>
          </a:p>
        </p:txBody>
      </p:sp>
      <p:cxnSp>
        <p:nvCxnSpPr>
          <p:cNvPr id="348" name="Google Shape;657;p86"/>
          <p:cNvCxnSpPr>
            <a:stCxn id="344" idx="2"/>
          </p:cNvCxnSpPr>
          <p:nvPr/>
        </p:nvCxnSpPr>
        <p:spPr>
          <a:xfrm>
            <a:off x="1882440" y="1207440"/>
            <a:ext cx="360" cy="3647880"/>
          </a:xfrm>
          <a:prstGeom prst="straightConnector1">
            <a:avLst/>
          </a:prstGeom>
          <a:ln w="9525">
            <a:solidFill>
              <a:srgbClr val="4561aa"/>
            </a:solidFill>
            <a:round/>
          </a:ln>
        </p:spPr>
      </p:cxnSp>
      <p:cxnSp>
        <p:nvCxnSpPr>
          <p:cNvPr id="349" name="Google Shape;658;p86"/>
          <p:cNvCxnSpPr/>
          <p:nvPr/>
        </p:nvCxnSpPr>
        <p:spPr>
          <a:xfrm>
            <a:off x="3682440" y="1207440"/>
            <a:ext cx="360" cy="3647880"/>
          </a:xfrm>
          <a:prstGeom prst="straightConnector1">
            <a:avLst/>
          </a:prstGeom>
          <a:ln w="9525">
            <a:solidFill>
              <a:srgbClr val="4561aa"/>
            </a:solidFill>
            <a:round/>
          </a:ln>
        </p:spPr>
      </p:cxnSp>
      <p:cxnSp>
        <p:nvCxnSpPr>
          <p:cNvPr id="350" name="Google Shape;659;p86"/>
          <p:cNvCxnSpPr/>
          <p:nvPr/>
        </p:nvCxnSpPr>
        <p:spPr>
          <a:xfrm>
            <a:off x="5482440" y="1207440"/>
            <a:ext cx="360" cy="3647880"/>
          </a:xfrm>
          <a:prstGeom prst="straightConnector1">
            <a:avLst/>
          </a:prstGeom>
          <a:ln w="9525">
            <a:solidFill>
              <a:srgbClr val="4561aa"/>
            </a:solidFill>
            <a:round/>
          </a:ln>
        </p:spPr>
      </p:cxnSp>
      <p:cxnSp>
        <p:nvCxnSpPr>
          <p:cNvPr id="351" name="Google Shape;660;p86"/>
          <p:cNvCxnSpPr/>
          <p:nvPr/>
        </p:nvCxnSpPr>
        <p:spPr>
          <a:xfrm>
            <a:off x="7282440" y="1207440"/>
            <a:ext cx="360" cy="3647880"/>
          </a:xfrm>
          <a:prstGeom prst="straightConnector1">
            <a:avLst/>
          </a:prstGeom>
          <a:ln w="9525">
            <a:solidFill>
              <a:srgbClr val="4561aa"/>
            </a:solidFill>
            <a:round/>
          </a:ln>
        </p:spPr>
      </p:cxnSp>
      <p:sp>
        <p:nvSpPr>
          <p:cNvPr id="352" name="Google Shape;661;p86"/>
          <p:cNvSpPr/>
          <p:nvPr/>
        </p:nvSpPr>
        <p:spPr>
          <a:xfrm>
            <a:off x="1820880" y="148572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
        <p:nvSpPr>
          <p:cNvPr id="353" name="Google Shape;662;p86"/>
          <p:cNvSpPr/>
          <p:nvPr/>
        </p:nvSpPr>
        <p:spPr>
          <a:xfrm>
            <a:off x="5412960" y="148572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54" name="Google Shape;663;p86"/>
          <p:cNvCxnSpPr>
            <a:stCxn id="352" idx="0"/>
            <a:endCxn id="353" idx="0"/>
          </p:cNvCxnSpPr>
          <p:nvPr/>
        </p:nvCxnSpPr>
        <p:spPr>
          <a:xfrm>
            <a:off x="1882080" y="1485360"/>
            <a:ext cx="3592440" cy="360"/>
          </a:xfrm>
          <a:prstGeom prst="straightConnector1">
            <a:avLst/>
          </a:prstGeom>
          <a:ln w="19050">
            <a:solidFill>
              <a:srgbClr val="000000"/>
            </a:solidFill>
            <a:round/>
            <a:tailEnd len="med" type="triangle" w="med"/>
          </a:ln>
        </p:spPr>
      </p:cxnSp>
      <p:cxnSp>
        <p:nvCxnSpPr>
          <p:cNvPr id="355" name="Google Shape;664;p86"/>
          <p:cNvCxnSpPr>
            <a:stCxn id="353" idx="2"/>
            <a:endCxn id="352" idx="2"/>
          </p:cNvCxnSpPr>
          <p:nvPr/>
        </p:nvCxnSpPr>
        <p:spPr>
          <a:xfrm flipH="1">
            <a:off x="1881720" y="2069280"/>
            <a:ext cx="3592800" cy="360"/>
          </a:xfrm>
          <a:prstGeom prst="straightConnector1">
            <a:avLst/>
          </a:prstGeom>
          <a:ln w="19050">
            <a:solidFill>
              <a:srgbClr val="000000"/>
            </a:solidFill>
            <a:prstDash val="dash"/>
            <a:round/>
            <a:tailEnd len="med" type="triangle" w="med"/>
          </a:ln>
        </p:spPr>
      </p:cxnSp>
      <p:sp>
        <p:nvSpPr>
          <p:cNvPr id="356" name="Google Shape;665;p86"/>
          <p:cNvSpPr/>
          <p:nvPr/>
        </p:nvSpPr>
        <p:spPr>
          <a:xfrm>
            <a:off x="7221240" y="1647720"/>
            <a:ext cx="12240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57" name="Google Shape;666;p86"/>
          <p:cNvCxnSpPr>
            <a:endCxn id="356" idx="0"/>
          </p:cNvCxnSpPr>
          <p:nvPr/>
        </p:nvCxnSpPr>
        <p:spPr>
          <a:xfrm>
            <a:off x="5535360" y="1647720"/>
            <a:ext cx="1747440" cy="360"/>
          </a:xfrm>
          <a:prstGeom prst="straightConnector1">
            <a:avLst/>
          </a:prstGeom>
          <a:ln w="19050">
            <a:solidFill>
              <a:srgbClr val="000000"/>
            </a:solidFill>
            <a:round/>
            <a:tailEnd len="med" type="triangle" w="med"/>
          </a:ln>
        </p:spPr>
      </p:cxnSp>
      <p:cxnSp>
        <p:nvCxnSpPr>
          <p:cNvPr id="358" name="Google Shape;667;p86"/>
          <p:cNvCxnSpPr>
            <a:stCxn id="356" idx="2"/>
          </p:cNvCxnSpPr>
          <p:nvPr/>
        </p:nvCxnSpPr>
        <p:spPr>
          <a:xfrm flipH="1">
            <a:off x="5535360" y="1925640"/>
            <a:ext cx="1747440" cy="360"/>
          </a:xfrm>
          <a:prstGeom prst="straightConnector1">
            <a:avLst/>
          </a:prstGeom>
          <a:ln w="19050">
            <a:solidFill>
              <a:srgbClr val="000000"/>
            </a:solidFill>
            <a:prstDash val="dash"/>
            <a:round/>
            <a:tailEnd len="med" type="triangle" w="med"/>
          </a:ln>
        </p:spPr>
      </p:cxnSp>
      <p:sp>
        <p:nvSpPr>
          <p:cNvPr id="359" name="Google Shape;668;p86"/>
          <p:cNvSpPr/>
          <p:nvPr/>
        </p:nvSpPr>
        <p:spPr>
          <a:xfrm>
            <a:off x="2002320" y="1208520"/>
            <a:ext cx="157752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GET /data/1</a:t>
            </a:r>
            <a:endParaRPr b="0" lang="en-GB" sz="1400" spc="-1" strike="noStrike">
              <a:solidFill>
                <a:srgbClr val="000000"/>
              </a:solidFill>
              <a:latin typeface="Arial"/>
            </a:endParaRPr>
          </a:p>
        </p:txBody>
      </p:sp>
      <p:sp>
        <p:nvSpPr>
          <p:cNvPr id="360" name="Google Shape;669;p86"/>
          <p:cNvSpPr/>
          <p:nvPr/>
        </p:nvSpPr>
        <p:spPr>
          <a:xfrm>
            <a:off x="3605040" y="230832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
        <p:nvSpPr>
          <p:cNvPr id="361" name="Google Shape;670;p86"/>
          <p:cNvSpPr/>
          <p:nvPr/>
        </p:nvSpPr>
        <p:spPr>
          <a:xfrm>
            <a:off x="5421240" y="230832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62" name="Google Shape;671;p86"/>
          <p:cNvCxnSpPr>
            <a:stCxn id="360" idx="0"/>
            <a:endCxn id="361" idx="0"/>
          </p:cNvCxnSpPr>
          <p:nvPr/>
        </p:nvCxnSpPr>
        <p:spPr>
          <a:xfrm>
            <a:off x="3666240" y="2308320"/>
            <a:ext cx="1816200" cy="360"/>
          </a:xfrm>
          <a:prstGeom prst="straightConnector1">
            <a:avLst/>
          </a:prstGeom>
          <a:ln w="19050">
            <a:solidFill>
              <a:srgbClr val="000000"/>
            </a:solidFill>
            <a:round/>
            <a:tailEnd len="med" type="triangle" w="med"/>
          </a:ln>
        </p:spPr>
      </p:cxnSp>
      <p:sp>
        <p:nvSpPr>
          <p:cNvPr id="363" name="Google Shape;672;p86"/>
          <p:cNvSpPr/>
          <p:nvPr/>
        </p:nvSpPr>
        <p:spPr>
          <a:xfrm>
            <a:off x="7229520" y="2470680"/>
            <a:ext cx="12240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64" name="Google Shape;673;p86"/>
          <p:cNvCxnSpPr>
            <a:endCxn id="363" idx="0"/>
          </p:cNvCxnSpPr>
          <p:nvPr/>
        </p:nvCxnSpPr>
        <p:spPr>
          <a:xfrm>
            <a:off x="5543640" y="2470320"/>
            <a:ext cx="1747440" cy="360"/>
          </a:xfrm>
          <a:prstGeom prst="straightConnector1">
            <a:avLst/>
          </a:prstGeom>
          <a:ln w="19050">
            <a:solidFill>
              <a:srgbClr val="000000"/>
            </a:solidFill>
            <a:round/>
            <a:tailEnd len="med" type="triangle" w="med"/>
          </a:ln>
        </p:spPr>
      </p:cxnSp>
      <p:cxnSp>
        <p:nvCxnSpPr>
          <p:cNvPr id="365" name="Google Shape;674;p86"/>
          <p:cNvCxnSpPr>
            <a:stCxn id="363" idx="2"/>
          </p:cNvCxnSpPr>
          <p:nvPr/>
        </p:nvCxnSpPr>
        <p:spPr>
          <a:xfrm flipH="1">
            <a:off x="5543640" y="2748600"/>
            <a:ext cx="1747440" cy="360"/>
          </a:xfrm>
          <a:prstGeom prst="straightConnector1">
            <a:avLst/>
          </a:prstGeom>
          <a:ln w="19050">
            <a:solidFill>
              <a:srgbClr val="000000"/>
            </a:solidFill>
            <a:prstDash val="dash"/>
            <a:round/>
            <a:tailEnd len="med" type="triangle" w="med"/>
          </a:ln>
        </p:spPr>
      </p:cxnSp>
      <p:sp>
        <p:nvSpPr>
          <p:cNvPr id="366" name="Google Shape;675;p86"/>
          <p:cNvSpPr/>
          <p:nvPr/>
        </p:nvSpPr>
        <p:spPr>
          <a:xfrm>
            <a:off x="3758760" y="2076120"/>
            <a:ext cx="157752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GET /data/1</a:t>
            </a:r>
            <a:endParaRPr b="0" lang="en-GB" sz="1400" spc="-1" strike="noStrike">
              <a:solidFill>
                <a:srgbClr val="000000"/>
              </a:solidFill>
              <a:latin typeface="Arial"/>
            </a:endParaRPr>
          </a:p>
        </p:txBody>
      </p:sp>
      <p:sp>
        <p:nvSpPr>
          <p:cNvPr id="367" name="Google Shape;676;p86"/>
          <p:cNvSpPr/>
          <p:nvPr/>
        </p:nvSpPr>
        <p:spPr>
          <a:xfrm>
            <a:off x="7405560" y="1629360"/>
            <a:ext cx="69084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1: A</a:t>
            </a:r>
            <a:endParaRPr b="0" lang="en-GB" sz="1400" spc="-1" strike="noStrike">
              <a:solidFill>
                <a:srgbClr val="000000"/>
              </a:solidFill>
              <a:latin typeface="Arial"/>
            </a:endParaRPr>
          </a:p>
        </p:txBody>
      </p:sp>
      <p:sp>
        <p:nvSpPr>
          <p:cNvPr id="368" name="Google Shape;677;p86"/>
          <p:cNvSpPr/>
          <p:nvPr/>
        </p:nvSpPr>
        <p:spPr>
          <a:xfrm>
            <a:off x="7413480" y="2462040"/>
            <a:ext cx="69084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1: A</a:t>
            </a:r>
            <a:endParaRPr b="0" lang="en-GB" sz="1400" spc="-1" strike="noStrike">
              <a:solidFill>
                <a:srgbClr val="000000"/>
              </a:solidFill>
              <a:latin typeface="Arial"/>
            </a:endParaRPr>
          </a:p>
        </p:txBody>
      </p:sp>
      <p:grpSp>
        <p:nvGrpSpPr>
          <p:cNvPr id="369" name="Google Shape;678;p86"/>
          <p:cNvGrpSpPr/>
          <p:nvPr/>
        </p:nvGrpSpPr>
        <p:grpSpPr>
          <a:xfrm>
            <a:off x="3605400" y="3816360"/>
            <a:ext cx="4491000" cy="830160"/>
            <a:chOff x="3605400" y="3816360"/>
            <a:chExt cx="4491000" cy="830160"/>
          </a:xfrm>
        </p:grpSpPr>
        <p:sp>
          <p:nvSpPr>
            <p:cNvPr id="370" name="Google Shape;679;p86"/>
            <p:cNvSpPr/>
            <p:nvPr/>
          </p:nvSpPr>
          <p:spPr>
            <a:xfrm>
              <a:off x="3605400" y="406260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
          <p:nvSpPr>
            <p:cNvPr id="371" name="Google Shape;680;p86"/>
            <p:cNvSpPr/>
            <p:nvPr/>
          </p:nvSpPr>
          <p:spPr>
            <a:xfrm>
              <a:off x="5421600" y="406260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72" name="Google Shape;681;p86"/>
            <p:cNvCxnSpPr>
              <a:stCxn id="370" idx="0"/>
              <a:endCxn id="371" idx="0"/>
            </p:cNvCxnSpPr>
            <p:nvPr/>
          </p:nvCxnSpPr>
          <p:spPr>
            <a:xfrm>
              <a:off x="3666600" y="4062600"/>
              <a:ext cx="1816200" cy="360"/>
            </a:xfrm>
            <a:prstGeom prst="straightConnector1">
              <a:avLst/>
            </a:prstGeom>
            <a:ln w="19050">
              <a:solidFill>
                <a:srgbClr val="000000"/>
              </a:solidFill>
              <a:round/>
              <a:tailEnd len="med" type="triangle" w="med"/>
            </a:ln>
          </p:spPr>
        </p:cxnSp>
        <p:cxnSp>
          <p:nvCxnSpPr>
            <p:cNvPr id="373" name="Google Shape;682;p86"/>
            <p:cNvCxnSpPr>
              <a:stCxn id="371" idx="2"/>
              <a:endCxn id="370" idx="2"/>
            </p:cNvCxnSpPr>
            <p:nvPr/>
          </p:nvCxnSpPr>
          <p:spPr>
            <a:xfrm flipH="1">
              <a:off x="3666600" y="4646520"/>
              <a:ext cx="1816200" cy="360"/>
            </a:xfrm>
            <a:prstGeom prst="straightConnector1">
              <a:avLst/>
            </a:prstGeom>
            <a:ln w="19050">
              <a:solidFill>
                <a:srgbClr val="000000"/>
              </a:solidFill>
              <a:prstDash val="dash"/>
              <a:round/>
              <a:tailEnd len="med" type="triangle" w="med"/>
            </a:ln>
          </p:spPr>
        </p:cxnSp>
        <p:sp>
          <p:nvSpPr>
            <p:cNvPr id="374" name="Google Shape;683;p86"/>
            <p:cNvSpPr/>
            <p:nvPr/>
          </p:nvSpPr>
          <p:spPr>
            <a:xfrm>
              <a:off x="7217280" y="4224960"/>
              <a:ext cx="12240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75" name="Google Shape;684;p86"/>
            <p:cNvCxnSpPr>
              <a:endCxn id="374" idx="0"/>
            </p:cNvCxnSpPr>
            <p:nvPr/>
          </p:nvCxnSpPr>
          <p:spPr>
            <a:xfrm>
              <a:off x="5531400" y="4224600"/>
              <a:ext cx="1747440" cy="360"/>
            </a:xfrm>
            <a:prstGeom prst="straightConnector1">
              <a:avLst/>
            </a:prstGeom>
            <a:ln w="19050">
              <a:solidFill>
                <a:srgbClr val="000000"/>
              </a:solidFill>
              <a:round/>
              <a:tailEnd len="med" type="triangle" w="med"/>
            </a:ln>
          </p:spPr>
        </p:cxnSp>
        <p:cxnSp>
          <p:nvCxnSpPr>
            <p:cNvPr id="376" name="Google Shape;685;p86"/>
            <p:cNvCxnSpPr>
              <a:stCxn id="374" idx="2"/>
            </p:cNvCxnSpPr>
            <p:nvPr/>
          </p:nvCxnSpPr>
          <p:spPr>
            <a:xfrm flipH="1">
              <a:off x="5531400" y="4502880"/>
              <a:ext cx="1747440" cy="360"/>
            </a:xfrm>
            <a:prstGeom prst="straightConnector1">
              <a:avLst/>
            </a:prstGeom>
            <a:ln w="19050">
              <a:solidFill>
                <a:srgbClr val="000000"/>
              </a:solidFill>
              <a:prstDash val="dash"/>
              <a:round/>
              <a:tailEnd len="med" type="triangle" w="med"/>
            </a:ln>
          </p:spPr>
        </p:cxnSp>
        <p:sp>
          <p:nvSpPr>
            <p:cNvPr id="377" name="Google Shape;686;p86"/>
            <p:cNvSpPr/>
            <p:nvPr/>
          </p:nvSpPr>
          <p:spPr>
            <a:xfrm>
              <a:off x="3720600" y="3816360"/>
              <a:ext cx="246384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POST /data/1 {1:C}</a:t>
              </a:r>
              <a:endParaRPr b="0" lang="en-GB" sz="1400" spc="-1" strike="noStrike">
                <a:solidFill>
                  <a:srgbClr val="000000"/>
                </a:solidFill>
                <a:latin typeface="Arial"/>
              </a:endParaRPr>
            </a:p>
          </p:txBody>
        </p:sp>
        <p:sp>
          <p:nvSpPr>
            <p:cNvPr id="378" name="Google Shape;687;p86"/>
            <p:cNvSpPr/>
            <p:nvPr/>
          </p:nvSpPr>
          <p:spPr>
            <a:xfrm>
              <a:off x="7405560" y="4242600"/>
              <a:ext cx="69084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1: C</a:t>
              </a:r>
              <a:endParaRPr b="0" lang="en-GB" sz="1400" spc="-1" strike="noStrike">
                <a:solidFill>
                  <a:srgbClr val="000000"/>
                </a:solidFill>
                <a:latin typeface="Arial"/>
              </a:endParaRPr>
            </a:p>
          </p:txBody>
        </p:sp>
      </p:grpSp>
      <p:grpSp>
        <p:nvGrpSpPr>
          <p:cNvPr id="379" name="Google Shape;688;p86"/>
          <p:cNvGrpSpPr/>
          <p:nvPr/>
        </p:nvGrpSpPr>
        <p:grpSpPr>
          <a:xfrm>
            <a:off x="1823400" y="2898360"/>
            <a:ext cx="6283440" cy="860400"/>
            <a:chOff x="1823400" y="2898360"/>
            <a:chExt cx="6283440" cy="860400"/>
          </a:xfrm>
        </p:grpSpPr>
        <p:sp>
          <p:nvSpPr>
            <p:cNvPr id="380" name="Google Shape;689;p86"/>
            <p:cNvSpPr/>
            <p:nvPr/>
          </p:nvSpPr>
          <p:spPr>
            <a:xfrm>
              <a:off x="1823400" y="317520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
          <p:nvSpPr>
            <p:cNvPr id="381" name="Google Shape;690;p86"/>
            <p:cNvSpPr/>
            <p:nvPr/>
          </p:nvSpPr>
          <p:spPr>
            <a:xfrm>
              <a:off x="5415480" y="3175200"/>
              <a:ext cx="122400" cy="58356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82" name="Google Shape;691;p86"/>
            <p:cNvCxnSpPr>
              <a:stCxn id="380" idx="0"/>
              <a:endCxn id="381" idx="0"/>
            </p:cNvCxnSpPr>
            <p:nvPr/>
          </p:nvCxnSpPr>
          <p:spPr>
            <a:xfrm>
              <a:off x="1884600" y="3175200"/>
              <a:ext cx="3592440" cy="360"/>
            </a:xfrm>
            <a:prstGeom prst="straightConnector1">
              <a:avLst/>
            </a:prstGeom>
            <a:ln w="19050">
              <a:solidFill>
                <a:srgbClr val="000000"/>
              </a:solidFill>
              <a:round/>
              <a:tailEnd len="med" type="triangle" w="med"/>
            </a:ln>
          </p:spPr>
        </p:cxnSp>
        <p:cxnSp>
          <p:nvCxnSpPr>
            <p:cNvPr id="383" name="Google Shape;692;p86"/>
            <p:cNvCxnSpPr>
              <a:stCxn id="381" idx="2"/>
              <a:endCxn id="380" idx="2"/>
            </p:cNvCxnSpPr>
            <p:nvPr/>
          </p:nvCxnSpPr>
          <p:spPr>
            <a:xfrm flipH="1">
              <a:off x="1884600" y="3758760"/>
              <a:ext cx="3592440" cy="360"/>
            </a:xfrm>
            <a:prstGeom prst="straightConnector1">
              <a:avLst/>
            </a:prstGeom>
            <a:ln w="19050">
              <a:solidFill>
                <a:srgbClr val="000000"/>
              </a:solidFill>
              <a:prstDash val="dash"/>
              <a:round/>
              <a:tailEnd len="med" type="triangle" w="med"/>
            </a:ln>
          </p:spPr>
        </p:cxnSp>
        <p:sp>
          <p:nvSpPr>
            <p:cNvPr id="384" name="Google Shape;693;p86"/>
            <p:cNvSpPr/>
            <p:nvPr/>
          </p:nvSpPr>
          <p:spPr>
            <a:xfrm>
              <a:off x="7223760" y="3337560"/>
              <a:ext cx="122400" cy="277920"/>
            </a:xfrm>
            <a:prstGeom prst="rect">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cxnSp>
          <p:nvCxnSpPr>
            <p:cNvPr id="385" name="Google Shape;694;p86"/>
            <p:cNvCxnSpPr>
              <a:endCxn id="384" idx="0"/>
            </p:cNvCxnSpPr>
            <p:nvPr/>
          </p:nvCxnSpPr>
          <p:spPr>
            <a:xfrm>
              <a:off x="5538240" y="3337200"/>
              <a:ext cx="1747080" cy="360"/>
            </a:xfrm>
            <a:prstGeom prst="straightConnector1">
              <a:avLst/>
            </a:prstGeom>
            <a:ln w="19050">
              <a:solidFill>
                <a:srgbClr val="000000"/>
              </a:solidFill>
              <a:round/>
              <a:tailEnd len="med" type="triangle" w="med"/>
            </a:ln>
          </p:spPr>
        </p:cxnSp>
        <p:cxnSp>
          <p:nvCxnSpPr>
            <p:cNvPr id="386" name="Google Shape;695;p86"/>
            <p:cNvCxnSpPr>
              <a:stCxn id="384" idx="2"/>
            </p:cNvCxnSpPr>
            <p:nvPr/>
          </p:nvCxnSpPr>
          <p:spPr>
            <a:xfrm flipH="1">
              <a:off x="5538240" y="3615480"/>
              <a:ext cx="1747080" cy="360"/>
            </a:xfrm>
            <a:prstGeom prst="straightConnector1">
              <a:avLst/>
            </a:prstGeom>
            <a:ln w="19050">
              <a:solidFill>
                <a:srgbClr val="000000"/>
              </a:solidFill>
              <a:prstDash val="dash"/>
              <a:round/>
              <a:tailEnd len="med" type="triangle" w="med"/>
            </a:ln>
          </p:spPr>
        </p:cxnSp>
        <p:sp>
          <p:nvSpPr>
            <p:cNvPr id="387" name="Google Shape;696;p86"/>
            <p:cNvSpPr/>
            <p:nvPr/>
          </p:nvSpPr>
          <p:spPr>
            <a:xfrm>
              <a:off x="2027520" y="2898360"/>
              <a:ext cx="246384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POST /data/1 {1:B}</a:t>
              </a:r>
              <a:endParaRPr b="0" lang="en-GB" sz="1400" spc="-1" strike="noStrike">
                <a:solidFill>
                  <a:srgbClr val="000000"/>
                </a:solidFill>
                <a:latin typeface="Arial"/>
              </a:endParaRPr>
            </a:p>
          </p:txBody>
        </p:sp>
        <p:sp>
          <p:nvSpPr>
            <p:cNvPr id="388" name="Google Shape;697;p86"/>
            <p:cNvSpPr/>
            <p:nvPr/>
          </p:nvSpPr>
          <p:spPr>
            <a:xfrm>
              <a:off x="7416000" y="3338280"/>
              <a:ext cx="69084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1: B</a:t>
              </a:r>
              <a:endParaRPr b="0" lang="en-GB" sz="1400" spc="-1" strike="noStrike">
                <a:solidFill>
                  <a:srgbClr val="000000"/>
                </a:solidFill>
                <a:latin typeface="Arial"/>
              </a:endParaRPr>
            </a:p>
          </p:txBody>
        </p:sp>
      </p:grpSp>
      <p:sp>
        <p:nvSpPr>
          <p:cNvPr id="389" name="Google Shape;698;p86"/>
          <p:cNvSpPr/>
          <p:nvPr/>
        </p:nvSpPr>
        <p:spPr>
          <a:xfrm>
            <a:off x="7725240" y="3686400"/>
            <a:ext cx="212760" cy="546120"/>
          </a:xfrm>
          <a:prstGeom prst="upDownArrow">
            <a:avLst>
              <a:gd name="adj1" fmla="val 50000"/>
              <a:gd name="adj2" fmla="val 50000"/>
            </a:avLst>
          </a:prstGeom>
          <a:solidFill>
            <a:srgbClr val="ff0000"/>
          </a:solidFill>
          <a:ln w="12700">
            <a:solidFill>
              <a:srgbClr val="c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ffffff"/>
              </a:solidFill>
              <a:latin typeface="Arial"/>
            </a:endParaRPr>
          </a:p>
        </p:txBody>
      </p:sp>
      <p:sp>
        <p:nvSpPr>
          <p:cNvPr id="390" name="Google Shape;699;p86"/>
          <p:cNvSpPr/>
          <p:nvPr/>
        </p:nvSpPr>
        <p:spPr>
          <a:xfrm>
            <a:off x="2111400" y="1789920"/>
            <a:ext cx="94392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{1: A}</a:t>
            </a:r>
            <a:endParaRPr b="0" lang="en-GB" sz="1400" spc="-1" strike="noStrike">
              <a:solidFill>
                <a:srgbClr val="000000"/>
              </a:solidFill>
              <a:latin typeface="Arial"/>
            </a:endParaRPr>
          </a:p>
        </p:txBody>
      </p:sp>
      <p:sp>
        <p:nvSpPr>
          <p:cNvPr id="391" name="Google Shape;700;p86"/>
          <p:cNvSpPr/>
          <p:nvPr/>
        </p:nvSpPr>
        <p:spPr>
          <a:xfrm>
            <a:off x="3775680" y="2615400"/>
            <a:ext cx="943920" cy="276480"/>
          </a:xfrm>
          <a:prstGeom prst="rect">
            <a:avLst/>
          </a:prstGeom>
          <a:noFill/>
          <a:ln w="0">
            <a:noFill/>
          </a:ln>
        </p:spPr>
        <p:style>
          <a:lnRef idx="0"/>
          <a:fillRef idx="0"/>
          <a:effectRef idx="0"/>
          <a:fontRef idx="minor"/>
        </p:style>
        <p:txBody>
          <a:bodyPr anchor="t">
            <a:noAutofit/>
          </a:bodyPr>
          <a:p>
            <a:pPr>
              <a:lnSpc>
                <a:spcPct val="100000"/>
              </a:lnSpc>
              <a:tabLst>
                <a:tab algn="l" pos="0"/>
              </a:tabLst>
            </a:pPr>
            <a:r>
              <a:rPr b="0" lang="it" sz="1400" spc="-1" strike="noStrike">
                <a:solidFill>
                  <a:schemeClr val="dk1"/>
                </a:solidFill>
                <a:latin typeface="Consolas"/>
                <a:ea typeface="Consolas"/>
              </a:rPr>
              <a:t>{1: A}</a:t>
            </a:r>
            <a:endParaRPr b="0" lang="en-GB" sz="1400" spc="-1" strike="noStrike">
              <a:solidFill>
                <a:srgbClr val="000000"/>
              </a:solidFill>
              <a:latin typeface="Arial"/>
            </a:endParaRPr>
          </a:p>
        </p:txBody>
      </p:sp>
      <p:sp>
        <p:nvSpPr>
          <p:cNvPr id="392" name="Google Shape;701;p86"/>
          <p:cNvSpPr/>
          <p:nvPr/>
        </p:nvSpPr>
        <p:spPr>
          <a:xfrm>
            <a:off x="1130400" y="2066760"/>
            <a:ext cx="673920" cy="1179720"/>
          </a:xfrm>
          <a:prstGeom prst="curvedRightArrow">
            <a:avLst>
              <a:gd name="adj1" fmla="val 25000"/>
              <a:gd name="adj2" fmla="val 50000"/>
              <a:gd name="adj3" fmla="val 25000"/>
            </a:avLst>
          </a:prstGeom>
          <a:solidFill>
            <a:srgbClr val="ffc000"/>
          </a:solidFill>
          <a:ln w="12700">
            <a:solidFill>
              <a:srgbClr val="ff93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Num" idx="8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43CD4AB-8444-4707-89EF-E10369CBA5B9}"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39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Locking</a:t>
            </a:r>
            <a:endParaRPr b="0" lang="en-GB" sz="2800" spc="-1" strike="noStrike">
              <a:solidFill>
                <a:srgbClr val="000000"/>
              </a:solidFill>
              <a:latin typeface="Arial"/>
            </a:endParaRPr>
          </a:p>
        </p:txBody>
      </p:sp>
      <p:sp>
        <p:nvSpPr>
          <p:cNvPr id="39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JPA offers two locking strategy to manage concurrency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Optimistic locking and pessimistic locking</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Optimistic locking relies on entities having a numerical or timestamp field labelled with </a:t>
            </a:r>
            <a:r>
              <a:rPr b="1" lang="it" sz="1800" spc="-1" strike="noStrike">
                <a:solidFill>
                  <a:srgbClr val="0b5394"/>
                </a:solidFill>
                <a:latin typeface="Consolas"/>
                <a:ea typeface="Consolas"/>
              </a:rPr>
              <a:t>@Version</a:t>
            </a:r>
            <a:r>
              <a:rPr b="0" lang="it" sz="1800" spc="-1" strike="noStrike">
                <a:solidFill>
                  <a:schemeClr val="dk1"/>
                </a:solidFill>
                <a:latin typeface="Calibri"/>
                <a:ea typeface="Calibri"/>
              </a:rPr>
              <a:t> </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Its value will be automatically managed by the repository implementation</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When a read operation is performed, the field is populated from the database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When a write operation is performed, an extra check is added, in the transaction commit code, to verify if the version has changed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In case of mismatch, an </a:t>
            </a:r>
            <a:r>
              <a:rPr b="1" lang="it" sz="1400" spc="-1" strike="noStrike">
                <a:solidFill>
                  <a:srgbClr val="0b5394"/>
                </a:solidFill>
                <a:latin typeface="Consolas"/>
                <a:ea typeface="Consolas"/>
              </a:rPr>
              <a:t>OptimisticLockException</a:t>
            </a:r>
            <a:r>
              <a:rPr b="0" lang="it" sz="1400" spc="-1" strike="noStrike">
                <a:solidFill>
                  <a:schemeClr val="dk1"/>
                </a:solidFill>
                <a:latin typeface="Calibri"/>
                <a:ea typeface="Calibri"/>
              </a:rPr>
              <a:t> will be thrown</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Otherwise the transaction commits and increments the version</a:t>
            </a:r>
            <a:endParaRPr b="0" lang="en-GB" sz="1400" spc="-1" strike="noStrike">
              <a:solidFill>
                <a:srgbClr val="000000"/>
              </a:solidFill>
              <a:latin typeface="Arial"/>
            </a:endParaRPr>
          </a:p>
          <a:p>
            <a:pPr marL="541440" indent="-111240">
              <a:lnSpc>
                <a:spcPct val="100000"/>
              </a:lnSpc>
              <a:spcBef>
                <a:spcPts val="601"/>
              </a:spcBef>
              <a:buNone/>
              <a:tabLst>
                <a:tab algn="l" pos="0"/>
              </a:tabLst>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Num" idx="16"/>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1E7183B6-1B2F-4A8F-B7F3-B1A5633966E6}" type="slidenum">
              <a:rPr b="0" lang="it" sz="1000" spc="-1" strike="noStrike">
                <a:solidFill>
                  <a:schemeClr val="lt1"/>
                </a:solidFill>
                <a:latin typeface="Arial"/>
                <a:ea typeface="Arial"/>
              </a:rPr>
              <a:t>8</a:t>
            </a:fld>
            <a:endParaRPr b="0" lang="en-GB" sz="1000" spc="-1" strike="noStrike">
              <a:solidFill>
                <a:srgbClr val="000000"/>
              </a:solidFill>
              <a:latin typeface="Times New Roman"/>
            </a:endParaRPr>
          </a:p>
        </p:txBody>
      </p:sp>
      <p:sp>
        <p:nvSpPr>
          <p:cNvPr id="75"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Retrieving entities</a:t>
            </a:r>
            <a:endParaRPr b="0" lang="en-GB" sz="2800" spc="-1" strike="noStrike">
              <a:solidFill>
                <a:srgbClr val="000000"/>
              </a:solidFill>
              <a:latin typeface="Arial"/>
            </a:endParaRPr>
          </a:p>
        </p:txBody>
      </p:sp>
      <p:sp>
        <p:nvSpPr>
          <p:cNvPr id="76"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Repositories offer several methods to fetch data from the underlying database</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Spring Data object mapping module is responsible for creating instances of domain objects and map fetched data onto their properties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impacts creating instances via constructors and populating their properties</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Spring Data JDBC fully supports Kotlin data classes and immutability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Num" idx="88"/>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B23BC1D-ACFD-41BE-AE87-32549FE8583B}"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397"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Locking</a:t>
            </a:r>
            <a:endParaRPr b="0" lang="en-GB" sz="2800" spc="-1" strike="noStrike">
              <a:solidFill>
                <a:srgbClr val="000000"/>
              </a:solidFill>
              <a:latin typeface="Arial"/>
            </a:endParaRPr>
          </a:p>
        </p:txBody>
      </p:sp>
      <p:sp>
        <p:nvSpPr>
          <p:cNvPr id="398"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fontScale="93333"/>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In case of pessimistic locking, JPA creates a transaction that obtains a lock on the data until the transaction is completed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This prevents other transactions from making any updates to the entity until the lock is released </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But introduces potentially long delays in concurrent transactions, thus lowering the overall scalability of the system</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If a lock cannot be obtained (because another lock is in place), different exceptions can be thrown</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PessimisticLockException</a:t>
            </a:r>
            <a:r>
              <a:rPr b="0" lang="it" sz="1400" spc="-1" strike="noStrike">
                <a:solidFill>
                  <a:schemeClr val="dk1"/>
                </a:solidFill>
                <a:latin typeface="Calibri"/>
                <a:ea typeface="Calibri"/>
              </a:rPr>
              <a:t> causes a transaction-level rollback</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LockTimeoutException</a:t>
            </a:r>
            <a:r>
              <a:rPr b="0" lang="it" sz="1400" spc="-1" strike="noStrike">
                <a:solidFill>
                  <a:schemeClr val="dk1"/>
                </a:solidFill>
                <a:latin typeface="Calibri"/>
                <a:ea typeface="Calibri"/>
              </a:rPr>
              <a:t> causes a statement-level rollback</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PersistenceException</a:t>
            </a:r>
            <a:r>
              <a:rPr b="0" lang="it" sz="1400" spc="-1" strike="noStrike">
                <a:solidFill>
                  <a:schemeClr val="dk1"/>
                </a:solidFill>
                <a:latin typeface="Calibri"/>
                <a:ea typeface="Calibri"/>
              </a:rPr>
              <a:t> causes a transaction-level rollback</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Pessimistic locks will be automatically released when the transaction commits or roll-backs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Num" idx="89"/>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8C758217-77F9-45B7-9AFA-9521D90B4DC5}"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00"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Locking</a:t>
            </a:r>
            <a:endParaRPr b="0" lang="en-GB" sz="2800" spc="-1" strike="noStrike">
              <a:solidFill>
                <a:srgbClr val="000000"/>
              </a:solidFill>
              <a:latin typeface="Arial"/>
            </a:endParaRPr>
          </a:p>
        </p:txBody>
      </p:sp>
      <p:sp>
        <p:nvSpPr>
          <p:cNvPr id="401"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JPA provides three pessimistic locking modes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PESSIMISTIC_READ</a:t>
            </a:r>
            <a:r>
              <a:rPr b="0" lang="it" sz="1400" spc="-1" strike="noStrike">
                <a:solidFill>
                  <a:schemeClr val="dk1"/>
                </a:solidFill>
                <a:latin typeface="Calibri"/>
                <a:ea typeface="Calibri"/>
              </a:rPr>
              <a:t> obtains a long-term read lock on the data to prevent the data from being updated or deleted:  other transactions may read the data during the lock, but will not be able to modify or delete the data</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PESSIMISTIC_FORCE_INCREMENT</a:t>
            </a:r>
            <a:r>
              <a:rPr b="0" lang="it" sz="1400" spc="-1" strike="noStrike">
                <a:solidFill>
                  <a:schemeClr val="dk1"/>
                </a:solidFill>
                <a:latin typeface="Calibri"/>
                <a:ea typeface="Calibri"/>
              </a:rPr>
              <a:t> obtains a long-term read lock on the data to prevent the data from being updated or deleted; it also increments the value of</a:t>
            </a:r>
            <a:r>
              <a:rPr b="1" lang="it" sz="1400" spc="-1" strike="noStrike">
                <a:solidFill>
                  <a:srgbClr val="0b5394"/>
                </a:solidFill>
                <a:latin typeface="Calibri"/>
                <a:ea typeface="Calibri"/>
              </a:rPr>
              <a:t> </a:t>
            </a:r>
            <a:r>
              <a:rPr b="1" lang="it" sz="1400" spc="-1" strike="noStrike">
                <a:solidFill>
                  <a:srgbClr val="0b5394"/>
                </a:solidFill>
                <a:latin typeface="Consolas"/>
                <a:ea typeface="Consolas"/>
              </a:rPr>
              <a:t>@Version</a:t>
            </a:r>
            <a:r>
              <a:rPr b="0" lang="it" sz="1400" spc="-1" strike="noStrike">
                <a:solidFill>
                  <a:schemeClr val="dk1"/>
                </a:solidFill>
                <a:latin typeface="Calibri"/>
                <a:ea typeface="Calibri"/>
              </a:rPr>
              <a:t> property</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1" lang="it" sz="1400" spc="-1" strike="noStrike">
                <a:solidFill>
                  <a:srgbClr val="0b5394"/>
                </a:solidFill>
                <a:latin typeface="Consolas"/>
                <a:ea typeface="Consolas"/>
              </a:rPr>
              <a:t>PESSIMISTIC_WRITE</a:t>
            </a:r>
            <a:r>
              <a:rPr b="0" lang="it" sz="1400" spc="-1" strike="noStrike">
                <a:solidFill>
                  <a:schemeClr val="dk1"/>
                </a:solidFill>
                <a:latin typeface="Calibri"/>
                <a:ea typeface="Calibri"/>
              </a:rPr>
              <a:t> obtains a long-term read lock on the data to prevent the data from being read, updated or deleted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Num" idx="90"/>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995A7F98-0C1D-4DD0-A943-552CDC4C8B76}"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03"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Locking</a:t>
            </a:r>
            <a:endParaRPr b="0" lang="en-GB" sz="2800" spc="-1" strike="noStrike">
              <a:solidFill>
                <a:srgbClr val="000000"/>
              </a:solidFill>
              <a:latin typeface="Arial"/>
            </a:endParaRPr>
          </a:p>
        </p:txBody>
      </p:sp>
      <p:sp>
        <p:nvSpPr>
          <p:cNvPr id="404"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To specify the lock mode to be used, the </a:t>
            </a:r>
            <a:r>
              <a:rPr b="1" lang="it" sz="1800" spc="-1" strike="noStrike">
                <a:solidFill>
                  <a:srgbClr val="0b5394"/>
                </a:solidFill>
                <a:latin typeface="Consolas"/>
                <a:ea typeface="Consolas"/>
              </a:rPr>
              <a:t>@Lock(</a:t>
            </a:r>
            <a:r>
              <a:rPr b="1" i="1" lang="it" sz="1800" spc="-1" strike="noStrike">
                <a:solidFill>
                  <a:srgbClr val="0b5394"/>
                </a:solidFill>
                <a:latin typeface="Consolas"/>
                <a:ea typeface="Consolas"/>
              </a:rPr>
              <a:t>LockModeType</a:t>
            </a:r>
            <a:r>
              <a:rPr b="1" lang="it" sz="1800" spc="-1" strike="noStrike">
                <a:solidFill>
                  <a:srgbClr val="0b5394"/>
                </a:solidFill>
                <a:latin typeface="Consolas"/>
                <a:ea typeface="Consolas"/>
              </a:rPr>
              <a:t>)</a:t>
            </a:r>
            <a:r>
              <a:rPr b="0" lang="it" sz="1800" spc="-1" strike="noStrike">
                <a:solidFill>
                  <a:schemeClr val="dk1"/>
                </a:solidFill>
                <a:latin typeface="Calibri"/>
                <a:ea typeface="Calibri"/>
              </a:rPr>
              <a:t> annotation is added on repository query methods</a:t>
            </a:r>
            <a:endParaRPr b="0" lang="en-GB" sz="1800" spc="-1" strike="noStrike">
              <a:solidFill>
                <a:srgbClr val="000000"/>
              </a:solidFill>
              <a:latin typeface="Arial"/>
            </a:endParaRPr>
          </a:p>
        </p:txBody>
      </p:sp>
      <p:sp>
        <p:nvSpPr>
          <p:cNvPr id="405" name="Google Shape;730;p90"/>
          <p:cNvSpPr/>
          <p:nvPr/>
        </p:nvSpPr>
        <p:spPr>
          <a:xfrm>
            <a:off x="865080" y="1976400"/>
            <a:ext cx="7413840" cy="2225880"/>
          </a:xfrm>
          <a:prstGeom prst="rect">
            <a:avLst/>
          </a:prstGeom>
          <a:solidFill>
            <a:srgbClr val="fffcb4"/>
          </a:solidFill>
          <a:ln w="9525">
            <a:solidFill>
              <a:srgbClr val="000000"/>
            </a:solidFill>
            <a:round/>
          </a:ln>
        </p:spPr>
        <p:style>
          <a:lnRef idx="0"/>
          <a:fillRef idx="0"/>
          <a:effectRef idx="0"/>
          <a:fontRef idx="minor"/>
        </p:style>
        <p:txBody>
          <a:bodyPr anchor="t">
            <a:spAutoFit/>
          </a:bodyPr>
          <a:p>
            <a:pPr>
              <a:lnSpc>
                <a:spcPct val="100000"/>
              </a:lnSpc>
              <a:tabLst>
                <a:tab algn="l" pos="0"/>
              </a:tabLst>
            </a:pPr>
            <a:r>
              <a:rPr b="0" lang="it" sz="1400" spc="-1" strike="noStrike">
                <a:solidFill>
                  <a:schemeClr val="dk1"/>
                </a:solidFill>
                <a:latin typeface="Consolas"/>
                <a:ea typeface="Consolas"/>
              </a:rPr>
              <a:t>interface UserRepository: Repository&lt;User, Long&gt; {</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 Plain query method</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1" lang="it" sz="1400" spc="-1" strike="noStrike">
                <a:solidFill>
                  <a:srgbClr val="0b5394"/>
                </a:solidFill>
                <a:latin typeface="Consolas"/>
                <a:ea typeface="Consolas"/>
              </a:rPr>
              <a:t>@Lock(LockModeType.READ)</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fun findByLastname(lastname:String): List&lt;User&gt;</a:t>
            </a:r>
            <a:endParaRPr b="0" lang="en-GB" sz="1400" spc="-1" strike="noStrike">
              <a:solidFill>
                <a:srgbClr val="000000"/>
              </a:solidFill>
              <a:latin typeface="Arial"/>
            </a:endParaRPr>
          </a:p>
          <a:p>
            <a:pPr>
              <a:lnSpc>
                <a:spcPct val="100000"/>
              </a:lnSpc>
              <a:tabLst>
                <a:tab algn="l" pos="0"/>
              </a:tabLst>
            </a:pP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 Redeclaration of a CRUD method with locking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1" lang="it" sz="1400" spc="-1" strike="noStrike">
                <a:solidFill>
                  <a:srgbClr val="0b5394"/>
                </a:solidFill>
                <a:latin typeface="Consolas"/>
                <a:ea typeface="Consolas"/>
              </a:rPr>
              <a:t>@Lock(LockModeType.READ)</a:t>
            </a:r>
            <a:r>
              <a:rPr b="0" lang="it" sz="1400" spc="-1" strike="noStrike">
                <a:solidFill>
                  <a:schemeClr val="dk1"/>
                </a:solidFill>
                <a:latin typeface="Consolas"/>
                <a:ea typeface="Consolas"/>
              </a:rPr>
              <a:t> </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  </a:t>
            </a:r>
            <a:r>
              <a:rPr b="0" lang="it" sz="1400" spc="-1" strike="noStrike">
                <a:solidFill>
                  <a:schemeClr val="dk1"/>
                </a:solidFill>
                <a:latin typeface="Consolas"/>
                <a:ea typeface="Consolas"/>
              </a:rPr>
              <a:t>fun findAll(): List&lt;User&gt;;</a:t>
            </a:r>
            <a:endParaRPr b="0" lang="en-GB" sz="1400" spc="-1" strike="noStrike">
              <a:solidFill>
                <a:srgbClr val="000000"/>
              </a:solidFill>
              <a:latin typeface="Arial"/>
            </a:endParaRPr>
          </a:p>
          <a:p>
            <a:pPr>
              <a:lnSpc>
                <a:spcPct val="100000"/>
              </a:lnSpc>
              <a:tabLst>
                <a:tab algn="l" pos="0"/>
              </a:tabLst>
            </a:pPr>
            <a:r>
              <a:rPr b="0" lang="it" sz="1400" spc="-1" strike="noStrike">
                <a:solidFill>
                  <a:schemeClr val="dk1"/>
                </a:solidFill>
                <a:latin typeface="Consolas"/>
                <a:ea typeface="Consolas"/>
              </a:rPr>
              <a:t>}</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Num" idx="91"/>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FC8612E2-CC1C-4ED8-B341-160DD5BC130F}"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07"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Resolving concurrency conflicts</a:t>
            </a:r>
            <a:endParaRPr b="0" lang="en-GB" sz="2800" spc="-1" strike="noStrike">
              <a:solidFill>
                <a:srgbClr val="000000"/>
              </a:solidFill>
              <a:latin typeface="Arial"/>
            </a:endParaRPr>
          </a:p>
        </p:txBody>
      </p:sp>
      <p:sp>
        <p:nvSpPr>
          <p:cNvPr id="408"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In order to deal with concurrency conflicts a proper compromise must be achieved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Between overall data-coherence and system usability</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If optimistic locking is used, versions must be propagated to clients along with data</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The client will send it back to the server that will check the version and commit the transaction</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In case of </a:t>
            </a:r>
            <a:r>
              <a:rPr b="1" lang="it" sz="1400" spc="-1" strike="noStrike">
                <a:solidFill>
                  <a:srgbClr val="0b5394"/>
                </a:solidFill>
                <a:latin typeface="Consolas"/>
                <a:ea typeface="Consolas"/>
              </a:rPr>
              <a:t>OptimisticLockException</a:t>
            </a:r>
            <a:r>
              <a:rPr b="0" lang="it" sz="1400" spc="-1" strike="noStrike">
                <a:solidFill>
                  <a:schemeClr val="dk1"/>
                </a:solidFill>
                <a:latin typeface="Calibri"/>
                <a:ea typeface="Calibri"/>
              </a:rPr>
              <a:t>, the conflict should be reported back to the user, who is the only one who can safely decide what to do</a:t>
            </a:r>
            <a:endParaRPr b="0" lang="en-GB" sz="1400" spc="-1" strike="noStrike">
              <a:solidFill>
                <a:srgbClr val="000000"/>
              </a:solidFill>
              <a:latin typeface="Arial"/>
            </a:endParaRPr>
          </a:p>
        </p:txBody>
      </p:sp>
      <p:sp>
        <p:nvSpPr>
          <p:cNvPr id="409" name="Google Shape;738;p91"/>
          <p:cNvSpPr/>
          <p:nvPr/>
        </p:nvSpPr>
        <p:spPr>
          <a:xfrm>
            <a:off x="822240" y="3618000"/>
            <a:ext cx="7499160" cy="361080"/>
          </a:xfrm>
          <a:prstGeom prst="roundRect">
            <a:avLst>
              <a:gd name="adj" fmla="val 16667"/>
            </a:avLst>
          </a:prstGeom>
          <a:solidFill>
            <a:srgbClr val="eae8eb"/>
          </a:solidFill>
          <a:ln w="12700">
            <a:solidFill>
              <a:srgbClr val="000000"/>
            </a:solidFill>
            <a:miter/>
          </a:ln>
          <a:effectLst>
            <a:outerShdw algn="tl" blurRad="50760" dir="2700000" dist="37674" rotWithShape="0">
              <a:srgbClr val="000000">
                <a:alpha val="40000"/>
              </a:srgbClr>
            </a:outerShdw>
          </a:effectLst>
        </p:spPr>
        <p:style>
          <a:lnRef idx="0"/>
          <a:fillRef idx="0"/>
          <a:effectRef idx="0"/>
          <a:fontRef idx="minor"/>
        </p:style>
        <p:txBody>
          <a:bodyPr lIns="90360" rIns="90360" tIns="44280" bIns="44280" anchor="ctr">
            <a:noAutofit/>
          </a:bodyPr>
          <a:p>
            <a:pPr algn="ctr">
              <a:lnSpc>
                <a:spcPct val="100000"/>
              </a:lnSpc>
              <a:tabLst>
                <a:tab algn="l" pos="0"/>
              </a:tabLst>
            </a:pPr>
            <a:r>
              <a:rPr b="0" lang="it" sz="1600" spc="-1" strike="noStrike">
                <a:solidFill>
                  <a:schemeClr val="dk1"/>
                </a:solidFill>
                <a:latin typeface="Consolas"/>
                <a:ea typeface="Consolas"/>
              </a:rPr>
              <a:t>https://en.wikibooks.org/wiki/Java_Persistence/Locking</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Num" idx="92"/>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D12AA76B-4E12-49C1-8120-FFDA1A1B2996}"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11"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Auditing</a:t>
            </a:r>
            <a:endParaRPr b="0" lang="en-GB" sz="2800" spc="-1" strike="noStrike">
              <a:solidFill>
                <a:srgbClr val="000000"/>
              </a:solidFill>
              <a:latin typeface="Arial"/>
            </a:endParaRPr>
          </a:p>
        </p:txBody>
      </p:sp>
      <p:sp>
        <p:nvSpPr>
          <p:cNvPr id="412"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10000"/>
              </a:lnSpc>
              <a:buClr>
                <a:srgbClr val="000000"/>
              </a:buClr>
              <a:buFont typeface="Calibri"/>
              <a:buChar char="●"/>
            </a:pPr>
            <a:r>
              <a:rPr b="0" lang="it" sz="1800" spc="-1" strike="noStrike">
                <a:solidFill>
                  <a:schemeClr val="dk1"/>
                </a:solidFill>
                <a:latin typeface="Calibri"/>
                <a:ea typeface="Calibri"/>
              </a:rPr>
              <a:t>JPA supports auditing by inserting extra properties and annotations on entities</a:t>
            </a:r>
            <a:endParaRPr b="0" lang="en-GB" sz="1800" spc="-1" strike="noStrike">
              <a:solidFill>
                <a:srgbClr val="000000"/>
              </a:solidFill>
              <a:latin typeface="Arial"/>
            </a:endParaRPr>
          </a:p>
          <a:p>
            <a:pPr lvl="1" marL="541440" indent="-206280">
              <a:lnSpc>
                <a:spcPct val="110000"/>
              </a:lnSpc>
              <a:spcBef>
                <a:spcPts val="601"/>
              </a:spcBef>
              <a:buClr>
                <a:srgbClr val="000000"/>
              </a:buClr>
              <a:buFont typeface="Calibri"/>
              <a:buChar char="○"/>
            </a:pPr>
            <a:r>
              <a:rPr b="0" lang="it" sz="1400" spc="-1" strike="noStrike">
                <a:solidFill>
                  <a:schemeClr val="dk1"/>
                </a:solidFill>
                <a:latin typeface="Calibri"/>
                <a:ea typeface="Calibri"/>
              </a:rPr>
              <a:t>If a temporal property is labelled with </a:t>
            </a:r>
            <a:r>
              <a:rPr b="1" lang="it" sz="1400" spc="-1" strike="noStrike">
                <a:solidFill>
                  <a:srgbClr val="0b5394"/>
                </a:solidFill>
                <a:latin typeface="Consolas"/>
                <a:ea typeface="Consolas"/>
              </a:rPr>
              <a:t>@CreatedDate</a:t>
            </a:r>
            <a:r>
              <a:rPr b="0" lang="it" sz="1400" spc="-1" strike="noStrike">
                <a:solidFill>
                  <a:schemeClr val="dk1"/>
                </a:solidFill>
                <a:latin typeface="Calibri"/>
                <a:ea typeface="Calibri"/>
              </a:rPr>
              <a:t> or </a:t>
            </a:r>
            <a:r>
              <a:rPr b="1" lang="it" sz="1400" spc="-1" strike="noStrike">
                <a:solidFill>
                  <a:srgbClr val="0b5394"/>
                </a:solidFill>
                <a:latin typeface="Consolas"/>
                <a:ea typeface="Consolas"/>
              </a:rPr>
              <a:t>@LastModifiedDate</a:t>
            </a:r>
            <a:r>
              <a:rPr b="0" lang="it" sz="1400" spc="-1" strike="noStrike">
                <a:solidFill>
                  <a:schemeClr val="dk1"/>
                </a:solidFill>
                <a:latin typeface="Calibri"/>
                <a:ea typeface="Calibri"/>
              </a:rPr>
              <a:t>, its value will be automatically populated whenever the corresponding event takes place</a:t>
            </a:r>
            <a:endParaRPr b="0" lang="en-GB" sz="1400" spc="-1" strike="noStrike">
              <a:solidFill>
                <a:srgbClr val="000000"/>
              </a:solidFill>
              <a:latin typeface="Arial"/>
            </a:endParaRPr>
          </a:p>
          <a:p>
            <a:pPr lvl="1" marL="541440" indent="-206280">
              <a:lnSpc>
                <a:spcPct val="110000"/>
              </a:lnSpc>
              <a:spcBef>
                <a:spcPts val="601"/>
              </a:spcBef>
              <a:buClr>
                <a:srgbClr val="000000"/>
              </a:buClr>
              <a:buFont typeface="Calibri"/>
              <a:buChar char="○"/>
            </a:pPr>
            <a:r>
              <a:rPr b="0" lang="it" sz="1400" spc="-1" strike="noStrike">
                <a:solidFill>
                  <a:schemeClr val="dk1"/>
                </a:solidFill>
                <a:latin typeface="Calibri"/>
                <a:ea typeface="Calibri"/>
              </a:rPr>
              <a:t>If the Spring Security infrastructure is in place and a security context storing the currently authenticated user is available, properties annotated with </a:t>
            </a:r>
            <a:r>
              <a:rPr b="1" lang="it" sz="1400" spc="-1" strike="noStrike">
                <a:solidFill>
                  <a:srgbClr val="0b5394"/>
                </a:solidFill>
                <a:latin typeface="Consolas"/>
                <a:ea typeface="Consolas"/>
              </a:rPr>
              <a:t>@CreatedBy</a:t>
            </a:r>
            <a:r>
              <a:rPr b="0" lang="it" sz="1400" spc="-1" strike="noStrike">
                <a:solidFill>
                  <a:schemeClr val="dk1"/>
                </a:solidFill>
                <a:latin typeface="Calibri"/>
                <a:ea typeface="Calibri"/>
              </a:rPr>
              <a:t> and </a:t>
            </a:r>
            <a:r>
              <a:rPr b="1" lang="it" sz="1400" spc="-1" strike="noStrike">
                <a:solidFill>
                  <a:srgbClr val="0b5394"/>
                </a:solidFill>
                <a:latin typeface="Consolas"/>
                <a:ea typeface="Consolas"/>
              </a:rPr>
              <a:t>@LastModifiedBy</a:t>
            </a:r>
            <a:r>
              <a:rPr b="0" lang="it" sz="1400" spc="-1" strike="noStrike">
                <a:solidFill>
                  <a:schemeClr val="dk1"/>
                </a:solidFill>
                <a:latin typeface="Calibri"/>
                <a:ea typeface="Calibri"/>
              </a:rPr>
              <a:t> will be populated with the corresponding data fetched from the </a:t>
            </a:r>
            <a:r>
              <a:rPr b="1" lang="it" sz="1400" spc="-1" strike="noStrike">
                <a:solidFill>
                  <a:srgbClr val="0b5394"/>
                </a:solidFill>
                <a:latin typeface="Consolas"/>
                <a:ea typeface="Consolas"/>
              </a:rPr>
              <a:t>Principal</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Num" idx="93"/>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DAFD0DAB-7F94-424B-B889-CDF0D32973F6}" type="slidenum">
              <a:rPr b="0" lang="it" sz="1000" spc="-1" strike="noStrike">
                <a:solidFill>
                  <a:schemeClr val="lt1"/>
                </a:solidFill>
                <a:latin typeface="Arial"/>
                <a:ea typeface="Arial"/>
              </a:rPr>
              <a:t>&lt;number&gt;</a:t>
            </a:fld>
            <a:endParaRPr b="0" lang="en-GB" sz="1000" spc="-1" strike="noStrike">
              <a:solidFill>
                <a:srgbClr val="000000"/>
              </a:solidFill>
              <a:latin typeface="Times New Roman"/>
            </a:endParaRPr>
          </a:p>
        </p:txBody>
      </p:sp>
      <p:sp>
        <p:nvSpPr>
          <p:cNvPr id="414"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Spring Data JDBC vs Spring Data JPA</a:t>
            </a:r>
            <a:endParaRPr b="0" lang="en-GB" sz="2800" spc="-1" strike="noStrike">
              <a:solidFill>
                <a:srgbClr val="000000"/>
              </a:solidFill>
              <a:latin typeface="Arial"/>
            </a:endParaRPr>
          </a:p>
        </p:txBody>
      </p:sp>
      <p:sp>
        <p:nvSpPr>
          <p:cNvPr id="415"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Entity classes are not marked with </a:t>
            </a:r>
            <a:r>
              <a:rPr b="1" lang="it" sz="1800" spc="-1" strike="noStrike">
                <a:solidFill>
                  <a:srgbClr val="0b5394"/>
                </a:solidFill>
                <a:latin typeface="Consolas"/>
                <a:ea typeface="Consolas"/>
              </a:rPr>
              <a:t>@Entity</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Relationships are not annotated with </a:t>
            </a:r>
            <a:r>
              <a:rPr b="1" lang="it" sz="1400" spc="-1" strike="noStrike">
                <a:solidFill>
                  <a:srgbClr val="0b5394"/>
                </a:solidFill>
                <a:latin typeface="Consolas"/>
                <a:ea typeface="Consolas"/>
              </a:rPr>
              <a:t>@OneToOne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@OneToMany</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@ManyToOne</a:t>
            </a:r>
            <a:r>
              <a:rPr b="0" lang="it" sz="1400" spc="-1" strike="noStrike">
                <a:solidFill>
                  <a:schemeClr val="dk1"/>
                </a:solidFill>
                <a:latin typeface="Calibri"/>
                <a:ea typeface="Calibri"/>
              </a:rPr>
              <a:t>, </a:t>
            </a:r>
            <a:r>
              <a:rPr b="1" lang="it" sz="1400" spc="-1" strike="noStrike">
                <a:solidFill>
                  <a:srgbClr val="0b5394"/>
                </a:solidFill>
                <a:latin typeface="Consolas"/>
                <a:ea typeface="Consolas"/>
              </a:rPr>
              <a:t>@ManyToMany</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Spring Data JDBC recognizes aggregates roots from repositories</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All classes that are targeted by a </a:t>
            </a:r>
            <a:r>
              <a:rPr b="1" lang="it" sz="1400" spc="-1" strike="noStrike">
                <a:solidFill>
                  <a:srgbClr val="0b5394"/>
                </a:solidFill>
                <a:latin typeface="Consolas"/>
                <a:ea typeface="Consolas"/>
              </a:rPr>
              <a:t>@Repository</a:t>
            </a:r>
            <a:r>
              <a:rPr b="0" lang="it" sz="1400" spc="-1" strike="noStrike">
                <a:solidFill>
                  <a:schemeClr val="dk1"/>
                </a:solidFill>
                <a:latin typeface="Calibri"/>
                <a:ea typeface="Calibri"/>
              </a:rPr>
              <a:t> interface are considered roots</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Since the aggregate entities are connected through object references, Spring Data JDBC also knows what the aggregates are and can transfer them to the database</a:t>
            </a:r>
            <a:endParaRPr b="0" lang="en-GB" sz="1400" spc="-1" strike="noStrike">
              <a:solidFill>
                <a:srgbClr val="000000"/>
              </a:solidFill>
              <a:latin typeface="Arial"/>
            </a:endParaRPr>
          </a:p>
          <a:p>
            <a:pPr marL="270000" indent="-231840">
              <a:lnSpc>
                <a:spcPct val="100000"/>
              </a:lnSpc>
              <a:spcBef>
                <a:spcPts val="601"/>
              </a:spcBef>
              <a:buClr>
                <a:srgbClr val="000000"/>
              </a:buClr>
              <a:buFont typeface="Calibri"/>
              <a:buChar char="●"/>
            </a:pPr>
            <a:r>
              <a:rPr b="0" lang="it" sz="1800" spc="-1" strike="noStrike">
                <a:solidFill>
                  <a:schemeClr val="dk1"/>
                </a:solidFill>
                <a:latin typeface="Calibri"/>
                <a:ea typeface="Calibri"/>
              </a:rPr>
              <a:t>No automatic derivation of the DBMS schema is performed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Classes must be derived from existing tables, not the other way round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sldNum" idx="17"/>
          </p:nvPr>
        </p:nvSpPr>
        <p:spPr>
          <a:xfrm>
            <a:off x="8472600" y="476856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it" sz="1000" spc="-1" strike="noStrike">
                <a:solidFill>
                  <a:schemeClr val="lt1"/>
                </a:solidFill>
                <a:latin typeface="Arial"/>
                <a:ea typeface="Arial"/>
              </a:defRPr>
            </a:lvl1pPr>
          </a:lstStyle>
          <a:p>
            <a:pPr indent="0" algn="r">
              <a:lnSpc>
                <a:spcPct val="100000"/>
              </a:lnSpc>
              <a:buNone/>
              <a:tabLst>
                <a:tab algn="l" pos="0"/>
              </a:tabLst>
            </a:pPr>
            <a:fld id="{8D489581-988F-411A-A2B5-8BD3C253567C}" type="slidenum">
              <a:rPr b="0" lang="it" sz="1000" spc="-1" strike="noStrike">
                <a:solidFill>
                  <a:schemeClr val="lt1"/>
                </a:solidFill>
                <a:latin typeface="Arial"/>
                <a:ea typeface="Arial"/>
              </a:rPr>
              <a:t>9</a:t>
            </a:fld>
            <a:endParaRPr b="0" lang="en-GB" sz="1000" spc="-1" strike="noStrike">
              <a:solidFill>
                <a:srgbClr val="000000"/>
              </a:solidFill>
              <a:latin typeface="Times New Roman"/>
            </a:endParaRPr>
          </a:p>
        </p:txBody>
      </p:sp>
      <p:sp>
        <p:nvSpPr>
          <p:cNvPr id="78" name="PlaceHolder 2"/>
          <p:cNvSpPr>
            <a:spLocks noGrp="1"/>
          </p:cNvSpPr>
          <p:nvPr>
            <p:ph type="title"/>
          </p:nvPr>
        </p:nvSpPr>
        <p:spPr>
          <a:xfrm>
            <a:off x="311760" y="444960"/>
            <a:ext cx="8520120" cy="572400"/>
          </a:xfrm>
          <a:prstGeom prst="rect">
            <a:avLst/>
          </a:prstGeom>
          <a:noFill/>
          <a:ln w="0">
            <a:noFill/>
          </a:ln>
        </p:spPr>
        <p:txBody>
          <a:bodyPr lIns="91440" rIns="91440" tIns="45720" bIns="45720" anchor="ctr">
            <a:normAutofit/>
          </a:bodyPr>
          <a:p>
            <a:pPr indent="0">
              <a:lnSpc>
                <a:spcPct val="100000"/>
              </a:lnSpc>
              <a:buNone/>
              <a:tabLst>
                <a:tab algn="l" pos="0"/>
              </a:tabLst>
            </a:pPr>
            <a:r>
              <a:rPr b="1" lang="it" sz="2800" spc="-1" strike="noStrike">
                <a:solidFill>
                  <a:srgbClr val="0b5394"/>
                </a:solidFill>
                <a:latin typeface="Calibri"/>
                <a:ea typeface="Calibri"/>
              </a:rPr>
              <a:t>Entity creation and mapping</a:t>
            </a:r>
            <a:endParaRPr b="0" lang="en-GB" sz="2800" spc="-1" strike="noStrike">
              <a:solidFill>
                <a:srgbClr val="000000"/>
              </a:solidFill>
              <a:latin typeface="Arial"/>
            </a:endParaRPr>
          </a:p>
        </p:txBody>
      </p:sp>
      <p:sp>
        <p:nvSpPr>
          <p:cNvPr id="79" name="PlaceHolder 3"/>
          <p:cNvSpPr>
            <a:spLocks noGrp="1"/>
          </p:cNvSpPr>
          <p:nvPr>
            <p:ph/>
          </p:nvPr>
        </p:nvSpPr>
        <p:spPr>
          <a:xfrm>
            <a:off x="311760" y="1152360"/>
            <a:ext cx="8520120" cy="3416040"/>
          </a:xfrm>
          <a:prstGeom prst="rect">
            <a:avLst/>
          </a:prstGeom>
          <a:noFill/>
          <a:ln w="0">
            <a:noFill/>
          </a:ln>
        </p:spPr>
        <p:txBody>
          <a:bodyPr lIns="91440" rIns="91440" tIns="45720" bIns="45720" anchor="t">
            <a:normAutofit/>
          </a:bodyPr>
          <a:p>
            <a:pPr marL="270000" indent="-231840">
              <a:lnSpc>
                <a:spcPct val="100000"/>
              </a:lnSpc>
              <a:buClr>
                <a:srgbClr val="000000"/>
              </a:buClr>
              <a:buFont typeface="Calibri"/>
              <a:buChar char="●"/>
            </a:pPr>
            <a:r>
              <a:rPr b="0" lang="it" sz="1800" spc="-1" strike="noStrike">
                <a:solidFill>
                  <a:schemeClr val="dk1"/>
                </a:solidFill>
                <a:latin typeface="Calibri"/>
                <a:ea typeface="Calibri"/>
              </a:rPr>
              <a:t>Whenever Spring Data JDBC need to create an entity form data read in the DBMS, the following process will be followed</a:t>
            </a:r>
            <a:endParaRPr b="0" lang="en-GB" sz="18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there’s a no-argument constructor, it will be used. Other constructors will be ignored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there’s a single constructor taking arguments, it will be used</a:t>
            </a:r>
            <a:endParaRPr b="0" lang="en-GB" sz="1400" spc="-1" strike="noStrike">
              <a:solidFill>
                <a:srgbClr val="000000"/>
              </a:solidFill>
              <a:latin typeface="Arial"/>
            </a:endParaRPr>
          </a:p>
          <a:p>
            <a:pPr lvl="1" marL="541440" indent="-206280">
              <a:lnSpc>
                <a:spcPct val="100000"/>
              </a:lnSpc>
              <a:spcBef>
                <a:spcPts val="601"/>
              </a:spcBef>
              <a:buClr>
                <a:srgbClr val="000000"/>
              </a:buClr>
              <a:buFont typeface="Calibri"/>
              <a:buChar char="○"/>
            </a:pPr>
            <a:r>
              <a:rPr b="0" lang="it" sz="1400" spc="-1" strike="noStrike">
                <a:solidFill>
                  <a:schemeClr val="dk1"/>
                </a:solidFill>
                <a:latin typeface="Calibri"/>
                <a:ea typeface="Calibri"/>
              </a:rPr>
              <a:t>If there are multiple constructors taking arguments, the one to be used by Spring Data will have to be annotated with </a:t>
            </a:r>
            <a:r>
              <a:rPr b="1" lang="it" sz="1400" spc="-1" strike="noStrike">
                <a:solidFill>
                  <a:srgbClr val="0b5394"/>
                </a:solidFill>
                <a:latin typeface="Consolas"/>
                <a:ea typeface="Consolas"/>
              </a:rPr>
              <a:t>@PersistenceConstructor</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54</TotalTime>
  <Application>LibreOffice/24.2.1.2$Linux_X86_64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2024-04-08T17:18:15Z</dcterms:modified>
  <cp:revision>1</cp:revision>
  <dc:subject/>
  <dc:title/>
</cp:coreProperties>
</file>