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59" r:id="rId10"/>
    <p:sldId id="258" r:id="rId11"/>
    <p:sldId id="26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4673-E2B9-49EF-B91E-CF34106CE466}" type="datetimeFigureOut">
              <a:rPr lang="ru-RU" smtClean="0"/>
              <a:t>15.06.2017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607AD-7504-4B2D-8932-6032CCB55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0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A9AF-FAF5-4747-A801-82368DA06F85}" type="datetime1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61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2A49-8352-4C5F-A5E9-22B18C60A41B}" type="datetime1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5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B78D-04AE-4943-B473-05B084DDCDE0}" type="datetime1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7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CAAC-AA0D-4CDE-964F-CCA704E4CDE5}" type="datetime1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9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FCAF-FBE1-4961-B416-F4A07E774DF3}" type="datetime1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33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90EA-B705-42B9-BBF6-268F2038FAF3}" type="datetime1">
              <a:rPr lang="ru-RU" smtClean="0"/>
              <a:t>15.06.2017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78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1AB6-3903-43B5-80FF-1EC98EAE59E7}" type="datetime1">
              <a:rPr lang="ru-RU" smtClean="0"/>
              <a:t>15.06.2017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62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298B-14B2-4D64-AF19-010909CD1156}" type="datetime1">
              <a:rPr lang="ru-RU" smtClean="0"/>
              <a:t>15.06.2017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47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30E2-CEBD-4965-B122-FEA485D88855}" type="datetime1">
              <a:rPr lang="ru-RU" smtClean="0"/>
              <a:t>15.06.2017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80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ADBD-CB87-4358-9CC5-F7B0D0893232}" type="datetime1">
              <a:rPr lang="ru-RU" smtClean="0"/>
              <a:t>15.06.2017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10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D136-29D0-4255-BB92-29C6409DB6B0}" type="datetime1">
              <a:rPr lang="ru-RU" smtClean="0"/>
              <a:t>15.06.2017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3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3AC5C-C3DB-4E26-96AE-698718F43F43}" type="datetime1">
              <a:rPr lang="ru-RU" smtClean="0"/>
              <a:t>15.06.2017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92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2782"/>
          <a:stretch/>
        </p:blipFill>
        <p:spPr>
          <a:xfrm>
            <a:off x="142499" y="164748"/>
            <a:ext cx="3257524" cy="635196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400023" y="164749"/>
            <a:ext cx="8512935" cy="2539814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5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 для системы управления проектами</a:t>
            </a:r>
            <a:endParaRPr lang="ru-RU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400023" y="4043966"/>
            <a:ext cx="8512935" cy="2312383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ИСБ – 310</a:t>
            </a:r>
          </a:p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Шульга М.В.</a:t>
            </a:r>
          </a:p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от кафедры: старший преподаватель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Рогальчук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6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экономической эффективности ВКР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74" y="3258981"/>
            <a:ext cx="4129826" cy="3097369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812440" y="1344706"/>
            <a:ext cx="7484395" cy="474185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Стрелка вправо 33"/>
          <p:cNvSpPr/>
          <p:nvPr/>
        </p:nvSpPr>
        <p:spPr>
          <a:xfrm>
            <a:off x="1393762" y="1548551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3020619" y="1530815"/>
            <a:ext cx="4105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Затраченное время на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дней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Стрелка вправо 38"/>
          <p:cNvSpPr/>
          <p:nvPr/>
        </p:nvSpPr>
        <p:spPr>
          <a:xfrm>
            <a:off x="2146725" y="2700147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773582" y="2682411"/>
            <a:ext cx="3352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выполнения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ВКР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13 688,93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рублей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Стрелка вправо 40"/>
          <p:cNvSpPr/>
          <p:nvPr/>
        </p:nvSpPr>
        <p:spPr>
          <a:xfrm>
            <a:off x="1393762" y="3851743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020619" y="3999912"/>
            <a:ext cx="4346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в год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15 000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рублей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Стрелка вправо 44"/>
          <p:cNvSpPr/>
          <p:nvPr/>
        </p:nvSpPr>
        <p:spPr>
          <a:xfrm>
            <a:off x="2146725" y="5003339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773582" y="4985603"/>
            <a:ext cx="3613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Расчётный период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окупаемости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месяцев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7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4" grpId="0" animBg="1"/>
      <p:bldP spid="38" grpId="0"/>
      <p:bldP spid="39" grpId="0" animBg="1"/>
      <p:bldP spid="40" grpId="0"/>
      <p:bldP spid="41" grpId="0" animBg="1"/>
      <p:bldP spid="42" grpId="0"/>
      <p:bldP spid="45" grpId="0" animBg="1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843">
              <a:srgbClr val="B7D3ED"/>
            </a:gs>
            <a:gs pos="71687">
              <a:srgbClr val="B8D4ED"/>
            </a:gs>
            <a:gs pos="69375">
              <a:srgbClr val="BAD5EE"/>
            </a:gs>
            <a:gs pos="64750">
              <a:srgbClr val="BED7EF"/>
            </a:gs>
            <a:gs pos="55500">
              <a:srgbClr val="C6DCF1"/>
            </a:gs>
            <a:gs pos="37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487573" y="2457212"/>
            <a:ext cx="9866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 smtClean="0">
                <a:solidFill>
                  <a:srgbClr val="0070C0"/>
                </a:solidFill>
                <a:effectLst>
                  <a:reflection blurRad="6350" stA="50000" endPos="35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</a:t>
            </a:r>
            <a:r>
              <a:rPr lang="ru-RU" sz="8000" dirty="0" smtClean="0">
                <a:solidFill>
                  <a:srgbClr val="0070C0"/>
                </a:solidFill>
                <a:effectLst>
                  <a:reflection blurRad="12700" stA="50000" endPos="40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r>
              <a:rPr lang="ru-RU" sz="8000" dirty="0" smtClean="0">
                <a:solidFill>
                  <a:srgbClr val="0070C0"/>
                </a:solidFill>
                <a:effectLst>
                  <a:reflection blurRad="6350" stA="50000" endPos="35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8000" dirty="0">
              <a:solidFill>
                <a:srgbClr val="0070C0"/>
              </a:solidFill>
              <a:effectLst>
                <a:reflection blurRad="6350" stA="50000" endPos="35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выпускной квалификационной работы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2</a:t>
            </a:fld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957982" y="1259918"/>
            <a:ext cx="2201213" cy="1345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04736" y="1443105"/>
            <a:ext cx="7251882" cy="97879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8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8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 для системы управления проектами</a:t>
            </a:r>
            <a:endParaRPr lang="ru-RU" sz="28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5211347" y="2605088"/>
            <a:ext cx="3438659" cy="685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734845" y="3473450"/>
            <a:ext cx="8391661" cy="2882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данных для системы управления проектами с целью интеграции данных о проектах из существующих систем;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тестовых скриптов для заполнения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запросов для извлечения информации о проектах с целью проверки работоспособности разработанной модели;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времени отклика на запросы пользователей интегрированной системы за счёт использования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данных и СУБД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Neo4j.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1" y="3683068"/>
            <a:ext cx="2215570" cy="23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3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326524"/>
            <a:ext cx="9234152" cy="4850439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Интегрируются данные о проектах следующих систем:</a:t>
            </a:r>
          </a:p>
          <a:p>
            <a:pPr marL="0" indent="0">
              <a:buNone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3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Интегрируемые системы управления проектами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1" t="3496" r="1838" b="14897"/>
          <a:stretch/>
        </p:blipFill>
        <p:spPr>
          <a:xfrm>
            <a:off x="9715228" y="1443104"/>
            <a:ext cx="2160166" cy="1784105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1053539" y="2410789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89643" y="2338430"/>
            <a:ext cx="788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крупнейший веб сервис для совместной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проектов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6840" y="3406597"/>
            <a:ext cx="791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распределенная система контроля версий, созданная для профессиональных команд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трелка вправо 11"/>
          <p:cNvSpPr/>
          <p:nvPr/>
        </p:nvSpPr>
        <p:spPr>
          <a:xfrm>
            <a:off x="1053541" y="3478956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156838" y="4403583"/>
            <a:ext cx="791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коммерческая, настраиваемая система отслеживания ошибок для управления проектами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1053539" y="4475942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156838" y="5405238"/>
            <a:ext cx="791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веб-менеджер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предназначенный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написания кода, его развертывания и тестирования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Стрелка вправо 15"/>
          <p:cNvSpPr/>
          <p:nvPr/>
        </p:nvSpPr>
        <p:spPr>
          <a:xfrm>
            <a:off x="1053539" y="5477597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07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  <p:bldP spid="12" grpId="0" animBg="1"/>
      <p:bldP spid="13" grpId="0"/>
      <p:bldP spid="14" grpId="0" animBg="1"/>
      <p:bldP spid="15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модели </a:t>
            </a:r>
            <a:r>
              <a:rPr lang="ru-RU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443105"/>
            <a:ext cx="8578755" cy="4733858"/>
          </a:xfrm>
        </p:spPr>
        <p:txBody>
          <a:bodyPr/>
          <a:lstStyle/>
          <a:p>
            <a:pPr marL="0" indent="0">
              <a:spcAft>
                <a:spcPts val="100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Разрабатываемая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база данных должна хранить следующие данные: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наименования и описания проектов, их заказчиков и руководителей;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наименования и описания задач, подзадач проекта;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исполнителей (разработчиков) назначенных на задачи;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совершённые изменения и их описание на этапе выполнения задач;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адреса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репозиториев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которых были созданы задачи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совершены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изменения на этапе выполнения.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178" y="1263718"/>
            <a:ext cx="3591049" cy="36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1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11188" y="1443104"/>
            <a:ext cx="9002524" cy="49132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 – дает возможность хранить одни и те же объекты с различными свойствами, что является удобным при интеграции систем;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Ощутимый прирост производительности при работе со связанными данными;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Современный способ развертывания;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расширения без нарушения существующих запросов и функционала приложения или системы;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интерфейс визуализации данных.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5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</a:t>
            </a:r>
            <a:r>
              <a:rPr lang="ru-RU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графовых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0" y="2002092"/>
            <a:ext cx="1965964" cy="225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2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056" y="1583351"/>
            <a:ext cx="7670040" cy="4632752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6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Neo4j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3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7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запросов 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Cypher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8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32" y="1171060"/>
            <a:ext cx="10841488" cy="5185290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8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разработанной </a:t>
            </a:r>
            <a:r>
              <a:rPr lang="ru-RU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БД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9</a:t>
            </a:fld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12441" y="476518"/>
            <a:ext cx="10701271" cy="9665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Охрана труда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73" y="476518"/>
            <a:ext cx="1847517" cy="1847517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352394"/>
              </p:ext>
            </p:extLst>
          </p:nvPr>
        </p:nvGraphicFramePr>
        <p:xfrm>
          <a:off x="892396" y="2452824"/>
          <a:ext cx="10541359" cy="2458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261">
                  <a:extLst>
                    <a:ext uri="{9D8B030D-6E8A-4147-A177-3AD203B41FA5}">
                      <a16:colId xmlns:a16="http://schemas.microsoft.com/office/drawing/2014/main" val="2344075321"/>
                    </a:ext>
                  </a:extLst>
                </a:gridCol>
                <a:gridCol w="2785074">
                  <a:extLst>
                    <a:ext uri="{9D8B030D-6E8A-4147-A177-3AD203B41FA5}">
                      <a16:colId xmlns:a16="http://schemas.microsoft.com/office/drawing/2014/main" val="3613065358"/>
                    </a:ext>
                  </a:extLst>
                </a:gridCol>
                <a:gridCol w="2815024">
                  <a:extLst>
                    <a:ext uri="{9D8B030D-6E8A-4147-A177-3AD203B41FA5}">
                      <a16:colId xmlns:a16="http://schemas.microsoft.com/office/drawing/2014/main" val="3996086893"/>
                    </a:ext>
                  </a:extLst>
                </a:gridCol>
              </a:tblGrid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показателя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разработки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 разработки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68968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Физическая динамическая нагрузка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306081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Суммарная масс</a:t>
                      </a:r>
                      <a:r>
                        <a:rPr lang="ru-RU" sz="2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поднимаемого груза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218,75 </a:t>
                      </a: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113,75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269369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Количество стереотипных движений 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10 000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5 200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579969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Статическая нагрузка одной рукой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573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358</Words>
  <Application>Microsoft Office PowerPoint</Application>
  <PresentationFormat>Широкоэкранный</PresentationFormat>
  <Paragraphs>68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Разработка графовой базы данных для системы управления проектами</vt:lpstr>
      <vt:lpstr>Цель и задачи выпускной квалификационной работы</vt:lpstr>
      <vt:lpstr>Интегрируемые системы управления проектами</vt:lpstr>
      <vt:lpstr>Разработка модели графовой базы данных</vt:lpstr>
      <vt:lpstr>Преимущества графовых баз данных</vt:lpstr>
      <vt:lpstr>СУБД Neo4j</vt:lpstr>
      <vt:lpstr>Язык запросов Cypher</vt:lpstr>
      <vt:lpstr>Схема разработанной графовой БД</vt:lpstr>
      <vt:lpstr>Презентация PowerPoint</vt:lpstr>
      <vt:lpstr>Обоснование экономической эффективности ВКР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44</cp:revision>
  <dcterms:created xsi:type="dcterms:W3CDTF">2017-06-08T12:18:40Z</dcterms:created>
  <dcterms:modified xsi:type="dcterms:W3CDTF">2017-06-15T21:47:49Z</dcterms:modified>
</cp:coreProperties>
</file>