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2" r:id="rId4"/>
    <p:sldId id="263" r:id="rId5"/>
    <p:sldId id="261" r:id="rId6"/>
    <p:sldId id="266" r:id="rId7"/>
    <p:sldId id="267" r:id="rId8"/>
    <p:sldId id="270" r:id="rId9"/>
    <p:sldId id="268" r:id="rId10"/>
    <p:sldId id="259" r:id="rId11"/>
    <p:sldId id="258" r:id="rId12"/>
    <p:sldId id="271" r:id="rId13"/>
    <p:sldId id="260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45" autoAdjust="0"/>
    <p:restoredTop sz="94660"/>
  </p:normalViewPr>
  <p:slideViewPr>
    <p:cSldViewPr snapToGrid="0">
      <p:cViewPr varScale="1">
        <p:scale>
          <a:sx n="74" d="100"/>
          <a:sy n="74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54673-E2B9-49EF-B91E-CF34106CE466}" type="datetimeFigureOut">
              <a:rPr lang="ru-RU" smtClean="0"/>
              <a:t>19.06.2017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F607AD-7504-4B2D-8932-6032CCB55A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709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A9AF-FAF5-4747-A801-82368DA06F85}" type="datetime1">
              <a:rPr lang="ru-RU" smtClean="0"/>
              <a:t>19.06.2017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61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2A49-8352-4C5F-A5E9-22B18C60A41B}" type="datetime1">
              <a:rPr lang="ru-RU" smtClean="0"/>
              <a:t>19.06.2017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507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B78D-04AE-4943-B473-05B084DDCDE0}" type="datetime1">
              <a:rPr lang="ru-RU" smtClean="0"/>
              <a:t>19.06.2017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17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ECAAC-AA0D-4CDE-964F-CCA704E4CDE5}" type="datetime1">
              <a:rPr lang="ru-RU" smtClean="0"/>
              <a:t>19.06.2017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497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DFCAF-FBE1-4961-B416-F4A07E774DF3}" type="datetime1">
              <a:rPr lang="ru-RU" smtClean="0"/>
              <a:t>19.06.2017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330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90EA-B705-42B9-BBF6-268F2038FAF3}" type="datetime1">
              <a:rPr lang="ru-RU" smtClean="0"/>
              <a:t>19.06.2017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78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91AB6-3903-43B5-80FF-1EC98EAE59E7}" type="datetime1">
              <a:rPr lang="ru-RU" smtClean="0"/>
              <a:t>19.06.2017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621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298B-14B2-4D64-AF19-010909CD1156}" type="datetime1">
              <a:rPr lang="ru-RU" smtClean="0"/>
              <a:t>19.06.2017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47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30E2-CEBD-4965-B122-FEA485D88855}" type="datetime1">
              <a:rPr lang="ru-RU" smtClean="0"/>
              <a:t>19.06.2017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80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ADBD-CB87-4358-9CC5-F7B0D0893232}" type="datetime1">
              <a:rPr lang="ru-RU" smtClean="0"/>
              <a:t>19.06.2017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10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D136-29D0-4255-BB92-29C6409DB6B0}" type="datetime1">
              <a:rPr lang="ru-RU" smtClean="0"/>
              <a:t>19.06.2017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53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3AC5C-C3DB-4E26-96AE-698718F43F43}" type="datetime1">
              <a:rPr lang="ru-RU" smtClean="0"/>
              <a:t>19.06.2017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921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2782"/>
          <a:stretch/>
        </p:blipFill>
        <p:spPr>
          <a:xfrm>
            <a:off x="142499" y="164748"/>
            <a:ext cx="3257524" cy="6351962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3400023" y="164749"/>
            <a:ext cx="8512935" cy="2539814"/>
          </a:xfrm>
        </p:spPr>
        <p:txBody>
          <a:bodyPr>
            <a:noAutofit/>
          </a:bodyPr>
          <a:lstStyle/>
          <a:p>
            <a:r>
              <a:rPr lang="ru-RU" sz="5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5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графовой</a:t>
            </a:r>
            <a:r>
              <a:rPr lang="ru-RU" sz="5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базы данных для системы управления проектами</a:t>
            </a:r>
            <a:endParaRPr lang="ru-RU" sz="5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400023" y="4043966"/>
            <a:ext cx="8512935" cy="2312383"/>
          </a:xfrm>
        </p:spPr>
        <p:txBody>
          <a:bodyPr>
            <a:normAutofit/>
          </a:bodyPr>
          <a:lstStyle/>
          <a:p>
            <a:pPr algn="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ИСБ – 310</a:t>
            </a:r>
          </a:p>
          <a:p>
            <a:pPr algn="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Шульга М.В.</a:t>
            </a:r>
          </a:p>
          <a:p>
            <a:pPr algn="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от кафедры: старший преподаватель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Рогальчук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В.В.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668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10</a:t>
            </a:fld>
            <a:endParaRPr lang="ru-RU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812441" y="476518"/>
            <a:ext cx="10701271" cy="9665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Охрана труда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473" y="476518"/>
            <a:ext cx="1847517" cy="1847517"/>
          </a:xfrm>
          <a:prstGeom prst="rect">
            <a:avLst/>
          </a:prstGeom>
        </p:spPr>
      </p:pic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963693"/>
              </p:ext>
            </p:extLst>
          </p:nvPr>
        </p:nvGraphicFramePr>
        <p:xfrm>
          <a:off x="643944" y="2671765"/>
          <a:ext cx="10869768" cy="2557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5203">
                  <a:extLst>
                    <a:ext uri="{9D8B030D-6E8A-4147-A177-3AD203B41FA5}">
                      <a16:colId xmlns:a16="http://schemas.microsoft.com/office/drawing/2014/main" val="2344075321"/>
                    </a:ext>
                  </a:extLst>
                </a:gridCol>
                <a:gridCol w="2871841">
                  <a:extLst>
                    <a:ext uri="{9D8B030D-6E8A-4147-A177-3AD203B41FA5}">
                      <a16:colId xmlns:a16="http://schemas.microsoft.com/office/drawing/2014/main" val="3613065358"/>
                    </a:ext>
                  </a:extLst>
                </a:gridCol>
                <a:gridCol w="2902724">
                  <a:extLst>
                    <a:ext uri="{9D8B030D-6E8A-4147-A177-3AD203B41FA5}">
                      <a16:colId xmlns:a16="http://schemas.microsoft.com/office/drawing/2014/main" val="3996086893"/>
                    </a:ext>
                  </a:extLst>
                </a:gridCol>
              </a:tblGrid>
              <a:tr h="639265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 показателя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 разработки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После разработки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668968"/>
                  </a:ext>
                </a:extLst>
              </a:tr>
              <a:tr h="639265">
                <a:tc>
                  <a:txBody>
                    <a:bodyPr/>
                    <a:lstStyle/>
                    <a:p>
                      <a:pPr algn="ctr"/>
                      <a:r>
                        <a:rPr lang="ru-RU" sz="20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Физическая динамическая нагрузка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175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кг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кг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2306081"/>
                  </a:ext>
                </a:extLst>
              </a:tr>
              <a:tr h="639265">
                <a:tc>
                  <a:txBody>
                    <a:bodyPr/>
                    <a:lstStyle/>
                    <a:p>
                      <a:pPr algn="ctr"/>
                      <a:r>
                        <a:rPr lang="ru-RU" sz="20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Суммарная масс</a:t>
                      </a:r>
                      <a:r>
                        <a:rPr lang="ru-RU" sz="2000" b="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поднимаемого груза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218,75 </a:t>
                      </a:r>
                      <a:r>
                        <a:rPr lang="ru-RU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кг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113,75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кг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269369"/>
                  </a:ext>
                </a:extLst>
              </a:tr>
              <a:tr h="639265">
                <a:tc>
                  <a:txBody>
                    <a:bodyPr/>
                    <a:lstStyle/>
                    <a:p>
                      <a:pPr algn="ctr"/>
                      <a:r>
                        <a:rPr lang="ru-RU" sz="20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Количество стереотипных движений 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10 000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5 200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9579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32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11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12441" y="181938"/>
            <a:ext cx="10701271" cy="1261167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Обоснование экономической эффективности ВКР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74" y="3258981"/>
            <a:ext cx="4129826" cy="3097369"/>
          </a:xfrm>
          <a:prstGeom prst="rect">
            <a:avLst/>
          </a:prstGeom>
        </p:spPr>
      </p:pic>
      <p:sp>
        <p:nvSpPr>
          <p:cNvPr id="7" name="Скругленный прямоугольник 6"/>
          <p:cNvSpPr/>
          <p:nvPr/>
        </p:nvSpPr>
        <p:spPr>
          <a:xfrm>
            <a:off x="812440" y="1344706"/>
            <a:ext cx="7484395" cy="4741858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Стрелка вправо 33"/>
          <p:cNvSpPr/>
          <p:nvPr/>
        </p:nvSpPr>
        <p:spPr>
          <a:xfrm>
            <a:off x="1393762" y="1548551"/>
            <a:ext cx="1522168" cy="813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/>
          <p:cNvSpPr txBox="1"/>
          <p:nvPr/>
        </p:nvSpPr>
        <p:spPr>
          <a:xfrm>
            <a:off x="3020619" y="1530815"/>
            <a:ext cx="41055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Затраченное время на </a:t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 работы –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дней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Стрелка вправо 38"/>
          <p:cNvSpPr/>
          <p:nvPr/>
        </p:nvSpPr>
        <p:spPr>
          <a:xfrm>
            <a:off x="2146725" y="2700147"/>
            <a:ext cx="1522168" cy="813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3773582" y="2682411"/>
            <a:ext cx="33525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Стоимость выполнения </a:t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ВКР –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13 688,93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рублей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Стрелка вправо 40"/>
          <p:cNvSpPr/>
          <p:nvPr/>
        </p:nvSpPr>
        <p:spPr>
          <a:xfrm>
            <a:off x="1393762" y="3851743"/>
            <a:ext cx="1522168" cy="813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020619" y="3999912"/>
            <a:ext cx="4346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Экономия в год –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15 000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рублей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Стрелка вправо 44"/>
          <p:cNvSpPr/>
          <p:nvPr/>
        </p:nvSpPr>
        <p:spPr>
          <a:xfrm>
            <a:off x="2146725" y="5003339"/>
            <a:ext cx="1522168" cy="813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3773582" y="4985603"/>
            <a:ext cx="36131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Расчётный период </a:t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окупаемости –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месяцев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87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584842" y="6356350"/>
            <a:ext cx="2743200" cy="365125"/>
          </a:xfrm>
        </p:spPr>
        <p:txBody>
          <a:bodyPr/>
          <a:lstStyle/>
          <a:p>
            <a:fld id="{8AF177A2-331A-49A6-919F-173C51BBA4D7}" type="slidenum">
              <a:rPr lang="ru-RU" smtClean="0"/>
              <a:t>12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12441" y="181938"/>
            <a:ext cx="10701271" cy="1376406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  <a:endParaRPr lang="ru-RU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66" y="-111348"/>
            <a:ext cx="1669692" cy="1669692"/>
          </a:xfrm>
          <a:prstGeom prst="rect">
            <a:avLst/>
          </a:prstGeom>
        </p:spPr>
      </p:pic>
      <p:sp>
        <p:nvSpPr>
          <p:cNvPr id="18" name="Объект 4"/>
          <p:cNvSpPr>
            <a:spLocks noGrp="1"/>
          </p:cNvSpPr>
          <p:nvPr>
            <p:ph idx="1"/>
          </p:nvPr>
        </p:nvSpPr>
        <p:spPr>
          <a:xfrm>
            <a:off x="682580" y="1558344"/>
            <a:ext cx="10831132" cy="5050274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ru-RU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Разработана </a:t>
            </a:r>
            <a:r>
              <a:rPr lang="ru-RU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графовая</a:t>
            </a:r>
            <a:r>
              <a:rPr lang="ru-RU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база данных для системы управления проектами;</a:t>
            </a:r>
          </a:p>
          <a:p>
            <a:pPr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ru-RU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Созданы скрипты для заполнения </a:t>
            </a:r>
            <a:r>
              <a:rPr lang="ru-RU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графовой</a:t>
            </a:r>
            <a:r>
              <a:rPr lang="ru-RU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базы данных;</a:t>
            </a:r>
          </a:p>
          <a:p>
            <a:pPr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ru-RU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Созданы запросы для извлечения основной информации о проектах;</a:t>
            </a:r>
          </a:p>
          <a:p>
            <a:pPr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ru-RU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Проведена оценка условий труда по факторам тяжести и напряженности трудового процесса до и после разработанной </a:t>
            </a:r>
            <a:r>
              <a:rPr lang="ru-RU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графовой</a:t>
            </a:r>
            <a:r>
              <a:rPr lang="ru-RU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БД;</a:t>
            </a:r>
          </a:p>
          <a:p>
            <a:pPr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ru-RU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Приведено обоснование экономической эффективности ВКР;</a:t>
            </a:r>
          </a:p>
          <a:p>
            <a:pPr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ru-RU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Дальнейшее развитие работы предполагает разработку веб интерфейса и 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ru-RU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интегрирования проектов из существующих систем в разработанную </a:t>
            </a:r>
            <a:r>
              <a:rPr lang="ru-RU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графовую</a:t>
            </a:r>
            <a:r>
              <a:rPr lang="ru-RU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базу данных. </a:t>
            </a:r>
          </a:p>
          <a:p>
            <a:pPr marL="0" indent="0">
              <a:spcAft>
                <a:spcPts val="1000"/>
              </a:spcAft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03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2843">
              <a:srgbClr val="B7D3ED"/>
            </a:gs>
            <a:gs pos="71687">
              <a:srgbClr val="B8D4ED"/>
            </a:gs>
            <a:gs pos="69375">
              <a:srgbClr val="BAD5EE"/>
            </a:gs>
            <a:gs pos="64750">
              <a:srgbClr val="BED7EF"/>
            </a:gs>
            <a:gs pos="55500">
              <a:srgbClr val="C6DCF1"/>
            </a:gs>
            <a:gs pos="37000">
              <a:srgbClr val="D6E6F5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13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487573" y="2457212"/>
            <a:ext cx="98662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0" dirty="0" smtClean="0">
                <a:solidFill>
                  <a:srgbClr val="0070C0"/>
                </a:solidFill>
                <a:effectLst>
                  <a:reflection blurRad="6350" stA="50000" endPos="35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</a:t>
            </a:r>
            <a:r>
              <a:rPr lang="ru-RU" sz="8000" dirty="0" smtClean="0">
                <a:solidFill>
                  <a:srgbClr val="0070C0"/>
                </a:solidFill>
                <a:effectLst>
                  <a:reflection blurRad="12700" stA="50000" endPos="40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внимание</a:t>
            </a:r>
            <a:r>
              <a:rPr lang="ru-RU" sz="8000" dirty="0" smtClean="0">
                <a:solidFill>
                  <a:srgbClr val="0070C0"/>
                </a:solidFill>
                <a:effectLst>
                  <a:reflection blurRad="6350" stA="50000" endPos="35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ru-RU" sz="8000" dirty="0">
              <a:solidFill>
                <a:srgbClr val="0070C0"/>
              </a:solidFill>
              <a:effectLst>
                <a:reflection blurRad="6350" stA="50000" endPos="350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47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441" y="181938"/>
            <a:ext cx="10701271" cy="1261167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выпускной квалификационной работы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2</a:t>
            </a:fld>
            <a:endParaRPr lang="ru-RU"/>
          </a:p>
        </p:txBody>
      </p:sp>
      <p:sp>
        <p:nvSpPr>
          <p:cNvPr id="5" name="Стрелка вправо 4"/>
          <p:cNvSpPr/>
          <p:nvPr/>
        </p:nvSpPr>
        <p:spPr>
          <a:xfrm>
            <a:off x="957982" y="1259918"/>
            <a:ext cx="2201213" cy="1345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endParaRPr lang="ru-RU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304736" y="1443105"/>
            <a:ext cx="7251882" cy="97879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28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графовой</a:t>
            </a:r>
            <a:r>
              <a:rPr lang="ru-RU" sz="28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базы данных для системы управления проектами</a:t>
            </a:r>
            <a:endParaRPr lang="ru-RU" sz="280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Стрелка вниз 6"/>
          <p:cNvSpPr/>
          <p:nvPr/>
        </p:nvSpPr>
        <p:spPr>
          <a:xfrm>
            <a:off x="5211347" y="2605088"/>
            <a:ext cx="3438659" cy="6851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9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endParaRPr lang="ru-RU" sz="29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734845" y="3473450"/>
            <a:ext cx="8391661" cy="2882899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графовой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модели данных для системы управления проектами с целью интеграции данных о проектах из существующих систем;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скриптов для заполнения </a:t>
            </a:r>
            <a:r>
              <a:rPr lang="ru-RU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графовой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базы данных;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запросов для извлечения информации о проектах с целью проверки работоспособности разработанной модели;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Уменьшение времени отклика на запросы пользователей интегрированной системы за счёт использования </a:t>
            </a:r>
            <a:r>
              <a:rPr lang="ru-RU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графовой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модели данных и </a:t>
            </a:r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СУБД 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Neo4j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81" y="3683068"/>
            <a:ext cx="2215570" cy="236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73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1326524"/>
            <a:ext cx="9234152" cy="4850439"/>
          </a:xfrm>
        </p:spPr>
        <p:txBody>
          <a:bodyPr/>
          <a:lstStyle/>
          <a:p>
            <a:pPr marL="0" indent="0">
              <a:buNone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Интегрируются данные о проектах следующих систем:</a:t>
            </a:r>
          </a:p>
          <a:p>
            <a:pPr marL="0" indent="0">
              <a:buNone/>
            </a:pP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3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12441" y="181938"/>
            <a:ext cx="10701271" cy="1261167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Интегрируемые системы управления проектами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11" t="3496" r="1838" b="14897"/>
          <a:stretch/>
        </p:blipFill>
        <p:spPr>
          <a:xfrm>
            <a:off x="9715228" y="1443104"/>
            <a:ext cx="2160166" cy="1784105"/>
          </a:xfrm>
          <a:prstGeom prst="rect">
            <a:avLst/>
          </a:prstGeom>
        </p:spPr>
      </p:pic>
      <p:sp>
        <p:nvSpPr>
          <p:cNvPr id="5" name="Стрелка вправо 4"/>
          <p:cNvSpPr/>
          <p:nvPr/>
        </p:nvSpPr>
        <p:spPr>
          <a:xfrm>
            <a:off x="1053539" y="2410789"/>
            <a:ext cx="920763" cy="686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2189643" y="2338430"/>
            <a:ext cx="7882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крупнейший веб сервис для совместной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проектов;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56840" y="3406597"/>
            <a:ext cx="7915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Bitbucket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распределенная система контроля версий, созданная для профессиональных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Стрелка вправо 11"/>
          <p:cNvSpPr/>
          <p:nvPr/>
        </p:nvSpPr>
        <p:spPr>
          <a:xfrm>
            <a:off x="1053541" y="3478956"/>
            <a:ext cx="920763" cy="686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2156838" y="4403583"/>
            <a:ext cx="7915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Jira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коммерческая, настраиваемая система отслеживания ошибок для управления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проектами;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Стрелка вправо 13"/>
          <p:cNvSpPr/>
          <p:nvPr/>
        </p:nvSpPr>
        <p:spPr>
          <a:xfrm>
            <a:off x="1053539" y="4475942"/>
            <a:ext cx="920763" cy="686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2156838" y="5405238"/>
            <a:ext cx="7915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GitLab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веб-менеджер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предназначенный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написания кода, его развертывания 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тестирования.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Стрелка вправо 15"/>
          <p:cNvSpPr/>
          <p:nvPr/>
        </p:nvSpPr>
        <p:spPr>
          <a:xfrm>
            <a:off x="1053539" y="5477597"/>
            <a:ext cx="920763" cy="686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407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876800" y="1957588"/>
            <a:ext cx="6721698" cy="510237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Гибкая структура данных;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Высокая производительность;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Графический интерфейс визуализации данных;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</a:t>
            </a:r>
            <a:r>
              <a:rPr lang="ru-RU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зык запросов 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Cypher</a:t>
            </a:r>
            <a:r>
              <a:rPr lang="ru-RU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4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12441" y="181938"/>
            <a:ext cx="10701271" cy="1261167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 </a:t>
            </a:r>
            <a:r>
              <a:rPr lang="ru-RU" sz="3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графовой</a:t>
            </a:r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СУБД </a:t>
            </a:r>
            <a:r>
              <a:rPr 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Neo4j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3" y="2847662"/>
            <a:ext cx="4690107" cy="244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22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5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12441" y="181938"/>
            <a:ext cx="10701271" cy="1261167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модели </a:t>
            </a:r>
            <a:r>
              <a:rPr lang="ru-RU" sz="3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графовой</a:t>
            </a:r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базы данных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1443105"/>
            <a:ext cx="8578755" cy="4733858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Разработанная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графовая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база данных для системы управления проектами хранит следующие данные: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наименования и описания проектов, их заказчиков и руководителей;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наименования и описания задач, подзадач проекта;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исполнителей (разработчиков) назначенных на задачи;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совершённые изменения и их описание на этапе выполнения задач;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адреса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репозиториев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которых были созданы задачи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или совершены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их изменения на этапе выполнения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809" y="1972631"/>
            <a:ext cx="3591049" cy="367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11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6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12441" y="181938"/>
            <a:ext cx="10701271" cy="42336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 разработанной </a:t>
            </a:r>
            <a:r>
              <a:rPr lang="ru-RU" sz="3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графовой</a:t>
            </a:r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БД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6942"/>
            <a:ext cx="12192000" cy="5962800"/>
          </a:xfrm>
          <a:noFill/>
        </p:spPr>
      </p:pic>
    </p:spTree>
    <p:extLst>
      <p:ext uri="{BB962C8B-B14F-4D97-AF65-F5344CB8AC3E}">
        <p14:creationId xmlns:p14="http://schemas.microsoft.com/office/powerpoint/2010/main" val="426657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7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12441" y="90152"/>
            <a:ext cx="10701271" cy="837127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запросов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798490"/>
            <a:ext cx="10515600" cy="5378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Информация о проектах</a:t>
            </a:r>
          </a:p>
        </p:txBody>
      </p:sp>
      <p:pic>
        <p:nvPicPr>
          <p:cNvPr id="8" name="Рисунок 7" descr="C:\Users\User\Downloads\graph (6)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52"/>
          <a:stretch/>
        </p:blipFill>
        <p:spPr bwMode="auto">
          <a:xfrm>
            <a:off x="5809103" y="927279"/>
            <a:ext cx="5570456" cy="579419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Скругленный прямоугольник 8"/>
          <p:cNvSpPr/>
          <p:nvPr/>
        </p:nvSpPr>
        <p:spPr>
          <a:xfrm>
            <a:off x="838200" y="1247682"/>
            <a:ext cx="5417712" cy="6825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ru-RU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p:Project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)--(n)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p AS Project, n AS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endParaRPr lang="ru-RU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Рисунок 7" descr="C:\Users\User\Downloads\graph (6)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96" b="15614"/>
          <a:stretch/>
        </p:blipFill>
        <p:spPr bwMode="auto">
          <a:xfrm>
            <a:off x="2299855" y="2094088"/>
            <a:ext cx="3509248" cy="47912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092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8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12441" y="181939"/>
            <a:ext cx="10701271" cy="706704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запросов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798490"/>
            <a:ext cx="10515600" cy="5378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 2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Информация о конкретной задаче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10355" y="1252542"/>
            <a:ext cx="11771290" cy="22666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 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i:Issue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)-[: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Type_of_issue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]-(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t:Issue_type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i:Issue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)-[: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Status_of_issue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]-(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s:Issue_status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i:Issue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)-[:Priority]-(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p:Issue_priority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i:Issue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)-[: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Link_to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]-(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r:Repository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i:Issue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)-[: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Executes_the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]-(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d:Developer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i.name = "Parsing parameters"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issue, t AS type, s AS status, p AS priority,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developer, r AS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033" y="3698612"/>
            <a:ext cx="4645567" cy="301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05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9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12441" y="141669"/>
            <a:ext cx="10701271" cy="772732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запросов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785611"/>
            <a:ext cx="10515600" cy="5391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 3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История изменений задачи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812441" y="1232659"/>
            <a:ext cx="9762187" cy="19833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i:Issue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)-[: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Start_of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]-(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c:Commit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d:Developer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)-[: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Executes_the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]-(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i:Issue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c:Commit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)-[: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Link_to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]-&gt;(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r:Repository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c:Commit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)-[:Next*]-&gt;(n)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i.name = "SEEK function for DA module"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d AS Developer,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Issue, c AS Commit, r AS Repo, n AS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153" y="3315437"/>
            <a:ext cx="7089694" cy="350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70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2059</TotalTime>
  <Words>555</Words>
  <Application>Microsoft Office PowerPoint</Application>
  <PresentationFormat>Широкоэкранный</PresentationFormat>
  <Paragraphs>94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Times New Roman</vt:lpstr>
      <vt:lpstr>Wingdings</vt:lpstr>
      <vt:lpstr>Тема Office</vt:lpstr>
      <vt:lpstr>Разработка графовой базы данных для системы управления проектами</vt:lpstr>
      <vt:lpstr>Цель и задачи выпускной квалификационной работы</vt:lpstr>
      <vt:lpstr>Интегрируемые системы управления проектами</vt:lpstr>
      <vt:lpstr>Преимущества графовой СУБД Neo4j</vt:lpstr>
      <vt:lpstr>Разработка модели графовой базы данных</vt:lpstr>
      <vt:lpstr>Схема разработанной графовой БД</vt:lpstr>
      <vt:lpstr>Результаты запросов</vt:lpstr>
      <vt:lpstr>Результаты запросов</vt:lpstr>
      <vt:lpstr>Результаты запросов</vt:lpstr>
      <vt:lpstr>Презентация PowerPoint</vt:lpstr>
      <vt:lpstr>Обоснование экономической эффективности ВКР</vt:lpstr>
      <vt:lpstr>Выводы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94</cp:revision>
  <dcterms:created xsi:type="dcterms:W3CDTF">2017-06-08T12:18:40Z</dcterms:created>
  <dcterms:modified xsi:type="dcterms:W3CDTF">2017-06-19T15:26:50Z</dcterms:modified>
</cp:coreProperties>
</file>