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5"/>
  </p:notesMasterIdLst>
  <p:sldIdLst>
    <p:sldId id="256" r:id="rId2"/>
    <p:sldId id="257" r:id="rId3"/>
    <p:sldId id="259" r:id="rId4"/>
    <p:sldId id="262" r:id="rId5"/>
    <p:sldId id="263" r:id="rId6"/>
    <p:sldId id="264" r:id="rId7"/>
    <p:sldId id="260" r:id="rId8"/>
    <p:sldId id="265" r:id="rId9"/>
    <p:sldId id="268" r:id="rId10"/>
    <p:sldId id="269" r:id="rId11"/>
    <p:sldId id="266" r:id="rId12"/>
    <p:sldId id="267" r:id="rId13"/>
    <p:sldId id="261"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403" autoAdjust="0"/>
  </p:normalViewPr>
  <p:slideViewPr>
    <p:cSldViewPr snapToGrid="0">
      <p:cViewPr varScale="1">
        <p:scale>
          <a:sx n="43" d="100"/>
          <a:sy n="43" d="100"/>
        </p:scale>
        <p:origin x="3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E:\Documents\C.V\2023\Cloudwalk\boxplo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[boxplot.xlsx]Sheet4!PivotTable38</c:name>
    <c:fmtId val="2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FALSE</c:v>
                </c:pt>
              </c:strCache>
            </c:strRef>
          </c:tx>
          <c:spPr>
            <a:solidFill>
              <a:schemeClr val="accent1"/>
            </a:solidFill>
            <a:ln>
              <a:noFill/>
            </a:ln>
            <a:effectLst/>
          </c:spPr>
          <c:invertIfNegative val="0"/>
          <c:cat>
            <c:strRef>
              <c:f>Sheet4!$A$5:$A$28</c:f>
              <c:strCache>
                <c:ptCount val="23"/>
                <c:pt idx="0">
                  <c:v>00</c:v>
                </c:pt>
                <c:pt idx="1">
                  <c:v>01</c:v>
                </c:pt>
                <c:pt idx="2">
                  <c:v>02</c:v>
                </c:pt>
                <c:pt idx="3">
                  <c:v>03</c:v>
                </c:pt>
                <c:pt idx="4">
                  <c:v>04</c:v>
                </c:pt>
                <c:pt idx="5">
                  <c:v>05</c:v>
                </c:pt>
                <c:pt idx="6">
                  <c:v>06</c:v>
                </c:pt>
                <c:pt idx="7">
                  <c:v>08</c:v>
                </c:pt>
                <c:pt idx="8">
                  <c:v>09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strCache>
            </c:strRef>
          </c:cat>
          <c:val>
            <c:numRef>
              <c:f>Sheet4!$B$5:$B$28</c:f>
              <c:numCache>
                <c:formatCode>General</c:formatCode>
                <c:ptCount val="23"/>
                <c:pt idx="0">
                  <c:v>109</c:v>
                </c:pt>
                <c:pt idx="1">
                  <c:v>97</c:v>
                </c:pt>
                <c:pt idx="2">
                  <c:v>43</c:v>
                </c:pt>
                <c:pt idx="3">
                  <c:v>26</c:v>
                </c:pt>
                <c:pt idx="4">
                  <c:v>7</c:v>
                </c:pt>
                <c:pt idx="5">
                  <c:v>4</c:v>
                </c:pt>
                <c:pt idx="6">
                  <c:v>1</c:v>
                </c:pt>
                <c:pt idx="7">
                  <c:v>3</c:v>
                </c:pt>
                <c:pt idx="8">
                  <c:v>7</c:v>
                </c:pt>
                <c:pt idx="9">
                  <c:v>29</c:v>
                </c:pt>
                <c:pt idx="10">
                  <c:v>88</c:v>
                </c:pt>
                <c:pt idx="11">
                  <c:v>102</c:v>
                </c:pt>
                <c:pt idx="12">
                  <c:v>184</c:v>
                </c:pt>
                <c:pt idx="13">
                  <c:v>231</c:v>
                </c:pt>
                <c:pt idx="14">
                  <c:v>221</c:v>
                </c:pt>
                <c:pt idx="15">
                  <c:v>248</c:v>
                </c:pt>
                <c:pt idx="16">
                  <c:v>240</c:v>
                </c:pt>
                <c:pt idx="17">
                  <c:v>255</c:v>
                </c:pt>
                <c:pt idx="18">
                  <c:v>218</c:v>
                </c:pt>
                <c:pt idx="19">
                  <c:v>235</c:v>
                </c:pt>
                <c:pt idx="20">
                  <c:v>185</c:v>
                </c:pt>
                <c:pt idx="21">
                  <c:v>134</c:v>
                </c:pt>
                <c:pt idx="22">
                  <c:v>141</c:v>
                </c:pt>
              </c:numCache>
            </c:numRef>
          </c:val>
          <c:extLst>
            <c:ext xmlns:c16="http://schemas.microsoft.com/office/drawing/2014/chart" uri="{C3380CC4-5D6E-409C-BE32-E72D297353CC}">
              <c16:uniqueId val="{00000000-ABA1-4BEF-B911-5F1241F3EF77}"/>
            </c:ext>
          </c:extLst>
        </c:ser>
        <c:ser>
          <c:idx val="1"/>
          <c:order val="1"/>
          <c:tx>
            <c:strRef>
              <c:f>Sheet4!$C$3:$C$4</c:f>
              <c:strCache>
                <c:ptCount val="1"/>
                <c:pt idx="0">
                  <c:v>TRUE</c:v>
                </c:pt>
              </c:strCache>
            </c:strRef>
          </c:tx>
          <c:spPr>
            <a:solidFill>
              <a:schemeClr val="accent2"/>
            </a:solidFill>
            <a:ln>
              <a:noFill/>
            </a:ln>
            <a:effectLst/>
          </c:spPr>
          <c:invertIfNegative val="0"/>
          <c:cat>
            <c:strRef>
              <c:f>Sheet4!$A$5:$A$28</c:f>
              <c:strCache>
                <c:ptCount val="23"/>
                <c:pt idx="0">
                  <c:v>00</c:v>
                </c:pt>
                <c:pt idx="1">
                  <c:v>01</c:v>
                </c:pt>
                <c:pt idx="2">
                  <c:v>02</c:v>
                </c:pt>
                <c:pt idx="3">
                  <c:v>03</c:v>
                </c:pt>
                <c:pt idx="4">
                  <c:v>04</c:v>
                </c:pt>
                <c:pt idx="5">
                  <c:v>05</c:v>
                </c:pt>
                <c:pt idx="6">
                  <c:v>06</c:v>
                </c:pt>
                <c:pt idx="7">
                  <c:v>08</c:v>
                </c:pt>
                <c:pt idx="8">
                  <c:v>09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strCache>
            </c:strRef>
          </c:cat>
          <c:val>
            <c:numRef>
              <c:f>Sheet4!$C$5:$C$28</c:f>
              <c:numCache>
                <c:formatCode>General</c:formatCode>
                <c:ptCount val="23"/>
                <c:pt idx="0">
                  <c:v>24</c:v>
                </c:pt>
                <c:pt idx="1">
                  <c:v>14</c:v>
                </c:pt>
                <c:pt idx="2">
                  <c:v>18</c:v>
                </c:pt>
                <c:pt idx="3">
                  <c:v>4</c:v>
                </c:pt>
                <c:pt idx="6">
                  <c:v>1</c:v>
                </c:pt>
                <c:pt idx="10">
                  <c:v>5</c:v>
                </c:pt>
                <c:pt idx="11">
                  <c:v>9</c:v>
                </c:pt>
                <c:pt idx="12">
                  <c:v>11</c:v>
                </c:pt>
                <c:pt idx="13">
                  <c:v>16</c:v>
                </c:pt>
                <c:pt idx="14">
                  <c:v>18</c:v>
                </c:pt>
                <c:pt idx="15">
                  <c:v>30</c:v>
                </c:pt>
                <c:pt idx="16">
                  <c:v>31</c:v>
                </c:pt>
                <c:pt idx="17">
                  <c:v>23</c:v>
                </c:pt>
                <c:pt idx="18">
                  <c:v>44</c:v>
                </c:pt>
                <c:pt idx="19">
                  <c:v>37</c:v>
                </c:pt>
                <c:pt idx="20">
                  <c:v>42</c:v>
                </c:pt>
                <c:pt idx="21">
                  <c:v>29</c:v>
                </c:pt>
                <c:pt idx="22">
                  <c:v>35</c:v>
                </c:pt>
              </c:numCache>
            </c:numRef>
          </c:val>
          <c:extLst>
            <c:ext xmlns:c16="http://schemas.microsoft.com/office/drawing/2014/chart" uri="{C3380CC4-5D6E-409C-BE32-E72D297353CC}">
              <c16:uniqueId val="{00000001-ABA1-4BEF-B911-5F1241F3EF77}"/>
            </c:ext>
          </c:extLst>
        </c:ser>
        <c:dLbls>
          <c:showLegendKey val="0"/>
          <c:showVal val="0"/>
          <c:showCatName val="0"/>
          <c:showSerName val="0"/>
          <c:showPercent val="0"/>
          <c:showBubbleSize val="0"/>
        </c:dLbls>
        <c:gapWidth val="219"/>
        <c:overlap val="-27"/>
        <c:axId val="811771272"/>
        <c:axId val="811772712"/>
      </c:barChart>
      <c:catAx>
        <c:axId val="811771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11772712"/>
        <c:crosses val="autoZero"/>
        <c:auto val="1"/>
        <c:lblAlgn val="ctr"/>
        <c:lblOffset val="100"/>
        <c:noMultiLvlLbl val="0"/>
      </c:catAx>
      <c:valAx>
        <c:axId val="811772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11771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cbk_rate!$A$2</c:f>
              <c:strCache>
                <c:ptCount val="1"/>
                <c:pt idx="0">
                  <c:v>Mean %cbk for all transactions</c:v>
                </c:pt>
              </c:strCache>
            </c:strRef>
          </c:tx>
          <c:spPr>
            <a:solidFill>
              <a:schemeClr val="accent1"/>
            </a:solidFill>
            <a:ln>
              <a:noFill/>
            </a:ln>
            <a:effectLst/>
          </c:spPr>
          <c:invertIfNegative val="0"/>
          <c:cat>
            <c:strRef>
              <c:f>cbk_rate!$B$1:$D$1</c:f>
              <c:strCache>
                <c:ptCount val="3"/>
                <c:pt idx="0">
                  <c:v>Merchant</c:v>
                </c:pt>
                <c:pt idx="1">
                  <c:v>Device ID</c:v>
                </c:pt>
                <c:pt idx="2">
                  <c:v>Card Number</c:v>
                </c:pt>
              </c:strCache>
            </c:strRef>
          </c:cat>
          <c:val>
            <c:numRef>
              <c:f>cbk_rate!$B$2:$D$2</c:f>
              <c:numCache>
                <c:formatCode>0%</c:formatCode>
                <c:ptCount val="3"/>
                <c:pt idx="0">
                  <c:v>0.05</c:v>
                </c:pt>
                <c:pt idx="1">
                  <c:v>0.06</c:v>
                </c:pt>
                <c:pt idx="2">
                  <c:v>0.09</c:v>
                </c:pt>
              </c:numCache>
            </c:numRef>
          </c:val>
          <c:extLst>
            <c:ext xmlns:c16="http://schemas.microsoft.com/office/drawing/2014/chart" uri="{C3380CC4-5D6E-409C-BE32-E72D297353CC}">
              <c16:uniqueId val="{00000000-0072-42F4-9F64-5F2D06D6EE4F}"/>
            </c:ext>
          </c:extLst>
        </c:ser>
        <c:ser>
          <c:idx val="1"/>
          <c:order val="1"/>
          <c:tx>
            <c:strRef>
              <c:f>cbk_rate!$A$3</c:f>
              <c:strCache>
                <c:ptCount val="1"/>
                <c:pt idx="0">
                  <c:v>Mean %cbk for only cbk transactions</c:v>
                </c:pt>
              </c:strCache>
            </c:strRef>
          </c:tx>
          <c:spPr>
            <a:solidFill>
              <a:srgbClr val="FF0000"/>
            </a:solidFill>
            <a:ln>
              <a:noFill/>
            </a:ln>
            <a:effectLst/>
          </c:spPr>
          <c:invertIfNegative val="0"/>
          <c:cat>
            <c:strRef>
              <c:f>cbk_rate!$B$1:$D$1</c:f>
              <c:strCache>
                <c:ptCount val="3"/>
                <c:pt idx="0">
                  <c:v>Merchant</c:v>
                </c:pt>
                <c:pt idx="1">
                  <c:v>Device ID</c:v>
                </c:pt>
                <c:pt idx="2">
                  <c:v>Card Number</c:v>
                </c:pt>
              </c:strCache>
            </c:strRef>
          </c:cat>
          <c:val>
            <c:numRef>
              <c:f>cbk_rate!$B$3:$D$3</c:f>
              <c:numCache>
                <c:formatCode>0%</c:formatCode>
                <c:ptCount val="3"/>
                <c:pt idx="0">
                  <c:v>0.82</c:v>
                </c:pt>
                <c:pt idx="1">
                  <c:v>0.92</c:v>
                </c:pt>
                <c:pt idx="2">
                  <c:v>0.99</c:v>
                </c:pt>
              </c:numCache>
            </c:numRef>
          </c:val>
          <c:extLst>
            <c:ext xmlns:c16="http://schemas.microsoft.com/office/drawing/2014/chart" uri="{C3380CC4-5D6E-409C-BE32-E72D297353CC}">
              <c16:uniqueId val="{00000001-0072-42F4-9F64-5F2D06D6EE4F}"/>
            </c:ext>
          </c:extLst>
        </c:ser>
        <c:dLbls>
          <c:showLegendKey val="0"/>
          <c:showVal val="0"/>
          <c:showCatName val="0"/>
          <c:showSerName val="0"/>
          <c:showPercent val="0"/>
          <c:showBubbleSize val="0"/>
        </c:dLbls>
        <c:gapWidth val="219"/>
        <c:overlap val="-27"/>
        <c:axId val="813037064"/>
        <c:axId val="813034904"/>
      </c:barChart>
      <c:catAx>
        <c:axId val="813037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crossAx val="813034904"/>
        <c:crosses val="autoZero"/>
        <c:auto val="1"/>
        <c:lblAlgn val="ctr"/>
        <c:lblOffset val="100"/>
        <c:noMultiLvlLbl val="0"/>
      </c:catAx>
      <c:valAx>
        <c:axId val="813034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13037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056F-95E7-4669-9B2A-81D78123AAF2}" type="datetimeFigureOut">
              <a:rPr lang="pt-BR" smtClean="0"/>
              <a:t>30/07/2023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BE8A5-E339-4F29-A704-6D2B5E839D06}" type="slidenum">
              <a:rPr lang="pt-BR" smtClean="0"/>
              <a:t>‹#›</a:t>
            </a:fld>
            <a:endParaRPr lang="pt-BR"/>
          </a:p>
        </p:txBody>
      </p:sp>
    </p:spTree>
    <p:extLst>
      <p:ext uri="{BB962C8B-B14F-4D97-AF65-F5344CB8AC3E}">
        <p14:creationId xmlns:p14="http://schemas.microsoft.com/office/powerpoint/2010/main" val="338646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err="1"/>
              <a:t>Setor</a:t>
            </a:r>
            <a:r>
              <a:rPr lang="en-GB" dirty="0"/>
              <a:t> de </a:t>
            </a:r>
            <a:r>
              <a:rPr lang="en-GB" dirty="0" err="1"/>
              <a:t>Pagamentos</a:t>
            </a:r>
            <a:endParaRPr lang="en-GB" dirty="0"/>
          </a:p>
          <a:p>
            <a:pPr marL="0" indent="0">
              <a:buNone/>
            </a:pPr>
            <a:endParaRPr lang="en-GB" dirty="0"/>
          </a:p>
          <a:p>
            <a:pPr marL="0" indent="0">
              <a:buNone/>
            </a:pPr>
            <a:r>
              <a:rPr lang="en-GB" dirty="0"/>
              <a:t>Def Payment Industry, Acquirer</a:t>
            </a:r>
          </a:p>
          <a:p>
            <a:pPr marL="228600" indent="-228600">
              <a:buAutoNum type="arabicPeriod"/>
            </a:pPr>
            <a:endParaRPr lang="en-GB" dirty="0"/>
          </a:p>
          <a:p>
            <a:pPr marL="228600" indent="-228600">
              <a:buAutoNum type="arabicPeriod"/>
            </a:pP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2</a:t>
            </a:fld>
            <a:endParaRPr lang="pt-BR"/>
          </a:p>
        </p:txBody>
      </p:sp>
    </p:spTree>
    <p:extLst>
      <p:ext uri="{BB962C8B-B14F-4D97-AF65-F5344CB8AC3E}">
        <p14:creationId xmlns:p14="http://schemas.microsoft.com/office/powerpoint/2010/main" val="417387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Explain what </a:t>
            </a:r>
            <a:r>
              <a:rPr lang="en-GB" sz="1800" b="1" i="0" u="none" strike="noStrike" dirty="0">
                <a:solidFill>
                  <a:srgbClr val="000000"/>
                </a:solidFill>
                <a:effectLst/>
                <a:latin typeface="Arial" panose="020B0604020202020204" pitchFamily="34" charset="0"/>
              </a:rPr>
              <a:t>chargebacks </a:t>
            </a:r>
            <a:r>
              <a:rPr lang="en-GB" sz="1800" b="0" i="0" u="none" strike="noStrike" dirty="0">
                <a:solidFill>
                  <a:srgbClr val="000000"/>
                </a:solidFill>
                <a:effectLst/>
                <a:latin typeface="Arial" panose="020B0604020202020204" pitchFamily="34" charset="0"/>
              </a:rPr>
              <a:t>are, how they differ from a cancellation and what is their connection with fraud in the acquiring world. </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4</a:t>
            </a:fld>
            <a:endParaRPr lang="pt-BR"/>
          </a:p>
        </p:txBody>
      </p:sp>
    </p:spTree>
    <p:extLst>
      <p:ext uri="{BB962C8B-B14F-4D97-AF65-F5344CB8AC3E}">
        <p14:creationId xmlns:p14="http://schemas.microsoft.com/office/powerpoint/2010/main" val="356173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 client sends you an email asking for a chargeback status. You check the system and see that we have received his defence documents and sent them to the issuer, but the issuer has not accepted our defence. They claim that the cardholder continued to affirm that she did not receive the product, and our documents were not sufficient to prove otherwise. You respond to our client informing that the issuer denied the defence, and the next day he emails you back, extremely angry and disappointed, claiming the product was delivered and that this chargeback is not right.</a:t>
            </a:r>
          </a:p>
          <a:p>
            <a:endParaRPr lang="en-GB" dirty="0"/>
          </a:p>
          <a:p>
            <a:endParaRPr lang="en-GB" dirty="0"/>
          </a:p>
          <a:p>
            <a:r>
              <a:rPr lang="en-GB" dirty="0"/>
              <a:t>I would explain to the client that in this case</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5</a:t>
            </a:fld>
            <a:endParaRPr lang="pt-BR"/>
          </a:p>
        </p:txBody>
      </p:sp>
    </p:spTree>
    <p:extLst>
      <p:ext uri="{BB962C8B-B14F-4D97-AF65-F5344CB8AC3E}">
        <p14:creationId xmlns:p14="http://schemas.microsoft.com/office/powerpoint/2010/main" val="2366864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Dear client, </a:t>
            </a:r>
          </a:p>
          <a:p>
            <a:pPr marL="0" indent="0">
              <a:buNone/>
            </a:pPr>
            <a:r>
              <a:rPr lang="en-GB" sz="1200" dirty="0"/>
              <a:t>I can understand your frustration with the outcome of this dispute. Unfortunately, once the Issuer makes a decision, the decision cannot be reversed. However, these are steps you can take to reduce the risk of losing disputes in the future:</a:t>
            </a:r>
          </a:p>
          <a:p>
            <a:pPr marL="0" indent="0">
              <a:buNone/>
            </a:pPr>
            <a:r>
              <a:rPr lang="en-GB" sz="1200" dirty="0"/>
              <a:t>When shipping products, keep detailed records of the transaction, including tracking numbers, delivery confirmation, and any communication with the customer. This evidence can be valuable in a payment dispute.</a:t>
            </a:r>
          </a:p>
          <a:p>
            <a:pPr marL="0" indent="0">
              <a:buNone/>
            </a:pPr>
            <a:r>
              <a:rPr lang="en-GB" sz="1200" dirty="0"/>
              <a:t>Implement a clear refund policy – this reduces the risk of a customer resorting to using Chargeback</a:t>
            </a:r>
          </a:p>
          <a:p>
            <a:pPr marL="0" indent="0">
              <a:buNone/>
            </a:pPr>
            <a:r>
              <a:rPr lang="en-GB" sz="1200" dirty="0"/>
              <a:t>If you suspect that the client committed fraud, you can blacklist them from making purchases on your platform.</a:t>
            </a:r>
          </a:p>
          <a:p>
            <a:pPr marL="0" indent="0">
              <a:buNone/>
            </a:pPr>
            <a:r>
              <a:rPr lang="en-GB" sz="1200" dirty="0"/>
              <a:t>Please reach out if you have any further queries.</a:t>
            </a:r>
          </a:p>
          <a:p>
            <a:pPr marL="0" indent="0">
              <a:buNone/>
            </a:pPr>
            <a:r>
              <a:rPr lang="en-GB" sz="1200" dirty="0"/>
              <a:t>Regards,</a:t>
            </a:r>
            <a:endParaRPr lang="pt-BR" sz="1200" dirty="0"/>
          </a:p>
          <a:p>
            <a:endParaRPr lang="en-GB" dirty="0"/>
          </a:p>
        </p:txBody>
      </p:sp>
      <p:sp>
        <p:nvSpPr>
          <p:cNvPr id="4" name="Slide Number Placeholder 3"/>
          <p:cNvSpPr>
            <a:spLocks noGrp="1"/>
          </p:cNvSpPr>
          <p:nvPr>
            <p:ph type="sldNum" sz="quarter" idx="5"/>
          </p:nvPr>
        </p:nvSpPr>
        <p:spPr/>
        <p:txBody>
          <a:bodyPr/>
          <a:lstStyle/>
          <a:p>
            <a:fld id="{3F9BE8A5-E339-4F29-A704-6D2B5E839D06}" type="slidenum">
              <a:rPr lang="pt-BR" smtClean="0"/>
              <a:t>6</a:t>
            </a:fld>
            <a:endParaRPr lang="pt-BR"/>
          </a:p>
        </p:txBody>
      </p:sp>
    </p:spTree>
    <p:extLst>
      <p:ext uri="{BB962C8B-B14F-4D97-AF65-F5344CB8AC3E}">
        <p14:creationId xmlns:p14="http://schemas.microsoft.com/office/powerpoint/2010/main" val="176118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8</a:t>
            </a:fld>
            <a:endParaRPr lang="pt-BR"/>
          </a:p>
        </p:txBody>
      </p:sp>
    </p:spTree>
    <p:extLst>
      <p:ext uri="{BB962C8B-B14F-4D97-AF65-F5344CB8AC3E}">
        <p14:creationId xmlns:p14="http://schemas.microsoft.com/office/powerpoint/2010/main" val="264393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Box Plot showing far more variance between </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9</a:t>
            </a:fld>
            <a:endParaRPr lang="pt-BR"/>
          </a:p>
        </p:txBody>
      </p:sp>
    </p:spTree>
    <p:extLst>
      <p:ext uri="{BB962C8B-B14F-4D97-AF65-F5344CB8AC3E}">
        <p14:creationId xmlns:p14="http://schemas.microsoft.com/office/powerpoint/2010/main" val="104506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Box Plot showing far more variance between </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10</a:t>
            </a:fld>
            <a:endParaRPr lang="pt-BR"/>
          </a:p>
        </p:txBody>
      </p:sp>
    </p:spTree>
    <p:extLst>
      <p:ext uri="{BB962C8B-B14F-4D97-AF65-F5344CB8AC3E}">
        <p14:creationId xmlns:p14="http://schemas.microsoft.com/office/powerpoint/2010/main" val="309139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Card Number is the best indicator for </a:t>
            </a:r>
            <a:r>
              <a:rPr lang="en-GB" dirty="0" err="1"/>
              <a:t>cbk</a:t>
            </a:r>
            <a:r>
              <a:rPr lang="en-GB" dirty="0"/>
              <a:t> risk</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11</a:t>
            </a:fld>
            <a:endParaRPr lang="pt-BR"/>
          </a:p>
        </p:txBody>
      </p:sp>
    </p:spTree>
    <p:extLst>
      <p:ext uri="{BB962C8B-B14F-4D97-AF65-F5344CB8AC3E}">
        <p14:creationId xmlns:p14="http://schemas.microsoft.com/office/powerpoint/2010/main" val="428851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solidFill>
                  <a:srgbClr val="000000"/>
                </a:solidFill>
                <a:effectLst/>
                <a:latin typeface="Arial" panose="020B0604020202020204" pitchFamily="34" charset="0"/>
              </a:rPr>
              <a:t>. In addition to the spreadsheet data, what other data would you look at to try to find patterns of possible frauds? </a:t>
            </a:r>
            <a:endParaRPr lang="pt-BR" dirty="0"/>
          </a:p>
        </p:txBody>
      </p:sp>
      <p:sp>
        <p:nvSpPr>
          <p:cNvPr id="4" name="Slide Number Placeholder 3"/>
          <p:cNvSpPr>
            <a:spLocks noGrp="1"/>
          </p:cNvSpPr>
          <p:nvPr>
            <p:ph type="sldNum" sz="quarter" idx="5"/>
          </p:nvPr>
        </p:nvSpPr>
        <p:spPr/>
        <p:txBody>
          <a:bodyPr/>
          <a:lstStyle/>
          <a:p>
            <a:fld id="{3F9BE8A5-E339-4F29-A704-6D2B5E839D06}" type="slidenum">
              <a:rPr lang="pt-BR" smtClean="0"/>
              <a:t>12</a:t>
            </a:fld>
            <a:endParaRPr lang="pt-BR"/>
          </a:p>
        </p:txBody>
      </p:sp>
    </p:spTree>
    <p:extLst>
      <p:ext uri="{BB962C8B-B14F-4D97-AF65-F5344CB8AC3E}">
        <p14:creationId xmlns:p14="http://schemas.microsoft.com/office/powerpoint/2010/main" val="95162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4828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6227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3142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9791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9758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1723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602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0086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2153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3731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5142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85422529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468BE5-05F6-1158-79A4-BEEF5C9699CA}"/>
              </a:ext>
            </a:extLst>
          </p:cNvPr>
          <p:cNvSpPr txBox="1"/>
          <p:nvPr/>
        </p:nvSpPr>
        <p:spPr>
          <a:xfrm>
            <a:off x="7396843" y="1231900"/>
            <a:ext cx="3880757" cy="3184457"/>
          </a:xfrm>
          <a:prstGeom prst="rect">
            <a:avLst/>
          </a:prstGeom>
        </p:spPr>
        <p:txBody>
          <a:bodyPr vert="horz" lIns="91440" tIns="45720" rIns="91440" bIns="45720" rtlCol="0" anchor="t">
            <a:normAutofit/>
          </a:bodyPr>
          <a:lstStyle/>
          <a:p>
            <a:pPr>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Payment Analyst</a:t>
            </a:r>
          </a:p>
          <a:p>
            <a:pPr>
              <a:lnSpc>
                <a:spcPct val="120000"/>
              </a:lnSpc>
              <a:spcBef>
                <a:spcPct val="0"/>
              </a:spcBef>
              <a:spcAft>
                <a:spcPts val="600"/>
              </a:spcAft>
            </a:pPr>
            <a:endParaRPr lang="en-US" sz="3200" cap="all" spc="300" dirty="0">
              <a:solidFill>
                <a:srgbClr val="FFFFFF"/>
              </a:solidFill>
              <a:highlight>
                <a:srgbClr val="000000"/>
              </a:highlight>
              <a:latin typeface="+mj-lt"/>
              <a:ea typeface="+mj-ea"/>
              <a:cs typeface="+mj-cs"/>
            </a:endParaRPr>
          </a:p>
          <a:p>
            <a:pPr>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Presentation</a:t>
            </a:r>
          </a:p>
        </p:txBody>
      </p:sp>
      <p:pic>
        <p:nvPicPr>
          <p:cNvPr id="1028" name="Picture 4" descr="CloudWalk - YouTube">
            <a:extLst>
              <a:ext uri="{FF2B5EF4-FFF2-40B4-BE49-F238E27FC236}">
                <a16:creationId xmlns:a16="http://schemas.microsoft.com/office/drawing/2014/main" id="{AD7C8771-1F56-E9E7-54E4-A19B30A863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1072274" y="1234856"/>
            <a:ext cx="4388288" cy="438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30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 – time of day</a:t>
            </a:r>
            <a:endParaRPr lang="pt-BR" dirty="0"/>
          </a:p>
        </p:txBody>
      </p:sp>
      <p:sp>
        <p:nvSpPr>
          <p:cNvPr id="8" name="TextBox 7">
            <a:extLst>
              <a:ext uri="{FF2B5EF4-FFF2-40B4-BE49-F238E27FC236}">
                <a16:creationId xmlns:a16="http://schemas.microsoft.com/office/drawing/2014/main" id="{49FC8B51-87D4-A0E3-0BE6-04843862A293}"/>
              </a:ext>
            </a:extLst>
          </p:cNvPr>
          <p:cNvSpPr txBox="1"/>
          <p:nvPr/>
        </p:nvSpPr>
        <p:spPr>
          <a:xfrm rot="5400000">
            <a:off x="-789730" y="4012596"/>
            <a:ext cx="3403030" cy="369332"/>
          </a:xfrm>
          <a:prstGeom prst="rect">
            <a:avLst/>
          </a:prstGeom>
          <a:noFill/>
        </p:spPr>
        <p:txBody>
          <a:bodyPr wrap="square" rtlCol="0">
            <a:spAutoFit/>
          </a:bodyPr>
          <a:lstStyle/>
          <a:p>
            <a:r>
              <a:rPr lang="en-GB" dirty="0"/>
              <a:t>Transaction</a:t>
            </a:r>
            <a:r>
              <a:rPr lang="pt-BR" dirty="0"/>
              <a:t>_count</a:t>
            </a:r>
            <a:endParaRPr lang="en-GB" dirty="0"/>
          </a:p>
        </p:txBody>
      </p:sp>
      <p:sp>
        <p:nvSpPr>
          <p:cNvPr id="14" name="TextBox 13">
            <a:extLst>
              <a:ext uri="{FF2B5EF4-FFF2-40B4-BE49-F238E27FC236}">
                <a16:creationId xmlns:a16="http://schemas.microsoft.com/office/drawing/2014/main" id="{6131860E-58B4-226D-A324-67B8B144EA55}"/>
              </a:ext>
            </a:extLst>
          </p:cNvPr>
          <p:cNvSpPr txBox="1"/>
          <p:nvPr/>
        </p:nvSpPr>
        <p:spPr>
          <a:xfrm>
            <a:off x="5665694" y="6131860"/>
            <a:ext cx="1627414" cy="646331"/>
          </a:xfrm>
          <a:prstGeom prst="rect">
            <a:avLst/>
          </a:prstGeom>
          <a:noFill/>
        </p:spPr>
        <p:txBody>
          <a:bodyPr wrap="square" rtlCol="0">
            <a:spAutoFit/>
          </a:bodyPr>
          <a:lstStyle/>
          <a:p>
            <a:r>
              <a:rPr lang="en-GB" dirty="0" err="1"/>
              <a:t>Has_cbk</a:t>
            </a:r>
            <a:endParaRPr lang="en-GB" dirty="0"/>
          </a:p>
          <a:p>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292ADC3A-8A27-45E0-CD0F-C0D2509012EC}"/>
              </a:ext>
            </a:extLst>
          </p:cNvPr>
          <p:cNvGraphicFramePr>
            <a:graphicFrameLocks/>
          </p:cNvGraphicFramePr>
          <p:nvPr>
            <p:extLst>
              <p:ext uri="{D42A27DB-BD31-4B8C-83A1-F6EECF244321}">
                <p14:modId xmlns:p14="http://schemas.microsoft.com/office/powerpoint/2010/main" val="3962871470"/>
              </p:ext>
            </p:extLst>
          </p:nvPr>
        </p:nvGraphicFramePr>
        <p:xfrm>
          <a:off x="1096451" y="2057399"/>
          <a:ext cx="10368430" cy="38413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9618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 – Chargeback rates</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hart 2">
            <a:extLst>
              <a:ext uri="{FF2B5EF4-FFF2-40B4-BE49-F238E27FC236}">
                <a16:creationId xmlns:a16="http://schemas.microsoft.com/office/drawing/2014/main" id="{2DA4BF71-2DDC-188D-FEB7-617C2E93C9F3}"/>
              </a:ext>
            </a:extLst>
          </p:cNvPr>
          <p:cNvGraphicFramePr>
            <a:graphicFrameLocks/>
          </p:cNvGraphicFramePr>
          <p:nvPr>
            <p:extLst>
              <p:ext uri="{D42A27DB-BD31-4B8C-83A1-F6EECF244321}">
                <p14:modId xmlns:p14="http://schemas.microsoft.com/office/powerpoint/2010/main" val="1828141969"/>
              </p:ext>
            </p:extLst>
          </p:nvPr>
        </p:nvGraphicFramePr>
        <p:xfrm>
          <a:off x="652371" y="2147047"/>
          <a:ext cx="10159064" cy="44151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3079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fontScale="90000"/>
          </a:bodyPr>
          <a:lstStyle/>
          <a:p>
            <a:pPr algn="ctr"/>
            <a:r>
              <a:rPr lang="en-GB" dirty="0"/>
              <a:t>Data analysis – other information to monitor</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lstStyle/>
          <a:p>
            <a:r>
              <a:rPr lang="en-GB" dirty="0"/>
              <a:t>Location of merchant, customer</a:t>
            </a:r>
          </a:p>
          <a:p>
            <a:r>
              <a:rPr lang="en-GB" dirty="0"/>
              <a:t> type of merchant]</a:t>
            </a:r>
          </a:p>
          <a:p>
            <a:r>
              <a:rPr lang="en-GB" dirty="0"/>
              <a:t>Product purchased</a:t>
            </a:r>
          </a:p>
          <a:p>
            <a:r>
              <a:rPr lang="en-GB" dirty="0"/>
              <a:t>marketing source to purchase.</a:t>
            </a:r>
          </a:p>
          <a:p>
            <a:r>
              <a:rPr lang="en-GB" dirty="0"/>
              <a:t>1% in considered an acceptable but the current data is not complete enough to evaluate this.</a:t>
            </a:r>
            <a:endParaRPr lang="pt-BR" dirty="0"/>
          </a:p>
        </p:txBody>
      </p:sp>
    </p:spTree>
    <p:extLst>
      <p:ext uri="{BB962C8B-B14F-4D97-AF65-F5344CB8AC3E}">
        <p14:creationId xmlns:p14="http://schemas.microsoft.com/office/powerpoint/2010/main" val="227557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 - Conclusions</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normAutofit/>
          </a:bodyPr>
          <a:lstStyle/>
          <a:p>
            <a:pPr marL="0" indent="0">
              <a:buNone/>
            </a:pPr>
            <a:r>
              <a:rPr lang="en-GB" sz="1800" b="0" i="0" u="none" strike="noStrike" dirty="0">
                <a:solidFill>
                  <a:srgbClr val="000000"/>
                </a:solidFill>
                <a:effectLst/>
                <a:latin typeface="+mj-lt"/>
              </a:rPr>
              <a:t>Considering your conclusions, what could you do to prevent frauds and/or chargebacks? </a:t>
            </a:r>
          </a:p>
          <a:p>
            <a:pPr marL="0" indent="0">
              <a:buNone/>
            </a:pPr>
            <a:endParaRPr lang="en-GB" sz="1800" dirty="0">
              <a:solidFill>
                <a:srgbClr val="000000"/>
              </a:solidFill>
              <a:latin typeface="+mj-lt"/>
            </a:endParaRPr>
          </a:p>
          <a:p>
            <a:pPr>
              <a:buFont typeface="Courier New" panose="02070309020205020404" pitchFamily="49" charset="0"/>
              <a:buChar char="o"/>
            </a:pPr>
            <a:r>
              <a:rPr lang="en-GB" sz="1800" b="0" i="0" u="none" strike="noStrike" dirty="0">
                <a:solidFill>
                  <a:srgbClr val="000000"/>
                </a:solidFill>
                <a:effectLst/>
                <a:latin typeface="+mj-lt"/>
              </a:rPr>
              <a:t>Block Merchants who fail to maintain a reasonable chargeback threshold</a:t>
            </a:r>
          </a:p>
          <a:p>
            <a:pPr>
              <a:buFont typeface="Courier New" panose="02070309020205020404" pitchFamily="49" charset="0"/>
              <a:buChar char="o"/>
            </a:pPr>
            <a:r>
              <a:rPr lang="en-GB" sz="1800" dirty="0">
                <a:solidFill>
                  <a:srgbClr val="000000"/>
                </a:solidFill>
                <a:latin typeface="+mj-lt"/>
              </a:rPr>
              <a:t>Block bank cards and user accounts of repeat offender customers</a:t>
            </a:r>
            <a:endParaRPr lang="en-GB" sz="1800" b="0" i="0" u="none" strike="noStrike" dirty="0">
              <a:solidFill>
                <a:srgbClr val="000000"/>
              </a:solidFill>
              <a:effectLst/>
              <a:latin typeface="+mj-lt"/>
            </a:endParaRPr>
          </a:p>
          <a:p>
            <a:endParaRPr lang="en-GB" sz="1800" dirty="0">
              <a:solidFill>
                <a:srgbClr val="000000"/>
              </a:solidFill>
              <a:latin typeface="+mj-lt"/>
            </a:endParaRPr>
          </a:p>
          <a:p>
            <a:endParaRPr lang="pt-BR" sz="1800" dirty="0">
              <a:latin typeface="+mj-lt"/>
            </a:endParaRPr>
          </a:p>
        </p:txBody>
      </p:sp>
    </p:spTree>
    <p:extLst>
      <p:ext uri="{BB962C8B-B14F-4D97-AF65-F5344CB8AC3E}">
        <p14:creationId xmlns:p14="http://schemas.microsoft.com/office/powerpoint/2010/main" val="162763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lstStyle/>
          <a:p>
            <a:pPr algn="ctr"/>
            <a:r>
              <a:rPr lang="en-GB" dirty="0"/>
              <a:t>The Payment industry</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log: Open Banking and the future of card payments - Huntswood">
            <a:extLst>
              <a:ext uri="{FF2B5EF4-FFF2-40B4-BE49-F238E27FC236}">
                <a16:creationId xmlns:a16="http://schemas.microsoft.com/office/drawing/2014/main" id="{B4662B30-6E8B-A8BD-7073-35EBBD317DB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15485" y="1476031"/>
            <a:ext cx="7161029" cy="503090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2954DDD5-8721-AD02-7A5F-1A791C7B1226}"/>
              </a:ext>
            </a:extLst>
          </p:cNvPr>
          <p:cNvSpPr/>
          <p:nvPr/>
        </p:nvSpPr>
        <p:spPr>
          <a:xfrm>
            <a:off x="3519306" y="2171700"/>
            <a:ext cx="1526224" cy="1502228"/>
          </a:xfrm>
          <a:prstGeom prst="ellipse">
            <a:avLst/>
          </a:prstGeom>
          <a:noFill/>
          <a:ln w="1174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6" name="Oval 5">
            <a:extLst>
              <a:ext uri="{FF2B5EF4-FFF2-40B4-BE49-F238E27FC236}">
                <a16:creationId xmlns:a16="http://schemas.microsoft.com/office/drawing/2014/main" id="{DB7AE218-EDBF-B63A-D6FB-DEFFD2EDBAB1}"/>
              </a:ext>
            </a:extLst>
          </p:cNvPr>
          <p:cNvSpPr/>
          <p:nvPr/>
        </p:nvSpPr>
        <p:spPr>
          <a:xfrm>
            <a:off x="7135588" y="2171700"/>
            <a:ext cx="1526224" cy="1502228"/>
          </a:xfrm>
          <a:prstGeom prst="ellipse">
            <a:avLst/>
          </a:prstGeom>
          <a:noFill/>
          <a:ln w="1174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7" name="Oval 6">
            <a:extLst>
              <a:ext uri="{FF2B5EF4-FFF2-40B4-BE49-F238E27FC236}">
                <a16:creationId xmlns:a16="http://schemas.microsoft.com/office/drawing/2014/main" id="{36215459-E6FA-0C59-9B9B-3A5B4769775B}"/>
              </a:ext>
            </a:extLst>
          </p:cNvPr>
          <p:cNvSpPr/>
          <p:nvPr/>
        </p:nvSpPr>
        <p:spPr>
          <a:xfrm>
            <a:off x="3519306" y="4339318"/>
            <a:ext cx="1526224" cy="1502228"/>
          </a:xfrm>
          <a:prstGeom prst="ellipse">
            <a:avLst/>
          </a:prstGeom>
          <a:noFill/>
          <a:ln w="1174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8" name="Oval 7">
            <a:extLst>
              <a:ext uri="{FF2B5EF4-FFF2-40B4-BE49-F238E27FC236}">
                <a16:creationId xmlns:a16="http://schemas.microsoft.com/office/drawing/2014/main" id="{C5BA8226-EDD9-F075-C16F-F463D6A55D2B}"/>
              </a:ext>
            </a:extLst>
          </p:cNvPr>
          <p:cNvSpPr/>
          <p:nvPr/>
        </p:nvSpPr>
        <p:spPr>
          <a:xfrm>
            <a:off x="7135588" y="4339318"/>
            <a:ext cx="1526224" cy="1502228"/>
          </a:xfrm>
          <a:prstGeom prst="ellipse">
            <a:avLst/>
          </a:prstGeom>
          <a:noFill/>
          <a:ln w="1174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9" name="Oval 8">
            <a:extLst>
              <a:ext uri="{FF2B5EF4-FFF2-40B4-BE49-F238E27FC236}">
                <a16:creationId xmlns:a16="http://schemas.microsoft.com/office/drawing/2014/main" id="{C2DB4938-D18A-D45D-6590-9E1BF57AE8BD}"/>
              </a:ext>
            </a:extLst>
          </p:cNvPr>
          <p:cNvSpPr/>
          <p:nvPr/>
        </p:nvSpPr>
        <p:spPr>
          <a:xfrm>
            <a:off x="5673235" y="3589661"/>
            <a:ext cx="834647" cy="803643"/>
          </a:xfrm>
          <a:prstGeom prst="ellipse">
            <a:avLst/>
          </a:prstGeom>
          <a:noFill/>
          <a:ln w="1174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Tree>
    <p:extLst>
      <p:ext uri="{BB962C8B-B14F-4D97-AF65-F5344CB8AC3E}">
        <p14:creationId xmlns:p14="http://schemas.microsoft.com/office/powerpoint/2010/main" val="202772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lstStyle/>
          <a:p>
            <a:pPr algn="ctr"/>
            <a:r>
              <a:rPr lang="en-GB" dirty="0"/>
              <a:t>Information flow - terminology</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lstStyle/>
          <a:p>
            <a:r>
              <a:rPr lang="en-GB" dirty="0"/>
              <a:t>Acquirer</a:t>
            </a:r>
          </a:p>
          <a:p>
            <a:r>
              <a:rPr lang="en-GB" dirty="0"/>
              <a:t>Sub-Acquirer </a:t>
            </a:r>
          </a:p>
          <a:p>
            <a:r>
              <a:rPr lang="en-GB" dirty="0"/>
              <a:t>Payment Gateway</a:t>
            </a:r>
            <a:endParaRPr lang="pt-BR" dirty="0"/>
          </a:p>
        </p:txBody>
      </p:sp>
    </p:spTree>
    <p:extLst>
      <p:ext uri="{BB962C8B-B14F-4D97-AF65-F5344CB8AC3E}">
        <p14:creationId xmlns:p14="http://schemas.microsoft.com/office/powerpoint/2010/main" val="69179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lstStyle/>
          <a:p>
            <a:pPr algn="ctr"/>
            <a:r>
              <a:rPr lang="en-GB" dirty="0"/>
              <a:t>Chargebacks </a:t>
            </a:r>
            <a:r>
              <a:rPr lang="en-GB" dirty="0" err="1"/>
              <a:t>a.k.a</a:t>
            </a:r>
            <a:r>
              <a:rPr lang="en-GB" dirty="0"/>
              <a:t> friendly fraud</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lstStyle/>
          <a:p>
            <a:r>
              <a:rPr lang="en-GB" dirty="0"/>
              <a:t>What are they?</a:t>
            </a:r>
          </a:p>
          <a:p>
            <a:r>
              <a:rPr lang="en-GB" dirty="0"/>
              <a:t>Whom foots the bill?</a:t>
            </a:r>
            <a:endParaRPr lang="pt-BR" dirty="0"/>
          </a:p>
        </p:txBody>
      </p:sp>
    </p:spTree>
    <p:extLst>
      <p:ext uri="{BB962C8B-B14F-4D97-AF65-F5344CB8AC3E}">
        <p14:creationId xmlns:p14="http://schemas.microsoft.com/office/powerpoint/2010/main" val="343143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lstStyle/>
          <a:p>
            <a:pPr algn="ctr"/>
            <a:r>
              <a:rPr lang="en-GB" dirty="0"/>
              <a:t>2.2 Solve the problem</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normAutofit/>
          </a:bodyPr>
          <a:lstStyle/>
          <a:p>
            <a:r>
              <a:rPr lang="en-GB" sz="1800" dirty="0"/>
              <a:t>A client sends you an email asking for a chargeback status… the issuer has not accepted our defence…the cardholder continued to affirm that she did not receive the product, and our documents were not sufficient to prove otherwise. You respond to our client informing that the issuer denied the defence, and the next day he emails you back, extremely angry and disappointed, claiming the product was delivered and that this chargeback is not right.</a:t>
            </a:r>
          </a:p>
          <a:p>
            <a:endParaRPr lang="en-GB" sz="1800" dirty="0"/>
          </a:p>
          <a:p>
            <a:r>
              <a:rPr lang="en-GB" sz="2400" dirty="0"/>
              <a:t>Considering that the chargeback reason is “Product/Service not provided”, what would you do in this situation?</a:t>
            </a:r>
            <a:endParaRPr lang="pt-BR" sz="2400" dirty="0"/>
          </a:p>
        </p:txBody>
      </p:sp>
    </p:spTree>
    <p:extLst>
      <p:ext uri="{BB962C8B-B14F-4D97-AF65-F5344CB8AC3E}">
        <p14:creationId xmlns:p14="http://schemas.microsoft.com/office/powerpoint/2010/main" val="119296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lstStyle/>
          <a:p>
            <a:pPr algn="ctr"/>
            <a:r>
              <a:rPr lang="en-GB" dirty="0"/>
              <a:t>2.2 Solve the problem – My Response</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DF2EBE75-7096-26BA-EAE9-63C7CAB87CD5}"/>
              </a:ext>
            </a:extLst>
          </p:cNvPr>
          <p:cNvSpPr>
            <a:spLocks noGrp="1"/>
          </p:cNvSpPr>
          <p:nvPr>
            <p:ph idx="1"/>
          </p:nvPr>
        </p:nvSpPr>
        <p:spPr/>
        <p:txBody>
          <a:bodyPr>
            <a:noAutofit/>
          </a:bodyPr>
          <a:lstStyle/>
          <a:p>
            <a:pPr marL="0" indent="0">
              <a:buNone/>
            </a:pPr>
            <a:r>
              <a:rPr lang="pt-BR" sz="1500" dirty="0"/>
              <a:t>Prezado cliente,</a:t>
            </a:r>
          </a:p>
          <a:p>
            <a:pPr marL="0" indent="0">
              <a:buNone/>
            </a:pPr>
            <a:r>
              <a:rPr lang="pt-BR" sz="1500" dirty="0"/>
              <a:t>Entendo sua decepção com o resultado da recente disputa. Quero assegurar-lhe que valorizamos seu negócio e que estamos comprometidos em ajudá-lo a minimizar tais problemas no futuro. Embora não possamos reverter a decisão, gostaria de oferecer algumas medidas para ajudar a reduzir o risco de disputas semelhantes:</a:t>
            </a:r>
          </a:p>
          <a:p>
            <a:r>
              <a:rPr lang="pt-BR" sz="1500" dirty="0"/>
              <a:t>Ao enviar produtos, mantenha registros detalhados da transação, incluindo números de rastreamento, confirmação de entrega e qualquer comunicação com o cliente. Essas evidências podem ser valiosas em uma disputa de pagamento.</a:t>
            </a:r>
          </a:p>
          <a:p>
            <a:r>
              <a:rPr lang="pt-BR" sz="1500" dirty="0"/>
              <a:t>Implemente uma política clara de reembolso - isso reduz o risco de um cliente recorrer ao Chargeback. </a:t>
            </a:r>
          </a:p>
          <a:p>
            <a:r>
              <a:rPr lang="pt-BR" sz="1500" dirty="0"/>
              <a:t>Se você suspeitar que o cliente cometeu fraude, poderá colocá-lo na lista negra de compras em sua plataforma. </a:t>
            </a:r>
          </a:p>
          <a:p>
            <a:pPr marL="0" indent="0">
              <a:buNone/>
            </a:pPr>
            <a:r>
              <a:rPr lang="pt-BR" sz="1500" dirty="0"/>
              <a:t>Agradecemos sua parceria contínua e esperamos seguir trabalhando juntos para garantir os melhores resultados possíveis no futuro.</a:t>
            </a:r>
          </a:p>
          <a:p>
            <a:pPr marL="0" indent="0">
              <a:buNone/>
            </a:pPr>
            <a:r>
              <a:rPr lang="pt-BR" sz="1500" dirty="0"/>
              <a:t>Atenciosamente,</a:t>
            </a:r>
          </a:p>
        </p:txBody>
      </p:sp>
    </p:spTree>
    <p:extLst>
      <p:ext uri="{BB962C8B-B14F-4D97-AF65-F5344CB8AC3E}">
        <p14:creationId xmlns:p14="http://schemas.microsoft.com/office/powerpoint/2010/main" val="224502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0894BFB5-175E-6D7E-3C44-C76F8333FA5E}"/>
              </a:ext>
            </a:extLst>
          </p:cNvPr>
          <p:cNvPicPr>
            <a:picLocks noGrp="1" noChangeAspect="1"/>
          </p:cNvPicPr>
          <p:nvPr>
            <p:ph idx="1"/>
          </p:nvPr>
        </p:nvPicPr>
        <p:blipFill>
          <a:blip r:embed="rId3"/>
          <a:stretch>
            <a:fillRect/>
          </a:stretch>
        </p:blipFill>
        <p:spPr>
          <a:xfrm>
            <a:off x="189421" y="2425431"/>
            <a:ext cx="11813157" cy="2007138"/>
          </a:xfrm>
        </p:spPr>
      </p:pic>
    </p:spTree>
    <p:extLst>
      <p:ext uri="{BB962C8B-B14F-4D97-AF65-F5344CB8AC3E}">
        <p14:creationId xmlns:p14="http://schemas.microsoft.com/office/powerpoint/2010/main" val="410548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a:t>
            </a:r>
            <a:endParaRPr lang="pt-BR" dirty="0"/>
          </a:p>
        </p:txBody>
      </p:sp>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CFFD75A-F354-4D93-686E-AC1CD1ADCFB0}"/>
              </a:ext>
            </a:extLst>
          </p:cNvPr>
          <p:cNvPicPr>
            <a:picLocks noGrp="1" noChangeAspect="1"/>
          </p:cNvPicPr>
          <p:nvPr>
            <p:ph idx="1"/>
          </p:nvPr>
        </p:nvPicPr>
        <p:blipFill rotWithShape="1">
          <a:blip r:embed="rId4"/>
          <a:srcRect l="3929" r="5147"/>
          <a:stretch/>
        </p:blipFill>
        <p:spPr>
          <a:xfrm>
            <a:off x="2266950" y="1936807"/>
            <a:ext cx="7658100" cy="4273493"/>
          </a:xfrm>
        </p:spPr>
      </p:pic>
    </p:spTree>
    <p:extLst>
      <p:ext uri="{BB962C8B-B14F-4D97-AF65-F5344CB8AC3E}">
        <p14:creationId xmlns:p14="http://schemas.microsoft.com/office/powerpoint/2010/main" val="385064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FC99-CEA0-1F90-EC07-79DF651AF2C8}"/>
              </a:ext>
            </a:extLst>
          </p:cNvPr>
          <p:cNvSpPr>
            <a:spLocks noGrp="1"/>
          </p:cNvSpPr>
          <p:nvPr>
            <p:ph type="title"/>
          </p:nvPr>
        </p:nvSpPr>
        <p:spPr/>
        <p:txBody>
          <a:bodyPr>
            <a:normAutofit/>
          </a:bodyPr>
          <a:lstStyle/>
          <a:p>
            <a:pPr algn="ctr"/>
            <a:r>
              <a:rPr lang="en-GB" dirty="0"/>
              <a:t>Data analysis – Distribution</a:t>
            </a:r>
            <a:endParaRPr lang="pt-BR" dirty="0"/>
          </a:p>
        </p:txBody>
      </p:sp>
      <p:sp>
        <p:nvSpPr>
          <p:cNvPr id="8" name="TextBox 7">
            <a:extLst>
              <a:ext uri="{FF2B5EF4-FFF2-40B4-BE49-F238E27FC236}">
                <a16:creationId xmlns:a16="http://schemas.microsoft.com/office/drawing/2014/main" id="{49FC8B51-87D4-A0E3-0BE6-04843862A293}"/>
              </a:ext>
            </a:extLst>
          </p:cNvPr>
          <p:cNvSpPr txBox="1"/>
          <p:nvPr/>
        </p:nvSpPr>
        <p:spPr>
          <a:xfrm rot="5400000">
            <a:off x="-789730" y="4012596"/>
            <a:ext cx="3403030" cy="369332"/>
          </a:xfrm>
          <a:prstGeom prst="rect">
            <a:avLst/>
          </a:prstGeom>
          <a:noFill/>
        </p:spPr>
        <p:txBody>
          <a:bodyPr wrap="square" rtlCol="0">
            <a:spAutoFit/>
          </a:bodyPr>
          <a:lstStyle/>
          <a:p>
            <a:r>
              <a:rPr lang="en-GB" dirty="0"/>
              <a:t>Transaction</a:t>
            </a:r>
            <a:r>
              <a:rPr lang="pt-BR" dirty="0"/>
              <a:t>_amount</a:t>
            </a:r>
            <a:endParaRPr lang="en-GB" dirty="0"/>
          </a:p>
        </p:txBody>
      </p:sp>
      <p:pic>
        <p:nvPicPr>
          <p:cNvPr id="13" name="Content Placeholder 12">
            <a:extLst>
              <a:ext uri="{FF2B5EF4-FFF2-40B4-BE49-F238E27FC236}">
                <a16:creationId xmlns:a16="http://schemas.microsoft.com/office/drawing/2014/main" id="{246CE6F2-11F5-3332-9E78-1A62A3524652}"/>
              </a:ext>
            </a:extLst>
          </p:cNvPr>
          <p:cNvPicPr>
            <a:picLocks noGrp="1" noChangeAspect="1"/>
          </p:cNvPicPr>
          <p:nvPr>
            <p:ph idx="1"/>
          </p:nvPr>
        </p:nvPicPr>
        <p:blipFill>
          <a:blip r:embed="rId3"/>
          <a:stretch>
            <a:fillRect/>
          </a:stretch>
        </p:blipFill>
        <p:spPr>
          <a:xfrm>
            <a:off x="1096451" y="2025183"/>
            <a:ext cx="9999097" cy="4052888"/>
          </a:xfrm>
        </p:spPr>
      </p:pic>
      <p:pic>
        <p:nvPicPr>
          <p:cNvPr id="4" name="Picture 4" descr="CloudWalk - YouTube">
            <a:extLst>
              <a:ext uri="{FF2B5EF4-FFF2-40B4-BE49-F238E27FC236}">
                <a16:creationId xmlns:a16="http://schemas.microsoft.com/office/drawing/2014/main" id="{DBFF204E-A4F8-6316-D7F8-DED014AD5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 b="3"/>
          <a:stretch/>
        </p:blipFill>
        <p:spPr bwMode="auto">
          <a:xfrm>
            <a:off x="10564586" y="5230586"/>
            <a:ext cx="1627414" cy="16274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131860E-58B4-226D-A324-67B8B144EA55}"/>
              </a:ext>
            </a:extLst>
          </p:cNvPr>
          <p:cNvSpPr txBox="1"/>
          <p:nvPr/>
        </p:nvSpPr>
        <p:spPr>
          <a:xfrm>
            <a:off x="5665694" y="6131860"/>
            <a:ext cx="1627414" cy="646331"/>
          </a:xfrm>
          <a:prstGeom prst="rect">
            <a:avLst/>
          </a:prstGeom>
          <a:noFill/>
        </p:spPr>
        <p:txBody>
          <a:bodyPr wrap="square" rtlCol="0">
            <a:spAutoFit/>
          </a:bodyPr>
          <a:lstStyle/>
          <a:p>
            <a:r>
              <a:rPr lang="en-GB" dirty="0" err="1"/>
              <a:t>Has_cbk</a:t>
            </a:r>
            <a:endParaRPr lang="en-GB" dirty="0"/>
          </a:p>
          <a:p>
            <a:endParaRPr lang="pt-BR" dirty="0"/>
          </a:p>
        </p:txBody>
      </p:sp>
    </p:spTree>
    <p:extLst>
      <p:ext uri="{BB962C8B-B14F-4D97-AF65-F5344CB8AC3E}">
        <p14:creationId xmlns:p14="http://schemas.microsoft.com/office/powerpoint/2010/main" val="2712534288"/>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5653</TotalTime>
  <Words>744</Words>
  <Application>Microsoft Office PowerPoint</Application>
  <PresentationFormat>Widescreen</PresentationFormat>
  <Paragraphs>71</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Grandview</vt:lpstr>
      <vt:lpstr>Grandview Display</vt:lpstr>
      <vt:lpstr>CitationVTI</vt:lpstr>
      <vt:lpstr>PowerPoint Presentation</vt:lpstr>
      <vt:lpstr>The Payment industry</vt:lpstr>
      <vt:lpstr>Information flow - terminology</vt:lpstr>
      <vt:lpstr>Chargebacks a.k.a friendly fraud</vt:lpstr>
      <vt:lpstr>2.2 Solve the problem</vt:lpstr>
      <vt:lpstr>2.2 Solve the problem – My Response</vt:lpstr>
      <vt:lpstr>Data analysis</vt:lpstr>
      <vt:lpstr>Data analysis</vt:lpstr>
      <vt:lpstr>Data analysis – Distribution</vt:lpstr>
      <vt:lpstr>Data analysis – time of day</vt:lpstr>
      <vt:lpstr>Data analysis – Chargeback rates</vt:lpstr>
      <vt:lpstr>Data analysis – other information to monitor</vt:lpstr>
      <vt:lpstr>Data analysis -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Ferraz</dc:creator>
  <cp:lastModifiedBy>Tom Ferraz</cp:lastModifiedBy>
  <cp:revision>9</cp:revision>
  <dcterms:created xsi:type="dcterms:W3CDTF">2023-07-24T14:45:41Z</dcterms:created>
  <dcterms:modified xsi:type="dcterms:W3CDTF">2023-07-31T04:33:48Z</dcterms:modified>
</cp:coreProperties>
</file>