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3"/>
  </p:notesMasterIdLst>
  <p:sldIdLst>
    <p:sldId id="256" r:id="rId5"/>
    <p:sldId id="262" r:id="rId6"/>
    <p:sldId id="259" r:id="rId7"/>
    <p:sldId id="276" r:id="rId8"/>
    <p:sldId id="263" r:id="rId9"/>
    <p:sldId id="264" r:id="rId10"/>
    <p:sldId id="278" r:id="rId11"/>
    <p:sldId id="277" r:id="rId12"/>
    <p:sldId id="268" r:id="rId13"/>
    <p:sldId id="279" r:id="rId14"/>
    <p:sldId id="281" r:id="rId15"/>
    <p:sldId id="286" r:id="rId16"/>
    <p:sldId id="275" r:id="rId17"/>
    <p:sldId id="283" r:id="rId18"/>
    <p:sldId id="284" r:id="rId19"/>
    <p:sldId id="285" r:id="rId20"/>
    <p:sldId id="287" r:id="rId21"/>
    <p:sldId id="289" r:id="rId2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84" autoAdjust="0"/>
  </p:normalViewPr>
  <p:slideViewPr>
    <p:cSldViewPr>
      <p:cViewPr>
        <p:scale>
          <a:sx n="105" d="100"/>
          <a:sy n="105" d="100"/>
        </p:scale>
        <p:origin x="-3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1F003-EE9A-4DF6-8AC1-1CE20512AAFD}" type="datetimeFigureOut">
              <a:rPr lang="nb-NO" smtClean="0"/>
              <a:t>25.10.2011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AECE4-EE91-4FC3-B533-1592A24D738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45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ECE4-EE91-4FC3-B533-1592A24D7382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49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ECE4-EE91-4FC3-B533-1592A24D738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25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128" y="-27384"/>
            <a:ext cx="9150127" cy="3633589"/>
          </a:xfrm>
          <a:prstGeom prst="rect">
            <a:avLst/>
          </a:prstGeom>
          <a:solidFill>
            <a:srgbClr val="407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5048250" cy="2171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497" y="5805264"/>
            <a:ext cx="8856983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540971" cy="32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4213" y="3606800"/>
            <a:ext cx="8064500" cy="4699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39552" y="3140968"/>
            <a:ext cx="8229600" cy="465237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6128" y="-27384"/>
            <a:ext cx="9150127" cy="3633589"/>
          </a:xfrm>
          <a:prstGeom prst="rect">
            <a:avLst/>
          </a:prstGeom>
          <a:solidFill>
            <a:srgbClr val="407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5048250" cy="2171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5497" y="5805264"/>
            <a:ext cx="8856983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540971" cy="32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0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762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072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5092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560" y="1700808"/>
            <a:ext cx="7920880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5799386"/>
            <a:ext cx="7920880" cy="5819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00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075240" cy="4353347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 smtClean="0"/>
              <a:t>Mellomtittel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58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71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76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072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072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509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560" y="1700808"/>
            <a:ext cx="7920880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5799386"/>
            <a:ext cx="7920880" cy="5819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0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128" y="-27384"/>
            <a:ext cx="9150127" cy="3633589"/>
          </a:xfrm>
          <a:prstGeom prst="rect">
            <a:avLst/>
          </a:prstGeom>
          <a:solidFill>
            <a:srgbClr val="407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5048250" cy="21717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5497" y="5805264"/>
            <a:ext cx="8856983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540971" cy="32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4213" y="3606800"/>
            <a:ext cx="8064500" cy="4699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39552" y="3140968"/>
            <a:ext cx="8229600" cy="465237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303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075240" cy="4353347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 smtClean="0"/>
              <a:t>Mellomtittel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5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71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67544" y="112474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544" y="645333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1" y="764704"/>
            <a:ext cx="1252939" cy="2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B8941-4939-49B6-99E8-846DA8FF22BB}" type="datetimeFigureOut">
              <a:rPr lang="nb-NO" smtClean="0"/>
              <a:pPr/>
              <a:t>25.10.2011</a:t>
            </a:fld>
            <a:endParaRPr lang="nb-NO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21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49" r:id="rId7"/>
    <p:sldLayoutId id="2147483650" r:id="rId8"/>
    <p:sldLayoutId id="2147483652" r:id="rId9"/>
    <p:sldLayoutId id="2147483654" r:id="rId10"/>
    <p:sldLayoutId id="2147483656" r:id="rId11"/>
    <p:sldLayoutId id="214748365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ntrib.codeplex.com/" TargetMode="External"/><Relationship Id="rId3" Type="http://schemas.openxmlformats.org/officeDocument/2006/relationships/hyperlink" Target="http://weblogs.asp.net/scottgu/archive/tags/MVC/default.aspx" TargetMode="External"/><Relationship Id="rId7" Type="http://schemas.openxmlformats.org/officeDocument/2006/relationships/hyperlink" Target="http://getglimpse.com/" TargetMode="External"/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uget.org/" TargetMode="External"/><Relationship Id="rId5" Type="http://schemas.openxmlformats.org/officeDocument/2006/relationships/hyperlink" Target="http://jquery.com/" TargetMode="External"/><Relationship Id="rId4" Type="http://schemas.openxmlformats.org/officeDocument/2006/relationships/hyperlink" Target="http://haacked.com/tags/aspnetmvc/default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verket.no/karriere" TargetMode="External"/><Relationship Id="rId2" Type="http://schemas.openxmlformats.org/officeDocument/2006/relationships/hyperlink" Target="http://www.itverket.no/sommerjob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s@itverket.no" TargetMode="External"/><Relationship Id="rId5" Type="http://schemas.openxmlformats.org/officeDocument/2006/relationships/hyperlink" Target="mailto:al@itverket.no" TargetMode="External"/><Relationship Id="rId4" Type="http://schemas.openxmlformats.org/officeDocument/2006/relationships/hyperlink" Target="mailto:mi@itverket.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verket.no/" TargetMode="External"/><Relationship Id="rId2" Type="http://schemas.openxmlformats.org/officeDocument/2006/relationships/hyperlink" Target="mailto:jobb@itverket.n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>
          <a:xfrm>
            <a:off x="2051720" y="3573016"/>
            <a:ext cx="6400800" cy="504056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nb-NO" sz="1800" dirty="0" smtClean="0">
                <a:solidFill>
                  <a:schemeClr val="accent6"/>
                </a:solidFill>
              </a:rPr>
              <a:t>NTNU, 26.10.2011</a:t>
            </a:r>
            <a:endParaRPr lang="nb-NO" sz="1800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69518"/>
            <a:ext cx="7772400" cy="603498"/>
          </a:xfrm>
          <a:prstGeom prst="rect">
            <a:avLst/>
          </a:prstGeom>
        </p:spPr>
        <p:txBody>
          <a:bodyPr/>
          <a:lstStyle/>
          <a:p>
            <a:r>
              <a:rPr lang="nb-NO" dirty="0"/>
              <a:t>B</a:t>
            </a:r>
            <a:r>
              <a:rPr lang="nb-NO" b="1" dirty="0"/>
              <a:t>ygg en webside med C#</a:t>
            </a:r>
            <a:br>
              <a:rPr lang="nb-NO" b="1" dirty="0"/>
            </a:b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Avansert ASP.NET MVC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Routing</a:t>
            </a:r>
          </a:p>
          <a:p>
            <a:pPr lvl="1"/>
            <a:r>
              <a:rPr lang="nb-NO" dirty="0" smtClean="0"/>
              <a:t>Hvordan få friendly url?</a:t>
            </a:r>
          </a:p>
          <a:p>
            <a:endParaRPr lang="nb-NO" dirty="0"/>
          </a:p>
          <a:p>
            <a:r>
              <a:rPr lang="nb-NO" dirty="0" smtClean="0"/>
              <a:t>Validering</a:t>
            </a:r>
          </a:p>
          <a:p>
            <a:pPr lvl="1"/>
            <a:r>
              <a:rPr lang="nb-NO" dirty="0" smtClean="0"/>
              <a:t>Hvordan få serverside- og klientsidevalidering?</a:t>
            </a:r>
          </a:p>
          <a:p>
            <a:pPr lvl="1"/>
            <a:endParaRPr lang="nb-NO" dirty="0" smtClean="0"/>
          </a:p>
          <a:p>
            <a:r>
              <a:rPr lang="nb-NO" dirty="0"/>
              <a:t>Action filters</a:t>
            </a:r>
          </a:p>
          <a:p>
            <a:pPr lvl="1"/>
            <a:r>
              <a:rPr lang="nb-NO" dirty="0"/>
              <a:t>Hvordan legge på logikk som kjører før eller etter en actionmetode?</a:t>
            </a:r>
          </a:p>
          <a:p>
            <a:pPr lvl="1"/>
            <a:endParaRPr lang="nb-NO" dirty="0"/>
          </a:p>
          <a:p>
            <a:r>
              <a:rPr lang="nb-NO" dirty="0" smtClean="0"/>
              <a:t>Partial views</a:t>
            </a:r>
          </a:p>
          <a:p>
            <a:pPr lvl="1"/>
            <a:r>
              <a:rPr lang="nb-NO" dirty="0" smtClean="0"/>
              <a:t>Hvordan dele opp sider slik at de kan gjenbrukes?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3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Fortsette med siden fra første sesjon.</a:t>
            </a:r>
          </a:p>
          <a:p>
            <a:pPr lvl="1"/>
            <a:r>
              <a:rPr lang="nb-NO" dirty="0" smtClean="0"/>
              <a:t>Sette opp en routing for filmdetaljer</a:t>
            </a:r>
          </a:p>
          <a:p>
            <a:pPr lvl="1"/>
            <a:r>
              <a:rPr lang="nb-NO" dirty="0" smtClean="0"/>
              <a:t>Legge på validering</a:t>
            </a:r>
          </a:p>
          <a:p>
            <a:pPr lvl="1"/>
            <a:r>
              <a:rPr lang="nb-NO" dirty="0" smtClean="0"/>
              <a:t>Lage actionfilter for logging</a:t>
            </a:r>
          </a:p>
          <a:p>
            <a:pPr lvl="1"/>
            <a:r>
              <a:rPr lang="nb-NO" dirty="0" smtClean="0"/>
              <a:t>Flytte deler av sidene til partial view.</a:t>
            </a:r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57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Oppsummering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Routing : Styre hvordan urlene ser ut, og hvor de peker ved å endre i routing tabellen.</a:t>
            </a:r>
          </a:p>
          <a:p>
            <a:pPr marL="457200" lvl="1" indent="0">
              <a:buNone/>
            </a:pPr>
            <a:endParaRPr lang="nb-NO" dirty="0" smtClean="0"/>
          </a:p>
          <a:p>
            <a:r>
              <a:rPr lang="nb-NO" dirty="0" smtClean="0"/>
              <a:t>Validering : Man kan enkelt få validering ved hjelp av dataannotations, unobtrusive og jquery.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Action </a:t>
            </a:r>
            <a:r>
              <a:rPr lang="nb-NO" dirty="0" smtClean="0"/>
              <a:t>filters : Bruke attributter på controller eller action for å kjøre kode før og etter en action blir kalt. Dette kan man også gjøre globalt.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Partial </a:t>
            </a:r>
            <a:r>
              <a:rPr lang="nb-NO" dirty="0" smtClean="0"/>
              <a:t>views : Dele opp sider ved hjelp av partial views, slik at vi kan </a:t>
            </a:r>
            <a:r>
              <a:rPr lang="nb-NO" dirty="0" smtClean="0"/>
              <a:t>gjenbruke </a:t>
            </a:r>
            <a:r>
              <a:rPr lang="nb-NO" dirty="0" smtClean="0"/>
              <a:t>kode.</a:t>
            </a:r>
            <a:endParaRPr lang="nb-NO" dirty="0"/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Workshop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Fortsette arbeidet med å fullføre </a:t>
            </a:r>
            <a:r>
              <a:rPr lang="nb-NO" dirty="0" err="1" smtClean="0"/>
              <a:t>FinalCut</a:t>
            </a:r>
            <a:endParaRPr lang="nb-NO" dirty="0"/>
          </a:p>
          <a:p>
            <a:r>
              <a:rPr lang="nb-NO" dirty="0"/>
              <a:t>USB minne:</a:t>
            </a:r>
          </a:p>
          <a:p>
            <a:pPr lvl="1"/>
            <a:r>
              <a:rPr lang="nb-NO" dirty="0"/>
              <a:t>Workshop </a:t>
            </a:r>
            <a:r>
              <a:rPr lang="nb-NO" dirty="0" smtClean="0"/>
              <a:t>2\</a:t>
            </a:r>
            <a:r>
              <a:rPr lang="nb-NO" dirty="0" err="1" smtClean="0"/>
              <a:t>FinalCut</a:t>
            </a:r>
            <a:r>
              <a:rPr lang="nb-NO" dirty="0" smtClean="0"/>
              <a:t>\Itverket.FinalCut.sln</a:t>
            </a:r>
            <a:endParaRPr lang="nb-NO" dirty="0"/>
          </a:p>
          <a:p>
            <a:pPr lvl="1"/>
            <a:r>
              <a:rPr lang="nb-NO" dirty="0"/>
              <a:t>Workshop </a:t>
            </a:r>
            <a:r>
              <a:rPr lang="nb-NO" dirty="0" smtClean="0"/>
              <a:t>2\workshop2.html</a:t>
            </a:r>
            <a:endParaRPr lang="nb-NO" dirty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07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jQuery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JavaScript bibliotek</a:t>
            </a:r>
          </a:p>
          <a:p>
            <a:pPr lvl="1"/>
            <a:r>
              <a:rPr lang="nb-NO" dirty="0" smtClean="0"/>
              <a:t>Enkel Html dokument traversering</a:t>
            </a:r>
          </a:p>
          <a:p>
            <a:pPr lvl="1"/>
            <a:r>
              <a:rPr lang="nb-NO" dirty="0" smtClean="0"/>
              <a:t>Animasjoner</a:t>
            </a:r>
          </a:p>
          <a:p>
            <a:pPr lvl="1"/>
            <a:r>
              <a:rPr lang="nb-NO" dirty="0" smtClean="0"/>
              <a:t>Event håndtering</a:t>
            </a:r>
          </a:p>
          <a:p>
            <a:pPr lvl="1"/>
            <a:r>
              <a:rPr lang="nb-NO" dirty="0" smtClean="0"/>
              <a:t>Cross browser kompatibel</a:t>
            </a:r>
          </a:p>
          <a:p>
            <a:pPr lvl="1"/>
            <a:r>
              <a:rPr lang="nb-NO" dirty="0" smtClean="0"/>
              <a:t>Støtter også CSS3 selectors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Følger med som standard i MVC </a:t>
            </a:r>
            <a:r>
              <a:rPr lang="nb-NO" dirty="0" smtClean="0"/>
              <a:t>3</a:t>
            </a:r>
          </a:p>
          <a:p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jQuery.org/</a:t>
            </a:r>
            <a:r>
              <a:rPr lang="nb-NO" dirty="0" err="1" smtClean="0"/>
              <a:t>com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1057013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6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Ajax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Sende og hente data fra server asynkront med </a:t>
            </a:r>
            <a:r>
              <a:rPr lang="nb-NO" dirty="0" err="1" smtClean="0"/>
              <a:t>jQuery</a:t>
            </a:r>
            <a:r>
              <a:rPr lang="nb-NO" dirty="0" smtClean="0"/>
              <a:t>.</a:t>
            </a:r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C:\Users\os\AppData\Local\Microsoft\Windows\Temporary Internet Files\Content.Outlook\4NJ2I34X\ajax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81752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Dette har vi sett på i dag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Model: data-, validering- og domene-logikk</a:t>
            </a:r>
            <a:endParaRPr lang="nb-NO" dirty="0" smtClean="0"/>
          </a:p>
          <a:p>
            <a:r>
              <a:rPr lang="nb-NO" dirty="0" err="1" smtClean="0"/>
              <a:t>View</a:t>
            </a:r>
            <a:r>
              <a:rPr lang="nb-NO" dirty="0" smtClean="0"/>
              <a:t>: </a:t>
            </a:r>
            <a:r>
              <a:rPr lang="nb-NO" dirty="0" smtClean="0"/>
              <a:t>HTML og razor</a:t>
            </a:r>
          </a:p>
          <a:p>
            <a:r>
              <a:rPr lang="nb-NO" dirty="0" smtClean="0"/>
              <a:t>Controller: applikasjonslogikk</a:t>
            </a:r>
            <a:endParaRPr lang="nb-NO" dirty="0" smtClean="0"/>
          </a:p>
          <a:p>
            <a:r>
              <a:rPr lang="nb-NO" dirty="0" smtClean="0"/>
              <a:t>Routing: </a:t>
            </a:r>
            <a:r>
              <a:rPr lang="nb-NO" dirty="0" err="1" smtClean="0"/>
              <a:t>friendly</a:t>
            </a:r>
            <a:r>
              <a:rPr lang="nb-NO" dirty="0" smtClean="0"/>
              <a:t> </a:t>
            </a:r>
            <a:r>
              <a:rPr lang="nb-NO" dirty="0" smtClean="0"/>
              <a:t>url</a:t>
            </a:r>
          </a:p>
          <a:p>
            <a:r>
              <a:rPr lang="nb-NO" dirty="0" smtClean="0"/>
              <a:t>Validering: server- </a:t>
            </a:r>
            <a:r>
              <a:rPr lang="nb-NO" dirty="0" smtClean="0"/>
              <a:t>og klientside</a:t>
            </a:r>
          </a:p>
          <a:p>
            <a:r>
              <a:rPr lang="nb-NO" dirty="0" smtClean="0"/>
              <a:t>Action </a:t>
            </a:r>
            <a:r>
              <a:rPr lang="nb-NO" dirty="0" smtClean="0"/>
              <a:t>filters: egne filter</a:t>
            </a:r>
            <a:endParaRPr lang="nb-NO" dirty="0" smtClean="0"/>
          </a:p>
          <a:p>
            <a:r>
              <a:rPr lang="nb-NO" dirty="0" smtClean="0"/>
              <a:t>Partial views</a:t>
            </a:r>
          </a:p>
          <a:p>
            <a:r>
              <a:rPr lang="nb-NO" dirty="0" err="1" smtClean="0"/>
              <a:t>jQuery</a:t>
            </a:r>
            <a:r>
              <a:rPr lang="nb-NO" dirty="0" smtClean="0"/>
              <a:t>: JavaScript bibliotek</a:t>
            </a:r>
          </a:p>
          <a:p>
            <a:r>
              <a:rPr lang="nb-NO" dirty="0"/>
              <a:t>Ajax: Asynkrone kall til </a:t>
            </a:r>
            <a:r>
              <a:rPr lang="nb-NO" dirty="0" smtClean="0"/>
              <a:t>server</a:t>
            </a:r>
            <a:endParaRPr lang="nb-NO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60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Anbefalt lesestoff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ASP.NET MVC</a:t>
            </a:r>
            <a:endParaRPr lang="nb-NO" dirty="0" smtClean="0">
              <a:hlinkClick r:id="rId2"/>
            </a:endParaRPr>
          </a:p>
          <a:p>
            <a:pPr lvl="1"/>
            <a:r>
              <a:rPr lang="nb-NO" dirty="0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www.asp.net/mvc</a:t>
            </a:r>
            <a:endParaRPr lang="nb-NO" dirty="0" smtClean="0"/>
          </a:p>
          <a:p>
            <a:pPr lvl="1"/>
            <a:r>
              <a:rPr lang="nb-NO" dirty="0">
                <a:hlinkClick r:id="rId3"/>
              </a:rPr>
              <a:t>http://</a:t>
            </a:r>
            <a:r>
              <a:rPr lang="nb-NO" dirty="0" smtClean="0">
                <a:hlinkClick r:id="rId3"/>
              </a:rPr>
              <a:t>weblogs.asp.net/scottgu/archive/tags/MVC/default.aspx</a:t>
            </a:r>
            <a:endParaRPr lang="nb-NO" dirty="0" smtClean="0"/>
          </a:p>
          <a:p>
            <a:pPr lvl="1"/>
            <a:r>
              <a:rPr lang="nb-NO" dirty="0">
                <a:hlinkClick r:id="rId4"/>
              </a:rPr>
              <a:t>http://</a:t>
            </a:r>
            <a:r>
              <a:rPr lang="nb-NO" dirty="0" smtClean="0">
                <a:hlinkClick r:id="rId4"/>
              </a:rPr>
              <a:t>haacked.com/tags/aspnetmvc/default.aspx</a:t>
            </a:r>
            <a:endParaRPr lang="nb-NO" dirty="0" smtClean="0"/>
          </a:p>
          <a:p>
            <a:endParaRPr lang="nb-NO" dirty="0" smtClean="0">
              <a:hlinkClick r:id="rId5"/>
            </a:endParaRPr>
          </a:p>
          <a:p>
            <a:r>
              <a:rPr lang="nb-NO" dirty="0" smtClean="0">
                <a:hlinkClick r:id="rId5"/>
              </a:rPr>
              <a:t>http</a:t>
            </a:r>
            <a:r>
              <a:rPr lang="nb-NO" dirty="0">
                <a:hlinkClick r:id="rId5"/>
              </a:rPr>
              <a:t>://jquery.com</a:t>
            </a:r>
            <a:r>
              <a:rPr lang="nb-NO" dirty="0" smtClean="0">
                <a:hlinkClick r:id="rId5"/>
              </a:rPr>
              <a:t>/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>
                <a:hlinkClick r:id="rId6"/>
              </a:rPr>
              <a:t>http://nuget.org</a:t>
            </a:r>
            <a:r>
              <a:rPr lang="nb-NO" dirty="0" smtClean="0">
                <a:hlinkClick r:id="rId6"/>
              </a:rPr>
              <a:t>/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>
                <a:hlinkClick r:id="rId7"/>
              </a:rPr>
              <a:t>http://getglimpse.com</a:t>
            </a:r>
            <a:r>
              <a:rPr lang="nb-NO" dirty="0" smtClean="0">
                <a:hlinkClick r:id="rId7"/>
              </a:rPr>
              <a:t>/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>
                <a:hlinkClick r:id="rId8"/>
              </a:rPr>
              <a:t>http://mvccontrib.codeplex.com</a:t>
            </a:r>
            <a:r>
              <a:rPr lang="nb-NO" dirty="0" smtClean="0">
                <a:hlinkClick r:id="rId8"/>
              </a:rPr>
              <a:t>/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97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Synes du dette var interessant?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Søk sommerjobb! </a:t>
            </a:r>
            <a:r>
              <a:rPr lang="nb-NO" dirty="0" smtClean="0">
                <a:hlinkClick r:id="rId2"/>
              </a:rPr>
              <a:t>http://www.itverket.no/sommerjobb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Eller fast jobb: </a:t>
            </a:r>
            <a:r>
              <a:rPr lang="nb-NO" dirty="0" smtClean="0">
                <a:hlinkClick r:id="rId3"/>
              </a:rPr>
              <a:t>http://www.itverket.no/karriere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Bedpres</a:t>
            </a:r>
            <a:r>
              <a:rPr lang="nb-NO" dirty="0" smtClean="0"/>
              <a:t>: 8. november</a:t>
            </a:r>
          </a:p>
          <a:p>
            <a:endParaRPr lang="nb-NO" dirty="0" smtClean="0"/>
          </a:p>
          <a:p>
            <a:pPr marL="0" indent="0" algn="ctr">
              <a:buNone/>
            </a:pPr>
            <a:r>
              <a:rPr lang="nb-NO" dirty="0" smtClean="0"/>
              <a:t>Takk for oss!</a:t>
            </a:r>
          </a:p>
          <a:p>
            <a:pPr marL="0" indent="0" algn="ctr">
              <a:buNone/>
            </a:pPr>
            <a:endParaRPr lang="nb-NO" dirty="0"/>
          </a:p>
          <a:p>
            <a:r>
              <a:rPr lang="nb-NO" dirty="0" smtClean="0"/>
              <a:t>Magne: </a:t>
            </a:r>
            <a:r>
              <a:rPr lang="nb-NO" dirty="0" smtClean="0">
                <a:hlinkClick r:id="rId4"/>
              </a:rPr>
              <a:t>mi@itverket.no</a:t>
            </a:r>
            <a:endParaRPr lang="nb-NO" dirty="0" smtClean="0"/>
          </a:p>
          <a:p>
            <a:r>
              <a:rPr lang="nb-NO" dirty="0"/>
              <a:t>Ariel: </a:t>
            </a:r>
            <a:r>
              <a:rPr lang="nb-NO" dirty="0" smtClean="0">
                <a:hlinkClick r:id="rId5"/>
              </a:rPr>
              <a:t>al@itverket.no</a:t>
            </a:r>
            <a:endParaRPr lang="nb-NO" dirty="0"/>
          </a:p>
          <a:p>
            <a:r>
              <a:rPr lang="nb-NO" dirty="0" smtClean="0"/>
              <a:t>Øivind: </a:t>
            </a:r>
            <a:r>
              <a:rPr lang="nb-NO" dirty="0" smtClean="0">
                <a:hlinkClick r:id="rId6"/>
              </a:rPr>
              <a:t>os@itverket.no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33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ITVerket 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Hvem er vi?</a:t>
            </a:r>
          </a:p>
          <a:p>
            <a:pPr lvl="1"/>
            <a:r>
              <a:rPr lang="nb-NO" dirty="0" smtClean="0"/>
              <a:t>Ariel Larsen</a:t>
            </a:r>
          </a:p>
          <a:p>
            <a:pPr lvl="1"/>
            <a:r>
              <a:rPr lang="nb-NO" dirty="0" smtClean="0"/>
              <a:t>Magne Ingvaldsen</a:t>
            </a:r>
          </a:p>
          <a:p>
            <a:pPr lvl="1"/>
            <a:r>
              <a:rPr lang="nb-NO" dirty="0"/>
              <a:t>Øivind Skovborg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ITVerket AS</a:t>
            </a:r>
          </a:p>
          <a:p>
            <a:pPr lvl="1"/>
            <a:r>
              <a:rPr lang="nb-NO" dirty="0" err="1" smtClean="0"/>
              <a:t>Bedpres</a:t>
            </a:r>
            <a:r>
              <a:rPr lang="nb-NO" dirty="0" smtClean="0"/>
              <a:t> </a:t>
            </a:r>
            <a:r>
              <a:rPr lang="nb-NO" dirty="0" smtClean="0"/>
              <a:t>8.november, intervju 9. november.</a:t>
            </a:r>
          </a:p>
          <a:p>
            <a:pPr lvl="1"/>
            <a:r>
              <a:rPr lang="nb-NO" dirty="0" smtClean="0"/>
              <a:t>Sommerjobb 2012</a:t>
            </a:r>
          </a:p>
          <a:p>
            <a:pPr lvl="2"/>
            <a:r>
              <a:rPr lang="nb-NO" dirty="0" smtClean="0"/>
              <a:t>Jobbe sammen med flinke folk fra </a:t>
            </a:r>
            <a:r>
              <a:rPr lang="nb-NO" dirty="0" err="1" smtClean="0"/>
              <a:t>ITVerket</a:t>
            </a:r>
            <a:endParaRPr lang="nb-NO" dirty="0" smtClean="0"/>
          </a:p>
          <a:p>
            <a:pPr lvl="1"/>
            <a:r>
              <a:rPr lang="nb-NO" dirty="0" smtClean="0"/>
              <a:t>Stillingsannonse på abakus.no</a:t>
            </a:r>
          </a:p>
          <a:p>
            <a:pPr lvl="1"/>
            <a:r>
              <a:rPr lang="nb-NO" dirty="0"/>
              <a:t>Søknad, CV og karakterutskrift til </a:t>
            </a:r>
            <a:r>
              <a:rPr lang="nb-NO" b="1" dirty="0">
                <a:hlinkClick r:id="rId2"/>
              </a:rPr>
              <a:t>jobb@itverket.no</a:t>
            </a:r>
            <a:endParaRPr lang="nb-NO" b="1" dirty="0"/>
          </a:p>
          <a:p>
            <a:pPr lvl="1"/>
            <a:r>
              <a:rPr lang="nb-NO" dirty="0" smtClean="0">
                <a:hlinkClick r:id="rId3"/>
              </a:rPr>
              <a:t>http://www.itverket.no</a:t>
            </a:r>
            <a:endParaRPr lang="nb-NO" dirty="0" smtClean="0"/>
          </a:p>
          <a:p>
            <a:pPr lvl="1"/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32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Intro ASP.NET MVC 3 med C#</a:t>
            </a:r>
          </a:p>
          <a:p>
            <a:endParaRPr lang="nb-NO" dirty="0"/>
          </a:p>
          <a:p>
            <a:r>
              <a:rPr lang="nb-NO" dirty="0" smtClean="0"/>
              <a:t>Workshop </a:t>
            </a:r>
            <a:r>
              <a:rPr lang="nb-NO" dirty="0" smtClean="0"/>
              <a:t>1</a:t>
            </a:r>
          </a:p>
          <a:p>
            <a:endParaRPr lang="nb-NO" dirty="0"/>
          </a:p>
          <a:p>
            <a:r>
              <a:rPr lang="nb-NO" dirty="0" smtClean="0"/>
              <a:t>Mat</a:t>
            </a:r>
          </a:p>
          <a:p>
            <a:endParaRPr lang="nb-NO" dirty="0"/>
          </a:p>
          <a:p>
            <a:r>
              <a:rPr lang="nb-NO" dirty="0" smtClean="0"/>
              <a:t>Avansert ASP.NET MVC</a:t>
            </a:r>
          </a:p>
          <a:p>
            <a:endParaRPr lang="nb-NO" dirty="0"/>
          </a:p>
          <a:p>
            <a:r>
              <a:rPr lang="nb-NO" dirty="0" smtClean="0"/>
              <a:t>Workshop </a:t>
            </a:r>
            <a:r>
              <a:rPr lang="nb-NO" dirty="0" smtClean="0"/>
              <a:t>2</a:t>
            </a:r>
            <a:endParaRPr lang="nb-NO" dirty="0"/>
          </a:p>
          <a:p>
            <a:endParaRPr lang="nb-NO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3433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 ASP.NET MVC 3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MVC</a:t>
            </a:r>
          </a:p>
          <a:p>
            <a:pPr lvl="1"/>
            <a:r>
              <a:rPr lang="nb-NO" dirty="0" smtClean="0"/>
              <a:t>Hva er MVC?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ASP.NET MVC3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r>
              <a:rPr lang="nb-NO" dirty="0"/>
              <a:t>O</a:t>
            </a:r>
            <a:r>
              <a:rPr lang="nb-NO" dirty="0" smtClean="0"/>
              <a:t>ppdelingen i MVC</a:t>
            </a:r>
          </a:p>
          <a:p>
            <a:pPr lvl="1"/>
            <a:r>
              <a:rPr lang="nb-NO" dirty="0" smtClean="0"/>
              <a:t>Controller</a:t>
            </a:r>
          </a:p>
          <a:p>
            <a:pPr lvl="1"/>
            <a:r>
              <a:rPr lang="nb-NO" dirty="0" smtClean="0"/>
              <a:t>View</a:t>
            </a:r>
          </a:p>
          <a:p>
            <a:pPr lvl="1"/>
            <a:r>
              <a:rPr lang="nb-NO" dirty="0" smtClean="0"/>
              <a:t>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33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MVC?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33574"/>
            <a:ext cx="4556906" cy="437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MVC 3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Rounded Rectangle 4"/>
          <p:cNvSpPr/>
          <p:nvPr/>
        </p:nvSpPr>
        <p:spPr>
          <a:xfrm>
            <a:off x="1043608" y="4725144"/>
            <a:ext cx="72008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ounded Rectangle 5"/>
          <p:cNvSpPr/>
          <p:nvPr/>
        </p:nvSpPr>
        <p:spPr>
          <a:xfrm>
            <a:off x="1077144" y="3538893"/>
            <a:ext cx="2359496" cy="11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ounded Rectangle 6"/>
          <p:cNvSpPr/>
          <p:nvPr/>
        </p:nvSpPr>
        <p:spPr>
          <a:xfrm>
            <a:off x="3508648" y="3524717"/>
            <a:ext cx="2215480" cy="11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ounded Rectangle 8"/>
          <p:cNvSpPr/>
          <p:nvPr/>
        </p:nvSpPr>
        <p:spPr>
          <a:xfrm>
            <a:off x="5884912" y="3544213"/>
            <a:ext cx="2359496" cy="1108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/>
        </p:nvSpPr>
        <p:spPr>
          <a:xfrm>
            <a:off x="1115616" y="2420888"/>
            <a:ext cx="346600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ounded Rectangle 10"/>
          <p:cNvSpPr/>
          <p:nvPr/>
        </p:nvSpPr>
        <p:spPr>
          <a:xfrm>
            <a:off x="4711204" y="2420888"/>
            <a:ext cx="353320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2113775" y="4832413"/>
            <a:ext cx="45464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ASP.NET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5791" y="3498509"/>
            <a:ext cx="23797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Forms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8835" y="3756012"/>
            <a:ext cx="23797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4912" y="3498509"/>
            <a:ext cx="23797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Pages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9632" y="2414197"/>
            <a:ext cx="327906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Forms view engine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38271" y="2474893"/>
            <a:ext cx="32790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Razor view engine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09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Lage en webside for en filmdatabase</a:t>
            </a:r>
          </a:p>
          <a:p>
            <a:pPr lvl="1"/>
            <a:r>
              <a:rPr lang="nb-NO" dirty="0" smtClean="0"/>
              <a:t>Tema</a:t>
            </a:r>
            <a:r>
              <a:rPr lang="nb-NO" dirty="0" smtClean="0"/>
              <a:t>:</a:t>
            </a:r>
          </a:p>
          <a:p>
            <a:pPr lvl="2"/>
            <a:r>
              <a:rPr lang="nb-NO" b="1" dirty="0" smtClean="0"/>
              <a:t>C</a:t>
            </a:r>
            <a:r>
              <a:rPr lang="nb-NO" dirty="0" smtClean="0"/>
              <a:t>ontroller</a:t>
            </a:r>
            <a:endParaRPr lang="nb-NO" dirty="0" smtClean="0"/>
          </a:p>
          <a:p>
            <a:pPr lvl="2"/>
            <a:r>
              <a:rPr lang="nb-NO" b="1" dirty="0" err="1" smtClean="0"/>
              <a:t>V</a:t>
            </a:r>
            <a:r>
              <a:rPr lang="nb-NO" dirty="0" err="1" smtClean="0"/>
              <a:t>iews</a:t>
            </a:r>
            <a:endParaRPr lang="nb-NO" dirty="0" smtClean="0"/>
          </a:p>
          <a:p>
            <a:pPr lvl="2"/>
            <a:r>
              <a:rPr lang="nb-NO" b="1" dirty="0"/>
              <a:t>M</a:t>
            </a:r>
            <a:r>
              <a:rPr lang="nb-NO" dirty="0"/>
              <a:t>odel</a:t>
            </a:r>
          </a:p>
          <a:p>
            <a:pPr lvl="2"/>
            <a:endParaRPr lang="nb-NO" dirty="0" smtClean="0"/>
          </a:p>
          <a:p>
            <a:pPr marL="914400" lvl="2" indent="0">
              <a:buNone/>
            </a:pPr>
            <a:endParaRPr lang="nb-NO" dirty="0" smtClean="0"/>
          </a:p>
          <a:p>
            <a:pPr marL="914400" lvl="2" indent="0">
              <a:buNone/>
            </a:pPr>
            <a:endParaRPr lang="nb-NO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82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Oppsummering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Controller : </a:t>
            </a:r>
            <a:r>
              <a:rPr lang="nb-NO" dirty="0"/>
              <a:t>URLer mapper ikke til filer, men til </a:t>
            </a:r>
            <a:r>
              <a:rPr lang="nb-NO" dirty="0" smtClean="0"/>
              <a:t>kontrollerklasser </a:t>
            </a:r>
            <a:r>
              <a:rPr lang="nb-NO" dirty="0"/>
              <a:t>og </a:t>
            </a:r>
            <a:r>
              <a:rPr lang="nb-NO" dirty="0" smtClean="0"/>
              <a:t>metoder.</a:t>
            </a:r>
          </a:p>
          <a:p>
            <a:endParaRPr lang="nb-NO" dirty="0" smtClean="0"/>
          </a:p>
          <a:p>
            <a:r>
              <a:rPr lang="nb-NO" dirty="0" smtClean="0"/>
              <a:t>View : Razor gjør utviklingen av views enkel. Blande </a:t>
            </a:r>
            <a:r>
              <a:rPr lang="nb-NO" dirty="0" smtClean="0"/>
              <a:t>serverkode </a:t>
            </a:r>
            <a:r>
              <a:rPr lang="nb-NO" dirty="0" smtClean="0"/>
              <a:t>og </a:t>
            </a:r>
            <a:r>
              <a:rPr lang="nb-NO" dirty="0" smtClean="0"/>
              <a:t>HTML </a:t>
            </a:r>
            <a:r>
              <a:rPr lang="nb-NO" dirty="0" smtClean="0"/>
              <a:t>på en elegant måte.</a:t>
            </a:r>
          </a:p>
          <a:p>
            <a:endParaRPr lang="nb-NO" dirty="0"/>
          </a:p>
          <a:p>
            <a:r>
              <a:rPr lang="nb-NO" dirty="0" smtClean="0"/>
              <a:t>Model : Objekter </a:t>
            </a:r>
            <a:r>
              <a:rPr lang="nb-NO" dirty="0"/>
              <a:t>som representerer applikasjonens data, validering og domene-logikk.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95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Workshop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Begynne arbeidet med å fullføre filmdatabasen </a:t>
            </a:r>
            <a:r>
              <a:rPr lang="nb-NO" dirty="0" err="1" smtClean="0"/>
              <a:t>FinalCut</a:t>
            </a:r>
            <a:endParaRPr lang="nb-NO" dirty="0" smtClean="0"/>
          </a:p>
          <a:p>
            <a:r>
              <a:rPr lang="nb-NO" dirty="0" smtClean="0"/>
              <a:t>USB minne:</a:t>
            </a:r>
          </a:p>
          <a:p>
            <a:pPr lvl="1"/>
            <a:r>
              <a:rPr lang="nb-NO" dirty="0" smtClean="0"/>
              <a:t>Workshop 1\</a:t>
            </a:r>
            <a:r>
              <a:rPr lang="nb-NO" dirty="0" err="1" smtClean="0"/>
              <a:t>FinalCut</a:t>
            </a:r>
            <a:r>
              <a:rPr lang="nb-NO" dirty="0" smtClean="0"/>
              <a:t>\Itverket.FinalCut.sln</a:t>
            </a:r>
          </a:p>
          <a:p>
            <a:pPr lvl="1"/>
            <a:r>
              <a:rPr lang="nb-NO" dirty="0" smtClean="0"/>
              <a:t>Workshop 1\workshop1.html</a:t>
            </a:r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71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verk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6B372FBB9E8F44B271B3E3091CCE24" ma:contentTypeVersion="0" ma:contentTypeDescription="Create a new document." ma:contentTypeScope="" ma:versionID="b3b3576e654fc5182454b26d71f279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20B5967-684E-4909-B3B6-8DE37E718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43CA8C6-5104-427A-8370-B9C169C17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078BB0-CBCE-49A8-98D6-7C5B088B9BEB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ITverket</Template>
  <TotalTime>4190</TotalTime>
  <Words>498</Words>
  <Application>Microsoft Office PowerPoint</Application>
  <PresentationFormat>On-screen Show (4:3)</PresentationFormat>
  <Paragraphs>154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ITverket</vt:lpstr>
      <vt:lpstr>Bygg en webside med C# </vt:lpstr>
      <vt:lpstr>ITVerket AS</vt:lpstr>
      <vt:lpstr>Agenda</vt:lpstr>
      <vt:lpstr>Intro ASP.NET MVC 3 </vt:lpstr>
      <vt:lpstr>Hva er MVC?</vt:lpstr>
      <vt:lpstr>ASP.NET MVC 3 </vt:lpstr>
      <vt:lpstr>Demo</vt:lpstr>
      <vt:lpstr>Oppsummering</vt:lpstr>
      <vt:lpstr>Workshop</vt:lpstr>
      <vt:lpstr>Avansert ASP.NET MVC </vt:lpstr>
      <vt:lpstr>Demo</vt:lpstr>
      <vt:lpstr>Oppsummering</vt:lpstr>
      <vt:lpstr>Workshop</vt:lpstr>
      <vt:lpstr>jQuery</vt:lpstr>
      <vt:lpstr>Ajax</vt:lpstr>
      <vt:lpstr>Dette har vi sett på i dag</vt:lpstr>
      <vt:lpstr>Anbefalt lesestoff</vt:lpstr>
      <vt:lpstr>Synes du dette var interessant?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ht</dc:creator>
  <cp:lastModifiedBy>Øivind Skovborg</cp:lastModifiedBy>
  <cp:revision>76</cp:revision>
  <dcterms:created xsi:type="dcterms:W3CDTF">2010-04-28T11:23:11Z</dcterms:created>
  <dcterms:modified xsi:type="dcterms:W3CDTF">2011-10-26T12:48:13Z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0x010100FA6B372FBB9E8F44B271B3E3091CCE24</vt:lpwstr>
  </property>
</Properties>
</file>